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9" r:id="rId4"/>
    <p:sldId id="270" r:id="rId5"/>
    <p:sldId id="271" r:id="rId6"/>
    <p:sldId id="273" r:id="rId7"/>
    <p:sldId id="305" r:id="rId8"/>
    <p:sldId id="303" r:id="rId9"/>
    <p:sldId id="306" r:id="rId10"/>
    <p:sldId id="257" r:id="rId11"/>
    <p:sldId id="274" r:id="rId12"/>
    <p:sldId id="275" r:id="rId13"/>
    <p:sldId id="276" r:id="rId14"/>
    <p:sldId id="277" r:id="rId15"/>
    <p:sldId id="258" r:id="rId16"/>
    <p:sldId id="278" r:id="rId17"/>
    <p:sldId id="279" r:id="rId18"/>
    <p:sldId id="280" r:id="rId19"/>
    <p:sldId id="281" r:id="rId20"/>
    <p:sldId id="262" r:id="rId21"/>
    <p:sldId id="282" r:id="rId22"/>
    <p:sldId id="283" r:id="rId23"/>
    <p:sldId id="284" r:id="rId24"/>
    <p:sldId id="259" r:id="rId25"/>
    <p:sldId id="285" r:id="rId26"/>
    <p:sldId id="286" r:id="rId27"/>
    <p:sldId id="287" r:id="rId28"/>
    <p:sldId id="263" r:id="rId29"/>
    <p:sldId id="289" r:id="rId30"/>
    <p:sldId id="290" r:id="rId31"/>
    <p:sldId id="291" r:id="rId32"/>
    <p:sldId id="309" r:id="rId33"/>
    <p:sldId id="304" r:id="rId34"/>
    <p:sldId id="307" r:id="rId35"/>
    <p:sldId id="308" r:id="rId36"/>
    <p:sldId id="310" r:id="rId37"/>
    <p:sldId id="302" r:id="rId38"/>
    <p:sldId id="264" r:id="rId39"/>
    <p:sldId id="26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mic\Desktop\Hawkes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mic\Documents\Hawkes%202018%20Fall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mic\Documents\Hawkes%202018%20Fall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Minutes</a:t>
            </a:r>
            <a:r>
              <a:rPr lang="en-US" baseline="0"/>
              <a:t> Per Lesson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E3-4A86-A279-5810D8ED3B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Sheet1!$A$2:$B$26</c:f>
              <c:multiLvlStrCache>
                <c:ptCount val="25"/>
                <c:lvl>
                  <c:pt idx="0">
                    <c:v>Understanding Different Learning Styles</c:v>
                  </c:pt>
                  <c:pt idx="1">
                    <c:v>Determining Your Personal Learning Styles</c:v>
                  </c:pt>
                  <c:pt idx="2">
                    <c:v>Understanding and Reducing Stress</c:v>
                  </c:pt>
                  <c:pt idx="3">
                    <c:v>Keeping Yourself Organized</c:v>
                  </c:pt>
                  <c:pt idx="4">
                    <c:v>Managing Your Time Effectively</c:v>
                  </c:pt>
                  <c:pt idx="5">
                    <c:v>Taking Notes and Annotating Texts</c:v>
                  </c:pt>
                  <c:pt idx="6">
                    <c:v>Using Effective Study Strategies</c:v>
                  </c:pt>
                  <c:pt idx="7">
                    <c:v>Reducing Test Anxiety</c:v>
                  </c:pt>
                  <c:pt idx="8">
                    <c:v>Taking Advantage of Campus Resources</c:v>
                  </c:pt>
                  <c:pt idx="9">
                    <c:v>Preparing Yourself to Read</c:v>
                  </c:pt>
                  <c:pt idx="10">
                    <c:v>Using Visual Cues</c:v>
                  </c:pt>
                  <c:pt idx="11">
                    <c:v>Reading Actively and Purposefully</c:v>
                  </c:pt>
                  <c:pt idx="12">
                    <c:v>Deconstructing Topics</c:v>
                  </c:pt>
                  <c:pt idx="13">
                    <c:v>Identifying Organizational Patterns</c:v>
                  </c:pt>
                  <c:pt idx="14">
                    <c:v>Using Context for Unfamialiar Words</c:v>
                  </c:pt>
                  <c:pt idx="15">
                    <c:v>Using Word Parts for Unfamialiar Words</c:v>
                  </c:pt>
                  <c:pt idx="16">
                    <c:v>Making Inferences About a Text</c:v>
                  </c:pt>
                  <c:pt idx="17">
                    <c:v>Recognizing Types of Main Ideas</c:v>
                  </c:pt>
                  <c:pt idx="18">
                    <c:v>Identifying Purpose and Tone</c:v>
                  </c:pt>
                  <c:pt idx="19">
                    <c:v>Analyzing Argumentation Strategies</c:v>
                  </c:pt>
                  <c:pt idx="20">
                    <c:v>Identifying Bias</c:v>
                  </c:pt>
                  <c:pt idx="21">
                    <c:v>Evaluating Evidence</c:v>
                  </c:pt>
                  <c:pt idx="22">
                    <c:v>Understanding the Basics of Logic</c:v>
                  </c:pt>
                  <c:pt idx="23">
                    <c:v>Recognizing Logical Falicies</c:v>
                  </c:pt>
                  <c:pt idx="24">
                    <c:v>Analyzing and Evaluating Visuals</c:v>
                  </c:pt>
                </c:lvl>
                <c:lvl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5">
                    <c:v>1.6</c:v>
                  </c:pt>
                  <c:pt idx="6">
                    <c:v>1.7</c:v>
                  </c:pt>
                  <c:pt idx="7">
                    <c:v>1.8</c:v>
                  </c:pt>
                  <c:pt idx="8">
                    <c:v>1.9</c:v>
                  </c:pt>
                  <c:pt idx="9">
                    <c:v>2.1</c:v>
                  </c:pt>
                  <c:pt idx="10">
                    <c:v>2.2</c:v>
                  </c:pt>
                  <c:pt idx="11">
                    <c:v>2.3</c:v>
                  </c:pt>
                  <c:pt idx="12">
                    <c:v>2.4</c:v>
                  </c:pt>
                  <c:pt idx="13">
                    <c:v>2.5</c:v>
                  </c:pt>
                  <c:pt idx="14">
                    <c:v>2.6</c:v>
                  </c:pt>
                  <c:pt idx="15">
                    <c:v>2.7</c:v>
                  </c:pt>
                  <c:pt idx="16">
                    <c:v>2.8</c:v>
                  </c:pt>
                  <c:pt idx="17">
                    <c:v>2.9</c:v>
                  </c:pt>
                  <c:pt idx="18">
                    <c:v>3.1</c:v>
                  </c:pt>
                  <c:pt idx="19">
                    <c:v>3.2</c:v>
                  </c:pt>
                  <c:pt idx="20">
                    <c:v>3.3</c:v>
                  </c:pt>
                  <c:pt idx="21">
                    <c:v>3.4</c:v>
                  </c:pt>
                  <c:pt idx="22">
                    <c:v>3.5</c:v>
                  </c:pt>
                  <c:pt idx="23">
                    <c:v>3.6</c:v>
                  </c:pt>
                  <c:pt idx="24">
                    <c:v>3.7</c:v>
                  </c:pt>
                </c:lvl>
              </c:multiLvlStrCache>
            </c:multiLvl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82</c:v>
                </c:pt>
                <c:pt idx="1">
                  <c:v>71</c:v>
                </c:pt>
                <c:pt idx="2">
                  <c:v>49</c:v>
                </c:pt>
                <c:pt idx="3">
                  <c:v>54</c:v>
                </c:pt>
                <c:pt idx="4">
                  <c:v>24</c:v>
                </c:pt>
                <c:pt idx="5">
                  <c:v>61</c:v>
                </c:pt>
                <c:pt idx="6">
                  <c:v>31</c:v>
                </c:pt>
                <c:pt idx="7">
                  <c:v>33</c:v>
                </c:pt>
                <c:pt idx="8">
                  <c:v>36</c:v>
                </c:pt>
                <c:pt idx="9">
                  <c:v>94</c:v>
                </c:pt>
                <c:pt idx="10">
                  <c:v>78</c:v>
                </c:pt>
                <c:pt idx="11">
                  <c:v>60</c:v>
                </c:pt>
                <c:pt idx="12">
                  <c:v>82</c:v>
                </c:pt>
                <c:pt idx="13">
                  <c:v>60</c:v>
                </c:pt>
                <c:pt idx="14">
                  <c:v>38</c:v>
                </c:pt>
                <c:pt idx="15">
                  <c:v>27</c:v>
                </c:pt>
                <c:pt idx="16">
                  <c:v>40</c:v>
                </c:pt>
                <c:pt idx="17">
                  <c:v>46</c:v>
                </c:pt>
                <c:pt idx="18">
                  <c:v>24</c:v>
                </c:pt>
                <c:pt idx="19">
                  <c:v>125</c:v>
                </c:pt>
                <c:pt idx="20">
                  <c:v>52</c:v>
                </c:pt>
                <c:pt idx="21">
                  <c:v>68</c:v>
                </c:pt>
                <c:pt idx="22">
                  <c:v>54</c:v>
                </c:pt>
                <c:pt idx="23">
                  <c:v>44</c:v>
                </c:pt>
                <c:pt idx="24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83-463A-84EC-8155877AF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187384"/>
        <c:axId val="192966072"/>
      </c:lineChart>
      <c:catAx>
        <c:axId val="2561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66072"/>
        <c:crosses val="autoZero"/>
        <c:auto val="1"/>
        <c:lblAlgn val="ctr"/>
        <c:lblOffset val="100"/>
        <c:noMultiLvlLbl val="0"/>
      </c:catAx>
      <c:valAx>
        <c:axId val="19296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1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AVERAGE SCORES OF</a:t>
            </a:r>
            <a:r>
              <a:rPr lang="en-US" baseline="0">
                <a:solidFill>
                  <a:schemeClr val="bg1"/>
                </a:solidFill>
              </a:rPr>
              <a:t> FORMATIVE &amp; SUMMATIVE ASSESSMENTS</a:t>
            </a:r>
            <a:endParaRPr lang="en-US">
              <a:solidFill>
                <a:schemeClr val="bg1"/>
              </a:solidFill>
            </a:endParaRPr>
          </a:p>
        </c:rich>
      </c:tx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177081382703667E-2"/>
          <c:y val="9.3316906440693889E-2"/>
          <c:w val="0.82262231266035568"/>
          <c:h val="0.8155131866285907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Sheet1!$A$64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92-4A98-8387-53DED943CFF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  <a:sp3d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92-4A98-8387-53DED943CFF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92-4A98-8387-53DED943CFF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992-4A98-8387-53DED943CFF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92-4A98-8387-53DED943CFF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  <a:sp3d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92-4A98-8387-53DED943CFF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92-4A98-8387-53DED943CFF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92-4A98-8387-53DED943CFF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92-4A98-8387-53DED943CFF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92-4A98-8387-53DED943CFF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92-4A98-8387-53DED943CFF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92-4A98-8387-53DED943C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Sheet1!$B$63:$G$63</c:f>
              <c:strCache>
                <c:ptCount val="6"/>
                <c:pt idx="0">
                  <c:v>Form 1</c:v>
                </c:pt>
                <c:pt idx="1">
                  <c:v>Summ 1</c:v>
                </c:pt>
                <c:pt idx="2">
                  <c:v>Form 2</c:v>
                </c:pt>
                <c:pt idx="3">
                  <c:v>Sum 2</c:v>
                </c:pt>
                <c:pt idx="4">
                  <c:v>Form 3</c:v>
                </c:pt>
                <c:pt idx="5">
                  <c:v>Sum 3</c:v>
                </c:pt>
              </c:strCache>
            </c:strRef>
          </c:cat>
          <c:val>
            <c:numRef>
              <c:f>Sheet1!$B$64:$G$64</c:f>
              <c:numCache>
                <c:formatCode>General</c:formatCode>
                <c:ptCount val="6"/>
                <c:pt idx="0">
                  <c:v>56</c:v>
                </c:pt>
                <c:pt idx="1">
                  <c:v>73</c:v>
                </c:pt>
                <c:pt idx="2">
                  <c:v>62</c:v>
                </c:pt>
                <c:pt idx="3">
                  <c:v>78</c:v>
                </c:pt>
                <c:pt idx="4">
                  <c:v>47</c:v>
                </c:pt>
                <c:pt idx="5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92-4A98-8387-53DED943C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133656"/>
        <c:axId val="464130376"/>
        <c:axId val="334641920"/>
      </c:bar3DChart>
      <c:catAx>
        <c:axId val="46413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30376"/>
        <c:crosses val="autoZero"/>
        <c:auto val="1"/>
        <c:lblAlgn val="ctr"/>
        <c:lblOffset val="100"/>
        <c:noMultiLvlLbl val="0"/>
      </c:catAx>
      <c:valAx>
        <c:axId val="46413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33656"/>
        <c:crosses val="autoZero"/>
        <c:crossBetween val="between"/>
      </c:valAx>
      <c:serAx>
        <c:axId val="334641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30376"/>
        <c:crosses val="autoZero"/>
      </c:serAx>
      <c:spPr>
        <a:solidFill>
          <a:schemeClr val="bg2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471187253867236E-2"/>
          <c:y val="0.11876289061729665"/>
          <c:w val="0.95540780689088933"/>
          <c:h val="0.83061941378249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Sheet1!$B$80</c:f>
              <c:strCache>
                <c:ptCount val="1"/>
                <c:pt idx="0">
                  <c:v>AVERAGE GAIN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4B-41F8-A901-62D056CA6D1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4B-41F8-A901-62D056CA6D1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4B-41F8-A901-62D056CA6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Sheet1!$C$80:$E$80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4B-41F8-A901-62D056CA6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226592"/>
        <c:axId val="507222984"/>
      </c:barChart>
      <c:catAx>
        <c:axId val="5072265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222984"/>
        <c:crosses val="autoZero"/>
        <c:auto val="1"/>
        <c:lblAlgn val="ctr"/>
        <c:lblOffset val="100"/>
        <c:noMultiLvlLbl val="0"/>
      </c:catAx>
      <c:valAx>
        <c:axId val="50722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226592"/>
        <c:crosses val="autoZero"/>
        <c:crossBetween val="between"/>
      </c:valAx>
      <c:spPr>
        <a:solidFill>
          <a:schemeClr val="tx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6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96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3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6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6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6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8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C542-3264-4236-8673-C68626CA076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9359-6C8E-46D9-937D-A86AC418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7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Implementing  Foundations of English into the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 Michael Thompson &amp; </a:t>
            </a:r>
            <a:r>
              <a:rPr lang="en-US" sz="1800" b="1"/>
              <a:t>Joan Myers</a:t>
            </a:r>
            <a:endParaRPr lang="en-US" sz="1800" b="1" dirty="0"/>
          </a:p>
          <a:p>
            <a:r>
              <a:rPr lang="en-US" sz="1800" b="1" dirty="0"/>
              <a:t>Developmental Reading and Writing Instructors</a:t>
            </a:r>
          </a:p>
          <a:p>
            <a:r>
              <a:rPr lang="en-US" sz="1800" b="1" dirty="0"/>
              <a:t>North Iowa Area Community College (NIACC)</a:t>
            </a:r>
          </a:p>
          <a:p>
            <a:r>
              <a:rPr lang="en-US" sz="1800" b="1" dirty="0"/>
              <a:t>Mason City, Iowa</a:t>
            </a:r>
          </a:p>
          <a:p>
            <a:endParaRPr lang="en-US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640225"/>
            <a:ext cx="3471528" cy="11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5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Chose to utilize three instructors</a:t>
            </a:r>
          </a:p>
          <a:p>
            <a:endParaRPr lang="en-US" dirty="0"/>
          </a:p>
          <a:p>
            <a:r>
              <a:rPr lang="en-US" dirty="0"/>
              <a:t>Competency-Based Learning environment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Continuous student and instructor feedback</a:t>
            </a:r>
          </a:p>
        </p:txBody>
      </p:sp>
    </p:spTree>
    <p:extLst>
      <p:ext uri="{BB962C8B-B14F-4D97-AF65-F5344CB8AC3E}">
        <p14:creationId xmlns:p14="http://schemas.microsoft.com/office/powerpoint/2010/main" val="113377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Chose to utilize three instructors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32" y="3216686"/>
            <a:ext cx="4085638" cy="27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5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Competency-Based Learning environment</a:t>
            </a:r>
          </a:p>
          <a:p>
            <a:pPr lvl="1"/>
            <a:r>
              <a:rPr lang="en-US" dirty="0"/>
              <a:t>Pacing guide/schedule</a:t>
            </a:r>
          </a:p>
          <a:p>
            <a:pPr lvl="1"/>
            <a:r>
              <a:rPr lang="en-US" dirty="0"/>
              <a:t>Two modules per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03" y="3424241"/>
            <a:ext cx="3834896" cy="29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3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Continuous student and instructor 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93" y="2835177"/>
            <a:ext cx="4782355" cy="3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2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Chose to utilize three instructors</a:t>
            </a:r>
          </a:p>
          <a:p>
            <a:endParaRPr lang="en-US" dirty="0"/>
          </a:p>
          <a:p>
            <a:r>
              <a:rPr lang="en-US" dirty="0"/>
              <a:t>Competency-Based Learning environment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Continuous student and instructor feedback</a:t>
            </a:r>
          </a:p>
        </p:txBody>
      </p:sp>
    </p:spTree>
    <p:extLst>
      <p:ext uri="{BB962C8B-B14F-4D97-AF65-F5344CB8AC3E}">
        <p14:creationId xmlns:p14="http://schemas.microsoft.com/office/powerpoint/2010/main" val="395568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Opinions of Hawkes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find Hawkes easy to navigate and user-friendly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appreciate the menu screen with upcoming assignments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appreciate the month/days lists</a:t>
            </a:r>
          </a:p>
        </p:txBody>
      </p:sp>
    </p:spTree>
    <p:extLst>
      <p:ext uri="{BB962C8B-B14F-4D97-AF65-F5344CB8AC3E}">
        <p14:creationId xmlns:p14="http://schemas.microsoft.com/office/powerpoint/2010/main" val="242889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Opinions of Hawkes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find Hawkes easy to navigate and user-friendly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51" y="2761177"/>
            <a:ext cx="2540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5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Opinions of Hawkes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appreciate the menu screen with upcoming assignments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28" y="2887725"/>
            <a:ext cx="5046132" cy="37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Opinions of Hawkes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appreciate the month/days lists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88" y="2811942"/>
            <a:ext cx="4517915" cy="38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93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Opinions of Hawkes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find Hawkes easy to navigate and user-friendly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appreciate the menu screen with upcoming assignments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appreciate the month/days lists</a:t>
            </a:r>
          </a:p>
        </p:txBody>
      </p:sp>
    </p:spTree>
    <p:extLst>
      <p:ext uri="{BB962C8B-B14F-4D97-AF65-F5344CB8AC3E}">
        <p14:creationId xmlns:p14="http://schemas.microsoft.com/office/powerpoint/2010/main" val="250028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implementation strategies for utilization of Hawkes’ FOE in the developmental classroom</a:t>
            </a:r>
          </a:p>
          <a:p>
            <a:endParaRPr lang="en-US" dirty="0"/>
          </a:p>
          <a:p>
            <a:r>
              <a:rPr lang="en-US" dirty="0"/>
              <a:t>Examine feedback of Hawkes FOE from both students and staff</a:t>
            </a:r>
          </a:p>
          <a:p>
            <a:endParaRPr lang="en-US" dirty="0"/>
          </a:p>
          <a:p>
            <a:r>
              <a:rPr lang="en-US" dirty="0"/>
              <a:t>Analyze student data</a:t>
            </a:r>
          </a:p>
        </p:txBody>
      </p:sp>
    </p:spTree>
    <p:extLst>
      <p:ext uri="{BB962C8B-B14F-4D97-AF65-F5344CB8AC3E}">
        <p14:creationId xmlns:p14="http://schemas.microsoft.com/office/powerpoint/2010/main" val="29225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Opinions of Hawkes (Content)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Favorite Lessons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“Not-So-Favorite” Lessons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Opinions of Hawkes (Content)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Favorite Lessons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1.1 &amp; 1.2 Learning Styles</a:t>
            </a:r>
          </a:p>
          <a:p>
            <a:pPr lvl="2"/>
            <a:r>
              <a:rPr lang="en-US" dirty="0"/>
              <a:t>Refer to these individual findings throughout the course</a:t>
            </a:r>
          </a:p>
          <a:p>
            <a:pPr lvl="3"/>
            <a:r>
              <a:rPr lang="en-US" dirty="0"/>
              <a:t>Example-Music student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1.8 Reducing Test Anxiety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2.3 Reading Actively &amp; Purposefully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92" y="3935701"/>
            <a:ext cx="3195033" cy="25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5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Opinions of Hawkes (Content)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“Not-So-Favorite” Lessons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3.2 Analyzing Argumentation Strategies</a:t>
            </a:r>
          </a:p>
          <a:p>
            <a:pPr lvl="2"/>
            <a:r>
              <a:rPr lang="en-US" dirty="0"/>
              <a:t>Pathos</a:t>
            </a:r>
          </a:p>
          <a:p>
            <a:pPr lvl="2"/>
            <a:r>
              <a:rPr lang="en-US" dirty="0"/>
              <a:t>Ethos</a:t>
            </a:r>
          </a:p>
          <a:p>
            <a:pPr lvl="2"/>
            <a:r>
              <a:rPr lang="en-US" dirty="0"/>
              <a:t>Logos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96" y="3622862"/>
            <a:ext cx="2478110" cy="28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Opinions of Hawkes (Content)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Favorite Lessons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“Not-So-Favorite” Lessons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44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to Navigate reports and data</a:t>
            </a:r>
          </a:p>
          <a:p>
            <a:r>
              <a:rPr lang="en-US" dirty="0"/>
              <a:t>Students appreciated being able to work at individual pace, which was certainly supported by the software</a:t>
            </a:r>
          </a:p>
          <a:p>
            <a:r>
              <a:rPr lang="en-US" dirty="0"/>
              <a:t>Customer Service is much better than previous programs</a:t>
            </a:r>
          </a:p>
          <a:p>
            <a:r>
              <a:rPr lang="en-US" dirty="0"/>
              <a:t>Topics are very relevant to student life </a:t>
            </a:r>
          </a:p>
          <a:p>
            <a:r>
              <a:rPr lang="en-US" dirty="0"/>
              <a:t>Students are able to identify how strategies can be utilized in other classes, but need help following through</a:t>
            </a:r>
          </a:p>
          <a:p>
            <a:r>
              <a:rPr lang="en-US" dirty="0"/>
              <a:t>Important to provide follow-up and instruction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2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to Navigate reports and data</a:t>
            </a:r>
          </a:p>
          <a:p>
            <a:pPr lvl="1"/>
            <a:r>
              <a:rPr lang="en-US" dirty="0"/>
              <a:t>“Common Sense”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56" y="2924374"/>
            <a:ext cx="3718789" cy="33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85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Students appreciated being able to work at individual pace, </a:t>
            </a:r>
            <a:r>
              <a:rPr lang="en-US"/>
              <a:t>which is </a:t>
            </a:r>
            <a:r>
              <a:rPr lang="en-US" dirty="0"/>
              <a:t>certainly supported by the software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43" y="3775892"/>
            <a:ext cx="5090015" cy="21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93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Customer Service is much better than previous programs</a:t>
            </a:r>
          </a:p>
          <a:p>
            <a:pPr lvl="1"/>
            <a:r>
              <a:rPr lang="en-US" dirty="0"/>
              <a:t>Received emails a few days before the semester started</a:t>
            </a:r>
          </a:p>
          <a:p>
            <a:pPr lvl="1"/>
            <a:r>
              <a:rPr lang="en-US" dirty="0"/>
              <a:t>Received email the morning of our first class</a:t>
            </a:r>
          </a:p>
          <a:p>
            <a:pPr lvl="1"/>
            <a:r>
              <a:rPr lang="en-US" dirty="0"/>
              <a:t>Visuals sent, personal cell numbers, given, etc.</a:t>
            </a:r>
          </a:p>
          <a:p>
            <a:pPr lvl="1"/>
            <a:r>
              <a:rPr lang="en-US" dirty="0"/>
              <a:t>Followed through with issues we had very quickly (staff and student tested)</a:t>
            </a:r>
          </a:p>
          <a:p>
            <a:pPr lvl="1"/>
            <a:r>
              <a:rPr lang="en-US" dirty="0"/>
              <a:t>Very trustworthy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76" y="4300289"/>
            <a:ext cx="1613120" cy="199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54" y="4300289"/>
            <a:ext cx="1651635" cy="199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61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 are very relevant to student life </a:t>
            </a:r>
          </a:p>
          <a:p>
            <a:pPr lvl="1"/>
            <a:r>
              <a:rPr lang="en-US" dirty="0"/>
              <a:t>More so than previous programs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93" y="3207519"/>
            <a:ext cx="3819515" cy="32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5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are able to identify how strategies can be utilized in other classes, but need help following through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8" y="3350560"/>
            <a:ext cx="2647145" cy="30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6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 &amp; 2016 Implemented Hawkes’ Foundation of English Software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Four sections meeting twice a week (1 hour classes, total of 2 hours/week)</a:t>
            </a:r>
          </a:p>
          <a:p>
            <a:endParaRPr lang="en-US" dirty="0"/>
          </a:p>
          <a:p>
            <a:r>
              <a:rPr lang="en-US" dirty="0"/>
              <a:t>Roughly 75 students total</a:t>
            </a:r>
          </a:p>
          <a:p>
            <a:endParaRPr lang="en-US" dirty="0"/>
          </a:p>
          <a:p>
            <a:r>
              <a:rPr lang="en-US" dirty="0"/>
              <a:t>Students complete first three modules</a:t>
            </a:r>
          </a:p>
        </p:txBody>
      </p:sp>
    </p:spTree>
    <p:extLst>
      <p:ext uri="{BB962C8B-B14F-4D97-AF65-F5344CB8AC3E}">
        <p14:creationId xmlns:p14="http://schemas.microsoft.com/office/powerpoint/2010/main" val="444768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to provide follow-up and instruction</a:t>
            </a:r>
          </a:p>
          <a:p>
            <a:pPr lvl="1"/>
            <a:r>
              <a:rPr lang="en-US" dirty="0"/>
              <a:t>Utilization of Hawke’s assessments (formative and summative) allows for more 1:1 instruction based on individual needs of students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51" y="4545539"/>
            <a:ext cx="3276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87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to Navigate reports and data</a:t>
            </a:r>
          </a:p>
          <a:p>
            <a:r>
              <a:rPr lang="en-US" dirty="0"/>
              <a:t>Students appreciated being able to work at individual pace, which was certainly supported by the software</a:t>
            </a:r>
          </a:p>
          <a:p>
            <a:r>
              <a:rPr lang="en-US" dirty="0"/>
              <a:t>Customer Service is much better than previous programs</a:t>
            </a:r>
          </a:p>
          <a:p>
            <a:r>
              <a:rPr lang="en-US" dirty="0"/>
              <a:t>Topics are very relevant to student life </a:t>
            </a:r>
          </a:p>
          <a:p>
            <a:r>
              <a:rPr lang="en-US" dirty="0"/>
              <a:t>Students are able to identify how strategies can be utilized in other classes, but need help following through</a:t>
            </a:r>
          </a:p>
          <a:p>
            <a:r>
              <a:rPr lang="en-US" dirty="0"/>
              <a:t>Important to provide follow-up and instruction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3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tracked time and student scores of formative and summative assessments</a:t>
            </a:r>
          </a:p>
          <a:p>
            <a:endParaRPr lang="en-US" dirty="0"/>
          </a:p>
          <a:p>
            <a:r>
              <a:rPr lang="en-US" dirty="0"/>
              <a:t>Time per lesson tracked fall of 2017</a:t>
            </a:r>
          </a:p>
          <a:p>
            <a:endParaRPr lang="en-US" dirty="0"/>
          </a:p>
          <a:p>
            <a:r>
              <a:rPr lang="en-US" dirty="0"/>
              <a:t>Average scores of formative and summative assessments tracked fall of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60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Data: Time Per Lesson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230469"/>
              </p:ext>
            </p:extLst>
          </p:nvPr>
        </p:nvGraphicFramePr>
        <p:xfrm>
          <a:off x="0" y="2186992"/>
          <a:ext cx="11834813" cy="456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502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Data: Average Scores of Formative &amp; Summative Assessments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299352"/>
              </p:ext>
            </p:extLst>
          </p:nvPr>
        </p:nvGraphicFramePr>
        <p:xfrm>
          <a:off x="232012" y="2091687"/>
          <a:ext cx="11641540" cy="459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500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Data: Average Gains per Module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137239"/>
              </p:ext>
            </p:extLst>
          </p:nvPr>
        </p:nvGraphicFramePr>
        <p:xfrm>
          <a:off x="477671" y="2057400"/>
          <a:ext cx="11054687" cy="441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368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Staff’s Opinions of Hawkes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tracked time and student scores of formative and summative assessments</a:t>
            </a:r>
          </a:p>
          <a:p>
            <a:endParaRPr lang="en-US" dirty="0"/>
          </a:p>
          <a:p>
            <a:r>
              <a:rPr lang="en-US" dirty="0"/>
              <a:t>Time per lesson tracked fall of 2017</a:t>
            </a:r>
          </a:p>
          <a:p>
            <a:endParaRPr lang="en-US" dirty="0"/>
          </a:p>
          <a:p>
            <a:r>
              <a:rPr lang="en-US" dirty="0"/>
              <a:t>Average scores of formative and summative assessments tracked fall of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93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implementation strategies for utilization Hawkes FOE in the developmental classroom</a:t>
            </a:r>
          </a:p>
          <a:p>
            <a:endParaRPr lang="en-US" dirty="0"/>
          </a:p>
          <a:p>
            <a:r>
              <a:rPr lang="en-US" dirty="0"/>
              <a:t>Examine feedback of Hawkes FOE from both students and staff</a:t>
            </a:r>
          </a:p>
          <a:p>
            <a:endParaRPr lang="en-US" dirty="0"/>
          </a:p>
          <a:p>
            <a:r>
              <a:rPr lang="en-US" dirty="0"/>
              <a:t>Analyze student data</a:t>
            </a:r>
          </a:p>
        </p:txBody>
      </p:sp>
    </p:spTree>
    <p:extLst>
      <p:ext uri="{BB962C8B-B14F-4D97-AF65-F5344CB8AC3E}">
        <p14:creationId xmlns:p14="http://schemas.microsoft.com/office/powerpoint/2010/main" val="3032858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9910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17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2015 &amp; 2016-Implemented Hawkes’ Foundation of English Software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24" y="3602045"/>
            <a:ext cx="4334412" cy="1489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43" y="339431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Sections meet twice a week (1 hour classes, total of 2 hours/week)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01" y="307868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7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complete first three modules</a:t>
            </a:r>
          </a:p>
          <a:p>
            <a:pPr marL="0" indent="0">
              <a:buNone/>
            </a:pPr>
            <a:r>
              <a:rPr lang="en-US" dirty="0"/>
              <a:t>	Two lessons/week</a:t>
            </a:r>
          </a:p>
          <a:p>
            <a:pPr marL="0" indent="0">
              <a:buNone/>
            </a:pPr>
            <a:r>
              <a:rPr lang="en-US" dirty="0"/>
              <a:t>	80% Mastery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86" y="3821237"/>
            <a:ext cx="2756530" cy="27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6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Setup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2" y="3045212"/>
            <a:ext cx="9628520" cy="21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2363" y="2772156"/>
            <a:ext cx="4447900" cy="3335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034" y="2724450"/>
            <a:ext cx="4447901" cy="34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 &amp; 2016-Implemented Hawkes’ Foundation of English Software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Four sections meeting twice a week (1 hour classes, total of 2 hours/week)</a:t>
            </a:r>
          </a:p>
          <a:p>
            <a:endParaRPr lang="en-US" dirty="0"/>
          </a:p>
          <a:p>
            <a:r>
              <a:rPr lang="en-US" dirty="0"/>
              <a:t>Roughly 75 students total</a:t>
            </a:r>
          </a:p>
          <a:p>
            <a:endParaRPr lang="en-US" dirty="0"/>
          </a:p>
          <a:p>
            <a:r>
              <a:rPr lang="en-US" dirty="0"/>
              <a:t>Students complete first three modules (with reflections)</a:t>
            </a:r>
          </a:p>
        </p:txBody>
      </p:sp>
    </p:spTree>
    <p:extLst>
      <p:ext uri="{BB962C8B-B14F-4D97-AF65-F5344CB8AC3E}">
        <p14:creationId xmlns:p14="http://schemas.microsoft.com/office/powerpoint/2010/main" val="252295238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595959"/>
      </a:accent1>
      <a:accent2>
        <a:srgbClr val="7F7F7F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FFFFFF"/>
      </a:hlink>
      <a:folHlink>
        <a:srgbClr val="F2F2F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3074</TotalTime>
  <Words>846</Words>
  <Application>Microsoft Office PowerPoint</Application>
  <PresentationFormat>Widescreen</PresentationFormat>
  <Paragraphs>171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Trebuchet MS</vt:lpstr>
      <vt:lpstr>Berlin</vt:lpstr>
      <vt:lpstr>Implementing  Foundations of English into the Classroom</vt:lpstr>
      <vt:lpstr>Objectives</vt:lpstr>
      <vt:lpstr>Our Pilot</vt:lpstr>
      <vt:lpstr>Our Pilot</vt:lpstr>
      <vt:lpstr>Our Pilot</vt:lpstr>
      <vt:lpstr>Our Pilot</vt:lpstr>
      <vt:lpstr>Room Setup</vt:lpstr>
      <vt:lpstr>PowerPoint Presentation</vt:lpstr>
      <vt:lpstr>Our Pilot</vt:lpstr>
      <vt:lpstr>Course Implementation</vt:lpstr>
      <vt:lpstr>Course Implementation</vt:lpstr>
      <vt:lpstr>Course Implementation</vt:lpstr>
      <vt:lpstr>Course Implementation</vt:lpstr>
      <vt:lpstr>Course Implementation</vt:lpstr>
      <vt:lpstr>Students’ Opinions of Hawkes Software</vt:lpstr>
      <vt:lpstr>Students’ Opinions of Hawkes Software</vt:lpstr>
      <vt:lpstr>Students’ Opinions of Hawkes Software</vt:lpstr>
      <vt:lpstr>Students’ Opinions of Hawkes Software</vt:lpstr>
      <vt:lpstr>Students’ Opinions of Hawkes Software</vt:lpstr>
      <vt:lpstr>Students’ Opinions of Hawkes (Content)</vt:lpstr>
      <vt:lpstr>Students’ Opinions of Hawkes (Content)</vt:lpstr>
      <vt:lpstr>Students’ Opinions of Hawkes (Content)</vt:lpstr>
      <vt:lpstr>Students’ Opinions of Hawkes (Content)</vt:lpstr>
      <vt:lpstr>Staff’s Opinions of Hawkes Software </vt:lpstr>
      <vt:lpstr>Staff’s Opinions of Hawkes Software </vt:lpstr>
      <vt:lpstr>Staff’s Opinions of Hawkes Software </vt:lpstr>
      <vt:lpstr>Staff’s Opinions of Hawkes Software </vt:lpstr>
      <vt:lpstr>Staff’s Opinions of Hawkes Content</vt:lpstr>
      <vt:lpstr>Staff’s Opinions of Hawkes Content</vt:lpstr>
      <vt:lpstr>Staff’s Opinions of Hawkes Content</vt:lpstr>
      <vt:lpstr>Staff’s Opinions of Hawkes Software </vt:lpstr>
      <vt:lpstr>Staff’s Opinions of Hawkes Software </vt:lpstr>
      <vt:lpstr>Student Data: Time Per Lesson</vt:lpstr>
      <vt:lpstr>Student Data: Average Scores of Formative &amp; Summative Assessments</vt:lpstr>
      <vt:lpstr>Student Data: Average Gains per Module</vt:lpstr>
      <vt:lpstr>Staff’s Opinions of Hawkes Software </vt:lpstr>
      <vt:lpstr>Objectives</vt:lpstr>
      <vt:lpstr>Questions?</vt:lpstr>
      <vt:lpstr>PowerPoint Presentation</vt:lpstr>
    </vt:vector>
  </TitlesOfParts>
  <Company>North Iowa Area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 Foundations of English into the Classroom</dc:title>
  <dc:creator>Thompson, Michael</dc:creator>
  <cp:lastModifiedBy>Jennifer Boyd</cp:lastModifiedBy>
  <cp:revision>49</cp:revision>
  <dcterms:created xsi:type="dcterms:W3CDTF">2015-10-21T21:12:13Z</dcterms:created>
  <dcterms:modified xsi:type="dcterms:W3CDTF">2019-02-27T18:57:54Z</dcterms:modified>
</cp:coreProperties>
</file>