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6"/>
  </p:notesMasterIdLst>
  <p:handoutMasterIdLst>
    <p:handoutMasterId r:id="rId17"/>
  </p:handoutMasterIdLst>
  <p:sldIdLst>
    <p:sldId id="256" r:id="rId2"/>
    <p:sldId id="299" r:id="rId3"/>
    <p:sldId id="297" r:id="rId4"/>
    <p:sldId id="267" r:id="rId5"/>
    <p:sldId id="298" r:id="rId6"/>
    <p:sldId id="275" r:id="rId7"/>
    <p:sldId id="276" r:id="rId8"/>
    <p:sldId id="300" r:id="rId9"/>
    <p:sldId id="301" r:id="rId10"/>
    <p:sldId id="302" r:id="rId11"/>
    <p:sldId id="277" r:id="rId12"/>
    <p:sldId id="279" r:id="rId13"/>
    <p:sldId id="281" r:id="rId14"/>
    <p:sldId id="291" r:id="rId15"/>
  </p:sldIdLst>
  <p:sldSz cx="9144000" cy="6858000" type="screen4x3"/>
  <p:notesSz cx="6858000" cy="9144000"/>
  <p:embeddedFontLst>
    <p:embeddedFont>
      <p:font typeface="Cambria Math" panose="02040503050406030204" pitchFamily="18" charset="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1" d="100"/>
          <a:sy n="101" d="100"/>
        </p:scale>
        <p:origin x="131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7.xml"/><Relationship Id="rId5" Type="http://schemas.openxmlformats.org/officeDocument/2006/relationships/image" Target="../media/image14.emf"/><Relationship Id="rId4" Type="http://schemas.openxmlformats.org/officeDocument/2006/relationships/image" Target="../media/image13.emf"/></Relationships>
</file>

<file path=ppt/slides/_rels/slide11.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7.xml"/><Relationship Id="rId4" Type="http://schemas.openxmlformats.org/officeDocument/2006/relationships/image" Target="../media/image20.png"/></Relationships>
</file>

<file path=ppt/slides/_rels/slide13.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7.xml"/><Relationship Id="rId4" Type="http://schemas.openxmlformats.org/officeDocument/2006/relationships/image" Target="../media/image23.png"/></Relationships>
</file>

<file path=ppt/slides/_rels/slide14.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9.wmf"/><Relationship Id="rId5" Type="http://schemas.openxmlformats.org/officeDocument/2006/relationships/oleObject" Target="../embeddings/oleObject1.bin"/><Relationship Id="rId4" Type="http://schemas.openxmlformats.org/officeDocument/2006/relationships/image" Target="../media/image8.svg"/></Relationships>
</file>

<file path=ppt/slides/_rels/slide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Review</a:t>
            </a:r>
          </a:p>
        </p:txBody>
      </p:sp>
      <p:sp>
        <p:nvSpPr>
          <p:cNvPr id="3" name="Title 2"/>
          <p:cNvSpPr>
            <a:spLocks noGrp="1"/>
          </p:cNvSpPr>
          <p:nvPr>
            <p:ph type="title"/>
          </p:nvPr>
        </p:nvSpPr>
        <p:spPr/>
        <p:txBody>
          <a:bodyPr/>
          <a:lstStyle/>
          <a:p>
            <a:r>
              <a:rPr dirty="0"/>
              <a:t>Chapter 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8BFA373-9304-E6E2-CB81-1F56BEFAB3E6}"/>
              </a:ext>
            </a:extLst>
          </p:cNvPr>
          <p:cNvSpPr>
            <a:spLocks noGrp="1"/>
          </p:cNvSpPr>
          <p:nvPr>
            <p:ph type="title"/>
          </p:nvPr>
        </p:nvSpPr>
        <p:spPr>
          <a:xfrm>
            <a:off x="457200" y="114887"/>
            <a:ext cx="8229600" cy="914400"/>
          </a:xfrm>
        </p:spPr>
        <p:txBody>
          <a:bodyPr>
            <a:normAutofit/>
          </a:bodyPr>
          <a:lstStyle/>
          <a:p>
            <a:pPr>
              <a:defRPr sz="3200"/>
            </a:pPr>
            <a:r>
              <a:rPr lang="en-US" dirty="0"/>
              <a:t>Definition: </a:t>
            </a:r>
            <a:r>
              <a:rPr dirty="0"/>
              <a:t>Law of Sines and Law of Cosines</a:t>
            </a:r>
          </a:p>
        </p:txBody>
      </p:sp>
      <p:sp>
        <p:nvSpPr>
          <p:cNvPr id="10" name="Text Placeholder 2">
            <a:extLst>
              <a:ext uri="{FF2B5EF4-FFF2-40B4-BE49-F238E27FC236}">
                <a16:creationId xmlns:a16="http://schemas.microsoft.com/office/drawing/2014/main" id="{E719E5B7-F155-B26C-0FA0-3DE77C8A49EA}"/>
              </a:ext>
            </a:extLst>
          </p:cNvPr>
          <p:cNvSpPr>
            <a:spLocks noGrp="1"/>
          </p:cNvSpPr>
          <p:nvPr>
            <p:ph type="body" sz="quarter" idx="10"/>
          </p:nvPr>
        </p:nvSpPr>
        <p:spPr>
          <a:xfrm>
            <a:off x="457200" y="1082078"/>
            <a:ext cx="8229600" cy="4914276"/>
          </a:xfrm>
        </p:spPr>
        <p:txBody>
          <a:bodyPr>
            <a:noAutofit/>
          </a:bodyPr>
          <a:lstStyle/>
          <a:p>
            <a:pPr>
              <a:defRPr sz="2800"/>
            </a:pPr>
            <a:r>
              <a:rPr sz="2000" dirty="0"/>
              <a:t>For a triangle where </a:t>
            </a:r>
            <a:r>
              <a:rPr lang="en-US" sz="2000" i="1" dirty="0"/>
              <a:t>a</a:t>
            </a:r>
            <a:r>
              <a:rPr sz="2000" dirty="0"/>
              <a:t> is the length of the side opposite angle </a:t>
            </a:r>
            <a:r>
              <a:rPr lang="en-US" sz="2000" i="1" dirty="0"/>
              <a:t>A</a:t>
            </a:r>
            <a:r>
              <a:rPr sz="2000" dirty="0"/>
              <a:t>, </a:t>
            </a:r>
            <a:r>
              <a:rPr lang="en-US" sz="2000" i="1" dirty="0"/>
              <a:t>b</a:t>
            </a:r>
            <a:r>
              <a:rPr sz="2000" dirty="0"/>
              <a:t> is the length of the side opposite angle </a:t>
            </a:r>
            <a:r>
              <a:rPr lang="en-US" sz="2000" i="1" dirty="0"/>
              <a:t>B</a:t>
            </a:r>
            <a:r>
              <a:rPr sz="2000" dirty="0"/>
              <a:t>, and </a:t>
            </a:r>
            <a:r>
              <a:rPr lang="en-US" sz="2000" i="1" dirty="0"/>
              <a:t>c</a:t>
            </a:r>
            <a:r>
              <a:rPr sz="2000" dirty="0"/>
              <a:t> is the length of the side opposite angle </a:t>
            </a:r>
            <a:r>
              <a:rPr lang="en-US" sz="2000" i="1" dirty="0"/>
              <a:t>C</a:t>
            </a:r>
            <a:r>
              <a:rPr sz="2000" dirty="0"/>
              <a:t>, we have the following.</a:t>
            </a:r>
            <a:endParaRPr lang="en-US" sz="2000" dirty="0"/>
          </a:p>
          <a:p>
            <a:pPr>
              <a:defRPr sz="2800"/>
            </a:pPr>
            <a:endParaRPr lang="en-IN" sz="2000" dirty="0"/>
          </a:p>
          <a:p>
            <a:pPr>
              <a:defRPr sz="2800"/>
            </a:pPr>
            <a:endParaRPr lang="en-IN" sz="2000" dirty="0"/>
          </a:p>
          <a:p>
            <a:pPr>
              <a:defRPr sz="2800"/>
            </a:pPr>
            <a:endParaRPr lang="en-IN" sz="2000" dirty="0"/>
          </a:p>
          <a:p>
            <a:pPr>
              <a:defRPr sz="2800"/>
            </a:pPr>
            <a:endParaRPr lang="en-IN" sz="2000" dirty="0"/>
          </a:p>
          <a:p>
            <a:pPr algn="ctr"/>
            <a:endParaRPr lang="en-IN" sz="2000" dirty="0">
              <a:solidFill>
                <a:srgbClr val="5C8EAB"/>
              </a:solidFill>
            </a:endParaRPr>
          </a:p>
          <a:p>
            <a:endParaRPr sz="2000" dirty="0"/>
          </a:p>
        </p:txBody>
      </p:sp>
      <p:pic>
        <p:nvPicPr>
          <p:cNvPr id="11" name="Content Placeholder 4" descr="A triangle with sides and angles labeled. The sides are labeled a, b, and c, while the angles are labeled A, B, and C.">
            <a:extLst>
              <a:ext uri="{FF2B5EF4-FFF2-40B4-BE49-F238E27FC236}">
                <a16:creationId xmlns:a16="http://schemas.microsoft.com/office/drawing/2014/main" id="{5CF02787-A4AC-40F6-83D2-F589AC3A7A0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733800" y="2057400"/>
            <a:ext cx="1600200" cy="1280160"/>
          </a:xfrm>
          <a:prstGeom prst="rect">
            <a:avLst/>
          </a:prstGeom>
        </p:spPr>
      </p:pic>
      <p:sp>
        <p:nvSpPr>
          <p:cNvPr id="12" name="TextBox 11">
            <a:extLst>
              <a:ext uri="{FF2B5EF4-FFF2-40B4-BE49-F238E27FC236}">
                <a16:creationId xmlns:a16="http://schemas.microsoft.com/office/drawing/2014/main" id="{A97D93D9-061C-8895-B4E5-B3D188D1B284}"/>
              </a:ext>
            </a:extLst>
          </p:cNvPr>
          <p:cNvSpPr txBox="1"/>
          <p:nvPr/>
        </p:nvSpPr>
        <p:spPr>
          <a:xfrm>
            <a:off x="2362200" y="3301701"/>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b="0" i="0" u="none" strike="noStrike" kern="1200" cap="none" spc="0" normalizeH="0" baseline="0" noProof="0" dirty="0">
                <a:ln>
                  <a:noFill/>
                </a:ln>
                <a:solidFill>
                  <a:srgbClr val="000000"/>
                </a:solidFill>
                <a:effectLst/>
                <a:uLnTx/>
                <a:uFillTx/>
                <a:latin typeface="Calibri"/>
                <a:ea typeface="+mn-ea"/>
                <a:cs typeface="+mn-cs"/>
              </a:rPr>
              <a:t>Figure 29</a:t>
            </a:r>
          </a:p>
        </p:txBody>
      </p:sp>
      <p:sp>
        <p:nvSpPr>
          <p:cNvPr id="13" name="TextBox 12">
            <a:extLst>
              <a:ext uri="{FF2B5EF4-FFF2-40B4-BE49-F238E27FC236}">
                <a16:creationId xmlns:a16="http://schemas.microsoft.com/office/drawing/2014/main" id="{3EF1466C-171F-181F-EC05-F135552D4DA2}"/>
              </a:ext>
            </a:extLst>
          </p:cNvPr>
          <p:cNvSpPr txBox="1"/>
          <p:nvPr/>
        </p:nvSpPr>
        <p:spPr>
          <a:xfrm>
            <a:off x="505104" y="3943290"/>
            <a:ext cx="1857096" cy="40011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b="1"/>
            </a:pPr>
            <a:r>
              <a:rPr kumimoji="0" lang="en-IN" sz="2000" b="1" i="0" u="none" strike="noStrike" kern="1200" cap="none" spc="0" normalizeH="0" baseline="0" noProof="0" dirty="0">
                <a:ln>
                  <a:noFill/>
                </a:ln>
                <a:solidFill>
                  <a:srgbClr val="000000"/>
                </a:solidFill>
                <a:effectLst/>
                <a:uLnTx/>
                <a:uFillTx/>
                <a:latin typeface="Calibri"/>
                <a:ea typeface="+mn-ea"/>
                <a:cs typeface="+mn-cs"/>
              </a:rPr>
              <a:t>Law of Sines</a:t>
            </a:r>
          </a:p>
        </p:txBody>
      </p:sp>
      <p:pic>
        <p:nvPicPr>
          <p:cNvPr id="14" name="Picture 13" descr="a divided by Sin A equals b divided by Sin B equals c divided by Sin C  ">
            <a:extLst>
              <a:ext uri="{FF2B5EF4-FFF2-40B4-BE49-F238E27FC236}">
                <a16:creationId xmlns:a16="http://schemas.microsoft.com/office/drawing/2014/main" id="{342D7A1A-D741-61E9-A6C3-EE95FDE720E4}"/>
              </a:ext>
            </a:extLst>
          </p:cNvPr>
          <p:cNvPicPr>
            <a:picLocks noChangeAspect="1"/>
          </p:cNvPicPr>
          <p:nvPr/>
        </p:nvPicPr>
        <p:blipFill>
          <a:blip r:embed="rId4"/>
          <a:stretch>
            <a:fillRect/>
          </a:stretch>
        </p:blipFill>
        <p:spPr>
          <a:xfrm>
            <a:off x="2828925" y="3810000"/>
            <a:ext cx="2268000" cy="715758"/>
          </a:xfrm>
          <a:prstGeom prst="rect">
            <a:avLst/>
          </a:prstGeom>
        </p:spPr>
      </p:pic>
      <p:sp>
        <p:nvSpPr>
          <p:cNvPr id="15" name="TextBox 14">
            <a:extLst>
              <a:ext uri="{FF2B5EF4-FFF2-40B4-BE49-F238E27FC236}">
                <a16:creationId xmlns:a16="http://schemas.microsoft.com/office/drawing/2014/main" id="{30202869-145C-A2C5-D7ED-6420C1A48495}"/>
              </a:ext>
            </a:extLst>
          </p:cNvPr>
          <p:cNvSpPr txBox="1"/>
          <p:nvPr/>
        </p:nvSpPr>
        <p:spPr>
          <a:xfrm>
            <a:off x="505104" y="4715279"/>
            <a:ext cx="4572000" cy="40011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b="1"/>
            </a:pPr>
            <a:r>
              <a:rPr kumimoji="0" lang="en-IN" sz="2000" b="1" i="0" u="none" strike="noStrike" kern="1200" cap="none" spc="0" normalizeH="0" baseline="0" noProof="0" dirty="0">
                <a:ln>
                  <a:noFill/>
                </a:ln>
                <a:solidFill>
                  <a:srgbClr val="000000"/>
                </a:solidFill>
                <a:effectLst/>
                <a:uLnTx/>
                <a:uFillTx/>
                <a:latin typeface="Calibri"/>
                <a:ea typeface="+mn-ea"/>
                <a:cs typeface="+mn-cs"/>
              </a:rPr>
              <a:t>Law of Cosines</a:t>
            </a:r>
          </a:p>
        </p:txBody>
      </p:sp>
      <p:pic>
        <p:nvPicPr>
          <p:cNvPr id="16" name="Picture 15" descr="a squared equals b squared plus c squared minus 2 times b times c times cosine A,&#10;b squared equals a squared plus c squared minus 2 times a times c times cosine B,&#10;c squared equals a squared plus b squared minus 2 times a times b times cosine C.">
            <a:extLst>
              <a:ext uri="{FF2B5EF4-FFF2-40B4-BE49-F238E27FC236}">
                <a16:creationId xmlns:a16="http://schemas.microsoft.com/office/drawing/2014/main" id="{5124F2F2-3220-8FF6-DA24-FDCBBFCE17C8}"/>
              </a:ext>
            </a:extLst>
          </p:cNvPr>
          <p:cNvPicPr>
            <a:picLocks noChangeAspect="1"/>
          </p:cNvPicPr>
          <p:nvPr/>
        </p:nvPicPr>
        <p:blipFill>
          <a:blip r:embed="rId5"/>
          <a:stretch>
            <a:fillRect/>
          </a:stretch>
        </p:blipFill>
        <p:spPr>
          <a:xfrm>
            <a:off x="2850000" y="4715279"/>
            <a:ext cx="2484000" cy="1221638"/>
          </a:xfrm>
          <a:prstGeom prst="rect">
            <a:avLst/>
          </a:prstGeom>
        </p:spPr>
      </p:pic>
    </p:spTree>
    <p:extLst>
      <p:ext uri="{BB962C8B-B14F-4D97-AF65-F5344CB8AC3E}">
        <p14:creationId xmlns:p14="http://schemas.microsoft.com/office/powerpoint/2010/main" val="2582556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2820AE9-FCA0-3B86-0BA7-30B099939831}"/>
              </a:ext>
            </a:extLst>
          </p:cNvPr>
          <p:cNvSpPr>
            <a:spLocks noGrp="1"/>
          </p:cNvSpPr>
          <p:nvPr>
            <p:ph type="title"/>
          </p:nvPr>
        </p:nvSpPr>
        <p:spPr>
          <a:xfrm>
            <a:off x="457200" y="114887"/>
            <a:ext cx="8229600" cy="914400"/>
          </a:xfrm>
        </p:spPr>
        <p:txBody>
          <a:bodyPr>
            <a:normAutofit/>
          </a:bodyPr>
          <a:lstStyle/>
          <a:p>
            <a:pPr>
              <a:defRPr sz="3200"/>
            </a:pPr>
            <a:r>
              <a:rPr lang="en-US" dirty="0"/>
              <a:t>Properties: </a:t>
            </a:r>
            <a:r>
              <a:rPr dirty="0"/>
              <a:t>Labeling Angles</a:t>
            </a:r>
            <a:r>
              <a:rPr lang="en-US" dirty="0"/>
              <a:t>—Slide 1</a:t>
            </a:r>
            <a:endParaRPr dirty="0"/>
          </a:p>
        </p:txBody>
      </p:sp>
      <p:sp>
        <p:nvSpPr>
          <p:cNvPr id="11" name="Text Placeholder 2">
            <a:extLst>
              <a:ext uri="{FF2B5EF4-FFF2-40B4-BE49-F238E27FC236}">
                <a16:creationId xmlns:a16="http://schemas.microsoft.com/office/drawing/2014/main" id="{BD7B7167-63A4-CD65-E4BB-1BAF67ED79B4}"/>
              </a:ext>
            </a:extLst>
          </p:cNvPr>
          <p:cNvSpPr>
            <a:spLocks noGrp="1"/>
          </p:cNvSpPr>
          <p:nvPr>
            <p:ph type="body" sz="quarter" idx="10"/>
          </p:nvPr>
        </p:nvSpPr>
        <p:spPr>
          <a:xfrm>
            <a:off x="457200" y="1082078"/>
            <a:ext cx="8229600" cy="4914276"/>
          </a:xfrm>
        </p:spPr>
        <p:txBody>
          <a:bodyPr>
            <a:normAutofit/>
          </a:bodyPr>
          <a:lstStyle/>
          <a:p>
            <a:r>
              <a:rPr sz="2800" dirty="0"/>
              <a:t>There are three common ways of labeling angles.</a:t>
            </a:r>
          </a:p>
        </p:txBody>
      </p:sp>
      <p:pic>
        <p:nvPicPr>
          <p:cNvPr id="13" name="Content Placeholder 4" descr="An angle formed between two rays is labeled theta.">
            <a:extLst>
              <a:ext uri="{FF2B5EF4-FFF2-40B4-BE49-F238E27FC236}">
                <a16:creationId xmlns:a16="http://schemas.microsoft.com/office/drawing/2014/main" id="{9E8D99E3-0537-1241-DC19-ABA7653B35D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05200" y="1752600"/>
            <a:ext cx="1752600" cy="1752600"/>
          </a:xfrm>
          <a:prstGeom prst="rect">
            <a:avLst/>
          </a:prstGeom>
        </p:spPr>
      </p:pic>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745D5B43-F68C-A8A9-EA1D-1DBB1BC98964}"/>
                  </a:ext>
                </a:extLst>
              </p:cNvPr>
              <p:cNvSpPr txBox="1"/>
              <p:nvPr/>
            </p:nvSpPr>
            <p:spPr>
              <a:xfrm>
                <a:off x="3532094" y="3384593"/>
                <a:ext cx="1752600" cy="461665"/>
              </a:xfrm>
              <a:prstGeom prst="rect">
                <a:avLst/>
              </a:prstGeom>
              <a:noFill/>
            </p:spPr>
            <p:txBody>
              <a:bodyPr wrap="square">
                <a:spAutoFit/>
              </a:bodyPr>
              <a:lstStyle/>
              <a:p>
                <a:r>
                  <a:rPr kumimoji="0" lang="en-IN" sz="220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Figure 1: </a:t>
                </a:r>
                <a14:m>
                  <m:oMath xmlns:m="http://schemas.openxmlformats.org/officeDocument/2006/math">
                    <m:r>
                      <a:rPr lang="en-IN" sz="2400" smtClean="0">
                        <a:solidFill>
                          <a:srgbClr val="000000"/>
                        </a:solidFill>
                        <a:latin typeface="Cambria Math" panose="02040503050406030204" pitchFamily="18" charset="0"/>
                      </a:rPr>
                      <m:t>∠</m:t>
                    </m:r>
                    <m:r>
                      <m:rPr>
                        <m:nor/>
                      </m:rPr>
                      <a:rPr lang="el-GR" sz="2400" dirty="0">
                        <a:solidFill>
                          <a:srgbClr val="000000"/>
                        </a:solidFill>
                        <a:latin typeface="Calibri" panose="020F0502020204030204" pitchFamily="34" charset="0"/>
                        <a:ea typeface="Calibri" panose="020F0502020204030204" pitchFamily="34" charset="0"/>
                        <a:cs typeface="Calibri" panose="020F0502020204030204" pitchFamily="34" charset="0"/>
                      </a:rPr>
                      <m:t>θ</m:t>
                    </m:r>
                  </m:oMath>
                </a14:m>
                <a:endParaRPr lang="en-IN" sz="2200" dirty="0"/>
              </a:p>
            </p:txBody>
          </p:sp>
        </mc:Choice>
        <mc:Fallback xmlns="">
          <p:sp>
            <p:nvSpPr>
              <p:cNvPr id="14" name="TextBox 13">
                <a:extLst>
                  <a:ext uri="{FF2B5EF4-FFF2-40B4-BE49-F238E27FC236}">
                    <a16:creationId xmlns:a16="http://schemas.microsoft.com/office/drawing/2014/main" id="{745D5B43-F68C-A8A9-EA1D-1DBB1BC98964}"/>
                  </a:ext>
                </a:extLst>
              </p:cNvPr>
              <p:cNvSpPr txBox="1">
                <a:spLocks noRot="1" noChangeAspect="1" noMove="1" noResize="1" noEditPoints="1" noAdjustHandles="1" noChangeArrowheads="1" noChangeShapeType="1" noTextEdit="1"/>
              </p:cNvSpPr>
              <p:nvPr/>
            </p:nvSpPr>
            <p:spPr>
              <a:xfrm>
                <a:off x="3532094" y="3384593"/>
                <a:ext cx="1752600" cy="461665"/>
              </a:xfrm>
              <a:prstGeom prst="rect">
                <a:avLst/>
              </a:prstGeom>
              <a:blipFill>
                <a:blip r:embed="rId4"/>
                <a:stretch>
                  <a:fillRect l="-4514" t="-3947" b="-25000"/>
                </a:stretch>
              </a:blipFill>
            </p:spPr>
            <p:txBody>
              <a:bodyPr/>
              <a:lstStyle/>
              <a:p>
                <a:r>
                  <a:rPr lang="en-IN">
                    <a:noFill/>
                  </a:rPr>
                  <a:t> </a:t>
                </a:r>
              </a:p>
            </p:txBody>
          </p:sp>
        </mc:Fallback>
      </mc:AlternateContent>
      <p:sp>
        <p:nvSpPr>
          <p:cNvPr id="15" name="TextBox 14">
            <a:extLst>
              <a:ext uri="{FF2B5EF4-FFF2-40B4-BE49-F238E27FC236}">
                <a16:creationId xmlns:a16="http://schemas.microsoft.com/office/drawing/2014/main" id="{0A481614-59CD-F06B-5C3B-3D3D2163A219}"/>
              </a:ext>
            </a:extLst>
          </p:cNvPr>
          <p:cNvSpPr txBox="1"/>
          <p:nvPr/>
        </p:nvSpPr>
        <p:spPr>
          <a:xfrm>
            <a:off x="457200" y="3965947"/>
            <a:ext cx="8153400"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Using a letter of the Greek alphabet such as</a:t>
            </a:r>
            <a:r>
              <a:rPr kumimoji="0" lang="en-US"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θ</a:t>
            </a:r>
            <a:r>
              <a:rPr kumimoji="0" lang="en-US" sz="2800" b="0" i="0" u="none" strike="noStrike" kern="1200" cap="none" spc="0" normalizeH="0" baseline="0" noProof="0" dirty="0">
                <a:ln>
                  <a:noFill/>
                </a:ln>
                <a:solidFill>
                  <a:srgbClr val="000000"/>
                </a:solidFill>
                <a:effectLst/>
                <a:uLnTx/>
                <a:uFillTx/>
                <a:latin typeface="Calibri"/>
                <a:ea typeface="+mn-ea"/>
                <a:cs typeface="+mn-cs"/>
              </a:rPr>
              <a:t> or </a:t>
            </a:r>
            <a:r>
              <a:rPr kumimoji="0" lang="el-GR"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ψ</a:t>
            </a:r>
            <a:r>
              <a:rPr kumimoji="0" lang="en-US" sz="2800" b="0" i="0" u="none" strike="noStrike" kern="1200" cap="none" spc="0" normalizeH="0" baseline="0" noProof="0" dirty="0">
                <a:ln>
                  <a:noFill/>
                </a:ln>
                <a:solidFill>
                  <a:srgbClr val="000000"/>
                </a:solidFill>
                <a:effectLst/>
                <a:uLnTx/>
                <a:uFillTx/>
                <a:latin typeface="Calibri"/>
                <a:ea typeface="+mn-ea"/>
                <a:cs typeface="+mn-cs"/>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D7C53F4-BBBE-8647-06E5-62D7033D005A}"/>
              </a:ext>
            </a:extLst>
          </p:cNvPr>
          <p:cNvSpPr>
            <a:spLocks noGrp="1"/>
          </p:cNvSpPr>
          <p:nvPr>
            <p:ph type="title"/>
          </p:nvPr>
        </p:nvSpPr>
        <p:spPr>
          <a:xfrm>
            <a:off x="457200" y="114887"/>
            <a:ext cx="8229600" cy="914400"/>
          </a:xfrm>
        </p:spPr>
        <p:txBody>
          <a:bodyPr>
            <a:normAutofit/>
          </a:bodyPr>
          <a:lstStyle/>
          <a:p>
            <a:pPr>
              <a:defRPr sz="3200"/>
            </a:pPr>
            <a:r>
              <a:rPr lang="en-US" dirty="0"/>
              <a:t>Properties: </a:t>
            </a:r>
            <a:r>
              <a:rPr dirty="0"/>
              <a:t>Labeling Angles</a:t>
            </a:r>
            <a:r>
              <a:rPr lang="en-US" dirty="0"/>
              <a:t>—Slide 2</a:t>
            </a:r>
            <a:endParaRPr dirty="0"/>
          </a:p>
        </p:txBody>
      </p:sp>
      <p:sp>
        <p:nvSpPr>
          <p:cNvPr id="8" name="Text Placeholder 2">
            <a:extLst>
              <a:ext uri="{FF2B5EF4-FFF2-40B4-BE49-F238E27FC236}">
                <a16:creationId xmlns:a16="http://schemas.microsoft.com/office/drawing/2014/main" id="{15538E0D-36AA-90D6-E5F8-001AC22A7A44}"/>
              </a:ext>
              <a:ext uri="{C183D7F6-B498-43B3-948B-1728B52AA6E4}">
                <adec:decorative xmlns:adec="http://schemas.microsoft.com/office/drawing/2017/decorative" val="1"/>
              </a:ext>
            </a:extLst>
          </p:cNvPr>
          <p:cNvSpPr>
            <a:spLocks noGrp="1"/>
          </p:cNvSpPr>
          <p:nvPr>
            <p:ph type="body" sz="quarter" idx="10"/>
          </p:nvPr>
        </p:nvSpPr>
        <p:spPr>
          <a:xfrm>
            <a:off x="457200" y="1082078"/>
            <a:ext cx="8229600" cy="4914276"/>
          </a:xfrm>
        </p:spPr>
        <p:txBody>
          <a:bodyPr>
            <a:normAutofit/>
          </a:bodyPr>
          <a:lstStyle/>
          <a:p>
            <a:endParaRPr lang="en-IN" dirty="0"/>
          </a:p>
          <a:p>
            <a:endParaRPr lang="en-IN" sz="2800" dirty="0"/>
          </a:p>
          <a:p>
            <a:endParaRPr lang="en-IN" dirty="0"/>
          </a:p>
          <a:p>
            <a:endParaRPr lang="en-IN" sz="2800" dirty="0"/>
          </a:p>
          <a:p>
            <a:endParaRPr lang="en-IN" dirty="0"/>
          </a:p>
          <a:p>
            <a:pPr algn="ctr"/>
            <a:endParaRPr lang="en-IN" sz="2800" dirty="0"/>
          </a:p>
          <a:p>
            <a:endParaRPr lang="en-US" sz="2800" dirty="0"/>
          </a:p>
          <a:p>
            <a:endParaRPr lang="en-US" sz="2800" dirty="0"/>
          </a:p>
          <a:p>
            <a:pPr algn="ctr"/>
            <a:endParaRPr lang="en-IN" sz="2800" dirty="0"/>
          </a:p>
          <a:p>
            <a:endParaRPr sz="2800" dirty="0"/>
          </a:p>
          <a:p>
            <a:endParaRPr sz="2800" dirty="0"/>
          </a:p>
        </p:txBody>
      </p:sp>
      <p:pic>
        <p:nvPicPr>
          <p:cNvPr id="11" name="Content Placeholder 4" descr="A vertex formed by two rays is labeled C. An angle formed between two rays is labeled angle C">
            <a:extLst>
              <a:ext uri="{FF2B5EF4-FFF2-40B4-BE49-F238E27FC236}">
                <a16:creationId xmlns:a16="http://schemas.microsoft.com/office/drawing/2014/main" id="{CE04CBCE-08B4-1805-6F25-2FE5DC643C3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62312" y="1082078"/>
            <a:ext cx="2619375" cy="2619375"/>
          </a:xfrm>
          <a:prstGeom prst="rect">
            <a:avLst/>
          </a:prstGeom>
        </p:spPr>
      </p:pic>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2DB6F3FB-1109-626A-F1F3-4CA3C5472AEE}"/>
                  </a:ext>
                </a:extLst>
              </p:cNvPr>
              <p:cNvSpPr txBox="1"/>
              <p:nvPr/>
            </p:nvSpPr>
            <p:spPr>
              <a:xfrm>
                <a:off x="3275759" y="3763209"/>
                <a:ext cx="2058241"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Figure 2: </a:t>
                </a:r>
                <a14:m>
                  <m:oMath xmlns:m="http://schemas.openxmlformats.org/officeDocument/2006/math">
                    <m:r>
                      <a:rPr kumimoji="0" lang="en-IN" sz="2800" b="0" i="0" u="none" strike="noStrike" kern="1200" cap="none" spc="0" normalizeH="0" baseline="0" noProof="0">
                        <a:ln>
                          <a:noFill/>
                        </a:ln>
                        <a:solidFill>
                          <a:srgbClr val="000000"/>
                        </a:solidFill>
                        <a:effectLst/>
                        <a:uLnTx/>
                        <a:uFillTx/>
                        <a:latin typeface="Cambria Math" panose="02040503050406030204" pitchFamily="18" charset="0"/>
                        <a:ea typeface="+mn-ea"/>
                        <a:cs typeface="+mn-cs"/>
                      </a:rPr>
                      <m:t>∠</m:t>
                    </m:r>
                    <m:r>
                      <a:rPr kumimoji="0" lang="en-IN" sz="2800" b="0" i="0" u="none" strike="noStrike" kern="1200" cap="none" spc="0" normalizeH="0" baseline="0" noProof="0">
                        <a:ln>
                          <a:noFill/>
                        </a:ln>
                        <a:solidFill>
                          <a:srgbClr val="000000"/>
                        </a:solidFill>
                        <a:effectLst/>
                        <a:uLnTx/>
                        <a:uFillTx/>
                        <a:latin typeface="Cambria Math" panose="02040503050406030204" pitchFamily="18" charset="0"/>
                        <a:ea typeface="+mn-ea"/>
                        <a:cs typeface="+mn-cs"/>
                      </a:rPr>
                      <m:t>𝐶</m:t>
                    </m:r>
                  </m:oMath>
                </a14:m>
                <a:endParaRPr lang="en-IN" dirty="0"/>
              </a:p>
            </p:txBody>
          </p:sp>
        </mc:Choice>
        <mc:Fallback xmlns="">
          <p:sp>
            <p:nvSpPr>
              <p:cNvPr id="12" name="TextBox 11">
                <a:extLst>
                  <a:ext uri="{FF2B5EF4-FFF2-40B4-BE49-F238E27FC236}">
                    <a16:creationId xmlns:a16="http://schemas.microsoft.com/office/drawing/2014/main" id="{2DB6F3FB-1109-626A-F1F3-4CA3C5472AEE}"/>
                  </a:ext>
                </a:extLst>
              </p:cNvPr>
              <p:cNvSpPr txBox="1">
                <a:spLocks noRot="1" noChangeAspect="1" noMove="1" noResize="1" noEditPoints="1" noAdjustHandles="1" noChangeArrowheads="1" noChangeShapeType="1" noTextEdit="1"/>
              </p:cNvSpPr>
              <p:nvPr/>
            </p:nvSpPr>
            <p:spPr>
              <a:xfrm>
                <a:off x="3275759" y="3763209"/>
                <a:ext cx="2058241" cy="523220"/>
              </a:xfrm>
              <a:prstGeom prst="rect">
                <a:avLst/>
              </a:prstGeom>
              <a:blipFill>
                <a:blip r:embed="rId4"/>
                <a:stretch>
                  <a:fillRect l="-5917" t="-10465" b="-32558"/>
                </a:stretch>
              </a:blipFill>
            </p:spPr>
            <p:txBody>
              <a:bodyPr/>
              <a:lstStyle/>
              <a:p>
                <a:r>
                  <a:rPr lang="en-IN">
                    <a:noFill/>
                  </a:rPr>
                  <a:t> </a:t>
                </a:r>
              </a:p>
            </p:txBody>
          </p:sp>
        </mc:Fallback>
      </mc:AlternateContent>
      <p:sp>
        <p:nvSpPr>
          <p:cNvPr id="13" name="TextBox 12">
            <a:extLst>
              <a:ext uri="{FF2B5EF4-FFF2-40B4-BE49-F238E27FC236}">
                <a16:creationId xmlns:a16="http://schemas.microsoft.com/office/drawing/2014/main" id="{C8262F59-525D-192D-8FCA-41D8F7C9AEA9}"/>
              </a:ext>
            </a:extLst>
          </p:cNvPr>
          <p:cNvSpPr txBox="1"/>
          <p:nvPr/>
        </p:nvSpPr>
        <p:spPr>
          <a:xfrm>
            <a:off x="685800" y="4370596"/>
            <a:ext cx="60198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Using a single number or capital letter.</a:t>
            </a: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4DD0D56-00FC-8466-8991-F1F51BDC667B}"/>
              </a:ext>
            </a:extLst>
          </p:cNvPr>
          <p:cNvSpPr>
            <a:spLocks noGrp="1"/>
          </p:cNvSpPr>
          <p:nvPr>
            <p:ph type="title"/>
          </p:nvPr>
        </p:nvSpPr>
        <p:spPr>
          <a:xfrm>
            <a:off x="457200" y="114887"/>
            <a:ext cx="8229600" cy="914400"/>
          </a:xfrm>
        </p:spPr>
        <p:txBody>
          <a:bodyPr>
            <a:normAutofit/>
          </a:bodyPr>
          <a:lstStyle/>
          <a:p>
            <a:pPr>
              <a:defRPr sz="3200"/>
            </a:pPr>
            <a:r>
              <a:rPr lang="en-US" dirty="0"/>
              <a:t>Properties: </a:t>
            </a:r>
            <a:r>
              <a:rPr dirty="0"/>
              <a:t>Labeling Angles</a:t>
            </a:r>
            <a:r>
              <a:rPr lang="en-US" dirty="0"/>
              <a:t>—Slide 3</a:t>
            </a:r>
            <a:endParaRPr dirty="0"/>
          </a:p>
        </p:txBody>
      </p:sp>
      <p:sp>
        <p:nvSpPr>
          <p:cNvPr id="11" name="Text Placeholder 2">
            <a:extLst>
              <a:ext uri="{FF2B5EF4-FFF2-40B4-BE49-F238E27FC236}">
                <a16:creationId xmlns:a16="http://schemas.microsoft.com/office/drawing/2014/main" id="{49C47D19-2799-BEF4-90F6-50D5506341DD}"/>
              </a:ext>
              <a:ext uri="{C183D7F6-B498-43B3-948B-1728B52AA6E4}">
                <adec:decorative xmlns:adec="http://schemas.microsoft.com/office/drawing/2017/decorative" val="1"/>
              </a:ext>
            </a:extLst>
          </p:cNvPr>
          <p:cNvSpPr>
            <a:spLocks noGrp="1"/>
          </p:cNvSpPr>
          <p:nvPr>
            <p:ph type="body" sz="quarter" idx="10"/>
          </p:nvPr>
        </p:nvSpPr>
        <p:spPr>
          <a:xfrm>
            <a:off x="457200" y="1082078"/>
            <a:ext cx="8229600" cy="4914276"/>
          </a:xfrm>
        </p:spPr>
        <p:txBody>
          <a:bodyPr>
            <a:normAutofit/>
          </a:bodyPr>
          <a:lstStyle/>
          <a:p>
            <a:pPr>
              <a:defRPr sz="2800"/>
            </a:pPr>
            <a:endParaRPr lang="en-US" sz="2800" dirty="0"/>
          </a:p>
          <a:p>
            <a:pPr>
              <a:defRPr sz="2800"/>
            </a:pPr>
            <a:endParaRPr lang="en-US" sz="2800" dirty="0"/>
          </a:p>
          <a:p>
            <a:pPr>
              <a:defRPr sz="2800"/>
            </a:pPr>
            <a:endParaRPr lang="en-US" sz="2800" dirty="0"/>
          </a:p>
          <a:p>
            <a:pPr>
              <a:defRPr sz="2800"/>
            </a:pPr>
            <a:endParaRPr lang="en-US" sz="2800" dirty="0"/>
          </a:p>
          <a:p>
            <a:pPr>
              <a:defRPr sz="2800"/>
            </a:pPr>
            <a:endParaRPr lang="en-US" sz="2800" dirty="0"/>
          </a:p>
          <a:p>
            <a:pPr>
              <a:defRPr sz="2800"/>
            </a:pPr>
            <a:endParaRPr lang="en-US" sz="2800" dirty="0"/>
          </a:p>
          <a:p>
            <a:pPr>
              <a:defRPr sz="2800"/>
            </a:pPr>
            <a:endParaRPr lang="en-US" sz="2800" dirty="0"/>
          </a:p>
          <a:p>
            <a:endParaRPr sz="2800" dirty="0"/>
          </a:p>
        </p:txBody>
      </p:sp>
      <p:pic>
        <p:nvPicPr>
          <p:cNvPr id="12" name="Content Placeholder 4" descr="A vertex formed by two rays is labeled O. Two points A and B are marked on the rays. The angle between the rays is angle AOB.">
            <a:extLst>
              <a:ext uri="{FF2B5EF4-FFF2-40B4-BE49-F238E27FC236}">
                <a16:creationId xmlns:a16="http://schemas.microsoft.com/office/drawing/2014/main" id="{1CA176B0-E0F3-B304-BC74-62DD445B545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62312" y="1371600"/>
            <a:ext cx="2619375" cy="2619375"/>
          </a:xfrm>
          <a:prstGeom prst="rect">
            <a:avLst/>
          </a:prstGeom>
        </p:spPr>
      </p:pic>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42C045BF-F55B-131E-36E7-5E337A0C1A3A}"/>
                  </a:ext>
                </a:extLst>
              </p:cNvPr>
              <p:cNvSpPr txBox="1"/>
              <p:nvPr/>
            </p:nvSpPr>
            <p:spPr>
              <a:xfrm>
                <a:off x="2438400" y="3897946"/>
                <a:ext cx="4572000" cy="523220"/>
              </a:xfrm>
              <a:prstGeom prst="rect">
                <a:avLst/>
              </a:prstGeom>
              <a:noFill/>
            </p:spPr>
            <p:txBody>
              <a:bodyPr wrap="square">
                <a:spAutoFit/>
              </a:bodyPr>
              <a:lstStyle/>
              <a:p>
                <a:pPr lvl="0" algn="ctr">
                  <a:spcBef>
                    <a:spcPct val="20000"/>
                  </a:spcBef>
                  <a:defRPr sz="2800"/>
                </a:pPr>
                <a:r>
                  <a:rPr kumimoji="0" lang="en-IN" sz="2800" b="0" i="0" u="none" strike="noStrike" kern="1200" cap="none" spc="0" normalizeH="0" baseline="0" noProof="0" dirty="0">
                    <a:ln>
                      <a:noFill/>
                    </a:ln>
                    <a:solidFill>
                      <a:srgbClr val="000000"/>
                    </a:solidFill>
                    <a:effectLst/>
                    <a:uLnTx/>
                    <a:uFillTx/>
                    <a:latin typeface="Calibri"/>
                    <a:ea typeface="+mn-ea"/>
                    <a:cs typeface="+mn-cs"/>
                  </a:rPr>
                  <a:t>Figure 3: </a:t>
                </a:r>
                <a14:m>
                  <m:oMath xmlns:m="http://schemas.openxmlformats.org/officeDocument/2006/math">
                    <m:r>
                      <a:rPr lang="en-IN" sz="2800">
                        <a:solidFill>
                          <a:srgbClr val="000000"/>
                        </a:solidFill>
                        <a:latin typeface="Cambria Math" panose="02040503050406030204" pitchFamily="18" charset="0"/>
                      </a:rPr>
                      <m:t>∠</m:t>
                    </m:r>
                  </m:oMath>
                </a14:m>
                <a:r>
                  <a:rPr kumimoji="0" lang="en-IN" sz="2800" b="0" i="1" u="none" strike="noStrike" kern="1200" cap="none" spc="0" normalizeH="0" baseline="0" noProof="0" dirty="0">
                    <a:ln>
                      <a:noFill/>
                    </a:ln>
                    <a:solidFill>
                      <a:srgbClr val="000000"/>
                    </a:solidFill>
                    <a:effectLst/>
                    <a:uLnTx/>
                    <a:uFillTx/>
                    <a:latin typeface="Calibri"/>
                    <a:ea typeface="+mn-ea"/>
                    <a:cs typeface="+mn-cs"/>
                  </a:rPr>
                  <a:t>AOB</a:t>
                </a:r>
              </a:p>
            </p:txBody>
          </p:sp>
        </mc:Choice>
        <mc:Fallback xmlns="">
          <p:sp>
            <p:nvSpPr>
              <p:cNvPr id="13" name="TextBox 12">
                <a:extLst>
                  <a:ext uri="{FF2B5EF4-FFF2-40B4-BE49-F238E27FC236}">
                    <a16:creationId xmlns:a16="http://schemas.microsoft.com/office/drawing/2014/main" id="{42C045BF-F55B-131E-36E7-5E337A0C1A3A}"/>
                  </a:ext>
                </a:extLst>
              </p:cNvPr>
              <p:cNvSpPr txBox="1">
                <a:spLocks noRot="1" noChangeAspect="1" noMove="1" noResize="1" noEditPoints="1" noAdjustHandles="1" noChangeArrowheads="1" noChangeShapeType="1" noTextEdit="1"/>
              </p:cNvSpPr>
              <p:nvPr/>
            </p:nvSpPr>
            <p:spPr>
              <a:xfrm>
                <a:off x="2438400" y="3897946"/>
                <a:ext cx="4572000" cy="523220"/>
              </a:xfrm>
              <a:prstGeom prst="rect">
                <a:avLst/>
              </a:prstGeom>
              <a:blipFill>
                <a:blip r:embed="rId4"/>
                <a:stretch>
                  <a:fillRect t="-10465" b="-32558"/>
                </a:stretch>
              </a:blipFill>
            </p:spPr>
            <p:txBody>
              <a:bodyPr/>
              <a:lstStyle/>
              <a:p>
                <a:r>
                  <a:rPr lang="en-IN">
                    <a:noFill/>
                  </a:rPr>
                  <a:t> </a:t>
                </a:r>
              </a:p>
            </p:txBody>
          </p:sp>
        </mc:Fallback>
      </mc:AlternateContent>
      <p:sp>
        <p:nvSpPr>
          <p:cNvPr id="14" name="TextBox 13">
            <a:extLst>
              <a:ext uri="{FF2B5EF4-FFF2-40B4-BE49-F238E27FC236}">
                <a16:creationId xmlns:a16="http://schemas.microsoft.com/office/drawing/2014/main" id="{223BCE53-EA40-B4F7-137E-FC37E29EC55D}"/>
              </a:ext>
            </a:extLst>
          </p:cNvPr>
          <p:cNvSpPr txBox="1"/>
          <p:nvPr/>
        </p:nvSpPr>
        <p:spPr>
          <a:xfrm>
            <a:off x="457200" y="4495800"/>
            <a:ext cx="8229600"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Using three capital letters with the vertex as the middle letter.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4321733C-D35F-8588-F4F6-703DC05E9425}"/>
              </a:ext>
            </a:extLst>
          </p:cNvPr>
          <p:cNvSpPr>
            <a:spLocks noGrp="1"/>
          </p:cNvSpPr>
          <p:nvPr>
            <p:ph type="title"/>
          </p:nvPr>
        </p:nvSpPr>
        <p:spPr>
          <a:xfrm>
            <a:off x="457200" y="114887"/>
            <a:ext cx="8229600" cy="914400"/>
          </a:xfrm>
        </p:spPr>
        <p:txBody>
          <a:bodyPr>
            <a:normAutofit/>
          </a:bodyPr>
          <a:lstStyle/>
          <a:p>
            <a:pPr>
              <a:defRPr sz="3200"/>
            </a:pPr>
            <a:r>
              <a:rPr lang="en-US" dirty="0"/>
              <a:t>Theorem: </a:t>
            </a:r>
            <a:r>
              <a:rPr dirty="0"/>
              <a:t>Pythagorean Theorem</a:t>
            </a:r>
          </a:p>
        </p:txBody>
      </p:sp>
      <p:sp>
        <p:nvSpPr>
          <p:cNvPr id="11" name="Text Placeholder 2">
            <a:extLst>
              <a:ext uri="{FF2B5EF4-FFF2-40B4-BE49-F238E27FC236}">
                <a16:creationId xmlns:a16="http://schemas.microsoft.com/office/drawing/2014/main" id="{73CC00BA-47BE-0C65-1D56-8EEAA6DD18B0}"/>
              </a:ext>
            </a:extLst>
          </p:cNvPr>
          <p:cNvSpPr>
            <a:spLocks noGrp="1"/>
          </p:cNvSpPr>
          <p:nvPr>
            <p:ph type="body" sz="quarter" idx="10"/>
          </p:nvPr>
        </p:nvSpPr>
        <p:spPr>
          <a:xfrm>
            <a:off x="457200" y="1082078"/>
            <a:ext cx="8229600" cy="4914276"/>
          </a:xfrm>
        </p:spPr>
        <p:txBody>
          <a:bodyPr>
            <a:normAutofit/>
          </a:bodyPr>
          <a:lstStyle/>
          <a:p>
            <a:r>
              <a:rPr sz="2600" dirty="0"/>
              <a:t>In a right triangle, the square length of the hypotenuse is equal to the sum of the squares of the lengths of the other two sides.</a:t>
            </a:r>
            <a:endParaRPr lang="en-US" sz="2600" dirty="0"/>
          </a:p>
          <a:p>
            <a:pPr algn="ctr"/>
            <a:r>
              <a:rPr lang="en-US" sz="2600" i="1" dirty="0"/>
              <a:t>a</a:t>
            </a:r>
            <a:r>
              <a:rPr lang="en-US" sz="2600" dirty="0">
                <a:latin typeface="Calibri" panose="020F0502020204030204" pitchFamily="34" charset="0"/>
                <a:ea typeface="Calibri" panose="020F0502020204030204" pitchFamily="34" charset="0"/>
                <a:cs typeface="Calibri" panose="020F0502020204030204" pitchFamily="34" charset="0"/>
              </a:rPr>
              <a:t>²</a:t>
            </a:r>
            <a:r>
              <a:rPr lang="en-US" sz="2600" dirty="0"/>
              <a:t> + </a:t>
            </a:r>
            <a:r>
              <a:rPr lang="en-US" sz="2600" i="1" dirty="0"/>
              <a:t>b</a:t>
            </a:r>
            <a:r>
              <a:rPr lang="en-US" sz="2600" dirty="0">
                <a:latin typeface="Calibri" panose="020F0502020204030204" pitchFamily="34" charset="0"/>
                <a:ea typeface="Calibri" panose="020F0502020204030204" pitchFamily="34" charset="0"/>
                <a:cs typeface="Calibri" panose="020F0502020204030204" pitchFamily="34" charset="0"/>
              </a:rPr>
              <a:t>²</a:t>
            </a:r>
            <a:r>
              <a:rPr lang="en-US" sz="2600" dirty="0"/>
              <a:t> = </a:t>
            </a:r>
            <a:r>
              <a:rPr lang="en-US" sz="2600" i="1" dirty="0"/>
              <a:t>c</a:t>
            </a:r>
            <a:r>
              <a:rPr lang="en-US" sz="2600" dirty="0">
                <a:latin typeface="Calibri" panose="020F0502020204030204" pitchFamily="34" charset="0"/>
                <a:ea typeface="Calibri" panose="020F0502020204030204" pitchFamily="34" charset="0"/>
                <a:cs typeface="Calibri" panose="020F0502020204030204" pitchFamily="34" charset="0"/>
              </a:rPr>
              <a:t>²</a:t>
            </a:r>
            <a:endParaRPr sz="2600" dirty="0"/>
          </a:p>
          <a:p>
            <a:pPr algn="ctr">
              <a:defRPr sz="2800"/>
            </a:pPr>
            <a:endParaRPr lang="en-US" sz="2600" dirty="0"/>
          </a:p>
          <a:p>
            <a:pPr algn="ctr">
              <a:defRPr sz="2800"/>
            </a:pPr>
            <a:endParaRPr lang="en-US" sz="2600" dirty="0"/>
          </a:p>
          <a:p>
            <a:pPr algn="ctr">
              <a:defRPr sz="2800"/>
            </a:pPr>
            <a:endParaRPr lang="en-US" sz="2600" dirty="0"/>
          </a:p>
          <a:p>
            <a:pPr algn="ctr">
              <a:defRPr sz="2800"/>
            </a:pPr>
            <a:endParaRPr lang="en-US" sz="2600" dirty="0"/>
          </a:p>
          <a:p>
            <a:pPr algn="ctr">
              <a:defRPr sz="2800"/>
            </a:pPr>
            <a:endParaRPr lang="en-US" sz="2600" dirty="0"/>
          </a:p>
          <a:p>
            <a:pPr algn="ctr">
              <a:defRPr sz="2800"/>
            </a:pPr>
            <a:endParaRPr sz="2600" dirty="0"/>
          </a:p>
          <a:p>
            <a:endParaRPr sz="2600" dirty="0"/>
          </a:p>
        </p:txBody>
      </p:sp>
      <p:pic>
        <p:nvPicPr>
          <p:cNvPr id="12" name="Content Placeholder 4" descr="A right triangle with legs labeled a and b and the hypotenuse labeled c.">
            <a:extLst>
              <a:ext uri="{FF2B5EF4-FFF2-40B4-BE49-F238E27FC236}">
                <a16:creationId xmlns:a16="http://schemas.microsoft.com/office/drawing/2014/main" id="{A3740D32-532D-C041-C05A-7477BC02AE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67000" y="2971800"/>
            <a:ext cx="3619500" cy="1740144"/>
          </a:xfrm>
          <a:prstGeom prst="rect">
            <a:avLst/>
          </a:prstGeom>
        </p:spPr>
      </p:pic>
      <p:sp>
        <p:nvSpPr>
          <p:cNvPr id="13" name="TextBox 12">
            <a:extLst>
              <a:ext uri="{FF2B5EF4-FFF2-40B4-BE49-F238E27FC236}">
                <a16:creationId xmlns:a16="http://schemas.microsoft.com/office/drawing/2014/main" id="{59B49F36-3EEE-3EEB-0163-3C19708F5FE2}"/>
              </a:ext>
            </a:extLst>
          </p:cNvPr>
          <p:cNvSpPr txBox="1"/>
          <p:nvPr/>
        </p:nvSpPr>
        <p:spPr>
          <a:xfrm>
            <a:off x="2286000" y="4724400"/>
            <a:ext cx="4572000" cy="492443"/>
          </a:xfrm>
          <a:prstGeom prst="rect">
            <a:avLst/>
          </a:prstGeom>
          <a:noFill/>
        </p:spPr>
        <p:txBody>
          <a:bodyPr wrap="square">
            <a:sp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600" b="0" i="0" u="none" strike="noStrike" kern="1200" cap="none" spc="0" normalizeH="0" baseline="0" noProof="0" dirty="0">
                <a:ln>
                  <a:noFill/>
                </a:ln>
                <a:solidFill>
                  <a:srgbClr val="000000"/>
                </a:solidFill>
                <a:effectLst/>
                <a:uLnTx/>
                <a:uFillTx/>
                <a:latin typeface="Calibri"/>
                <a:ea typeface="+mn-ea"/>
                <a:cs typeface="+mn-cs"/>
              </a:rPr>
              <a:t>Figure 12</a:t>
            </a:r>
          </a:p>
        </p:txBody>
      </p:sp>
      <p:sp>
        <p:nvSpPr>
          <p:cNvPr id="14" name="TextBox 13">
            <a:extLst>
              <a:ext uri="{FF2B5EF4-FFF2-40B4-BE49-F238E27FC236}">
                <a16:creationId xmlns:a16="http://schemas.microsoft.com/office/drawing/2014/main" id="{E234E4BD-EC85-20CA-39AB-F7B03E874A86}"/>
              </a:ext>
            </a:extLst>
          </p:cNvPr>
          <p:cNvSpPr txBox="1"/>
          <p:nvPr/>
        </p:nvSpPr>
        <p:spPr>
          <a:xfrm>
            <a:off x="470646" y="5222557"/>
            <a:ext cx="8216153" cy="49244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600" b="0" i="0" u="none" strike="noStrike" kern="1200" cap="none" spc="0" normalizeH="0" baseline="0" noProof="0" dirty="0">
                <a:ln>
                  <a:noFill/>
                </a:ln>
                <a:solidFill>
                  <a:srgbClr val="000000"/>
                </a:solidFill>
                <a:effectLst/>
                <a:uLnTx/>
                <a:uFillTx/>
                <a:latin typeface="Calibri"/>
                <a:ea typeface="+mn-ea"/>
                <a:cs typeface="+mn-cs"/>
              </a:rPr>
              <a:t>Here, </a:t>
            </a:r>
            <a:r>
              <a:rPr kumimoji="0" lang="en-US" sz="2600" b="0" i="1" u="none" strike="noStrike" kern="1200" cap="none" spc="0" normalizeH="0" baseline="0" noProof="0" dirty="0">
                <a:ln>
                  <a:noFill/>
                </a:ln>
                <a:solidFill>
                  <a:srgbClr val="000000"/>
                </a:solidFill>
                <a:effectLst/>
                <a:uLnTx/>
                <a:uFillTx/>
                <a:latin typeface="Calibri"/>
                <a:ea typeface="+mn-ea"/>
                <a:cs typeface="+mn-cs"/>
              </a:rPr>
              <a:t>a</a:t>
            </a:r>
            <a:r>
              <a:rPr kumimoji="0" lang="en-US" sz="2600" b="0" i="0" u="none" strike="noStrike" kern="1200" cap="none" spc="0" normalizeH="0" baseline="0" noProof="0" dirty="0">
                <a:ln>
                  <a:noFill/>
                </a:ln>
                <a:solidFill>
                  <a:srgbClr val="000000"/>
                </a:solidFill>
                <a:effectLst/>
                <a:uLnTx/>
                <a:uFillTx/>
                <a:latin typeface="Calibri"/>
                <a:ea typeface="+mn-ea"/>
                <a:cs typeface="+mn-cs"/>
              </a:rPr>
              <a:t> and </a:t>
            </a:r>
            <a:r>
              <a:rPr kumimoji="0" lang="en-US" sz="2600" b="0" i="1" u="none" strike="noStrike" kern="1200" cap="none" spc="0" normalizeH="0" baseline="0" noProof="0" dirty="0">
                <a:ln>
                  <a:noFill/>
                </a:ln>
                <a:solidFill>
                  <a:srgbClr val="000000"/>
                </a:solidFill>
                <a:effectLst/>
                <a:uLnTx/>
                <a:uFillTx/>
                <a:latin typeface="Calibri"/>
                <a:ea typeface="+mn-ea"/>
                <a:cs typeface="+mn-cs"/>
              </a:rPr>
              <a:t>b</a:t>
            </a:r>
            <a:r>
              <a:rPr kumimoji="0" lang="en-US" sz="2600" b="0" i="0" u="none" strike="noStrike" kern="1200" cap="none" spc="0" normalizeH="0" baseline="0" noProof="0" dirty="0">
                <a:ln>
                  <a:noFill/>
                </a:ln>
                <a:solidFill>
                  <a:srgbClr val="000000"/>
                </a:solidFill>
                <a:effectLst/>
                <a:uLnTx/>
                <a:uFillTx/>
                <a:latin typeface="Calibri"/>
                <a:ea typeface="+mn-ea"/>
                <a:cs typeface="+mn-cs"/>
              </a:rPr>
              <a:t> are the are the legs and </a:t>
            </a:r>
            <a:r>
              <a:rPr kumimoji="0" lang="en-US" sz="2600" b="0" i="1" u="none" strike="noStrike" kern="1200" cap="none" spc="0" normalizeH="0" baseline="0" noProof="0" dirty="0">
                <a:ln>
                  <a:noFill/>
                </a:ln>
                <a:solidFill>
                  <a:srgbClr val="000000"/>
                </a:solidFill>
                <a:effectLst/>
                <a:uLnTx/>
                <a:uFillTx/>
                <a:latin typeface="Calibri"/>
                <a:ea typeface="+mn-ea"/>
                <a:cs typeface="+mn-cs"/>
              </a:rPr>
              <a:t>c</a:t>
            </a:r>
            <a:r>
              <a:rPr kumimoji="0" lang="en-US" sz="2600" b="0" i="0" u="none" strike="noStrike" kern="1200" cap="none" spc="0" normalizeH="0" baseline="0" noProof="0" dirty="0">
                <a:ln>
                  <a:noFill/>
                </a:ln>
                <a:solidFill>
                  <a:srgbClr val="000000"/>
                </a:solidFill>
                <a:effectLst/>
                <a:uLnTx/>
                <a:uFillTx/>
                <a:latin typeface="Calibri"/>
                <a:ea typeface="+mn-ea"/>
                <a:cs typeface="+mn-cs"/>
              </a:rPr>
              <a:t> is the hypotenuse.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Perimeter and Area</a:t>
            </a:r>
            <a:r>
              <a:rPr lang="en-US" dirty="0"/>
              <a:t>—Slide 1</a:t>
            </a:r>
            <a:endParaRPr dirty="0"/>
          </a:p>
        </p:txBody>
      </p:sp>
      <p:sp>
        <p:nvSpPr>
          <p:cNvPr id="5" name="TextBox 4">
            <a:extLst>
              <a:ext uri="{FF2B5EF4-FFF2-40B4-BE49-F238E27FC236}">
                <a16:creationId xmlns:a16="http://schemas.microsoft.com/office/drawing/2014/main" id="{69DC1210-4D62-5F82-5ACA-5EF3BA360C95}"/>
              </a:ext>
            </a:extLst>
          </p:cNvPr>
          <p:cNvSpPr txBox="1"/>
          <p:nvPr/>
        </p:nvSpPr>
        <p:spPr>
          <a:xfrm>
            <a:off x="1485900" y="1066800"/>
            <a:ext cx="61722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1"/>
            </a:pPr>
            <a:r>
              <a:rPr kumimoji="0" lang="en-US" sz="1800" b="1" i="0" u="none" strike="noStrike" kern="1200" cap="none" spc="0" normalizeH="0" baseline="0" noProof="0" dirty="0">
                <a:ln>
                  <a:noFill/>
                </a:ln>
                <a:solidFill>
                  <a:srgbClr val="366092"/>
                </a:solidFill>
                <a:effectLst/>
                <a:uLnTx/>
                <a:uFillTx/>
                <a:latin typeface="Calibri"/>
                <a:ea typeface="+mn-ea"/>
                <a:cs typeface="+mn-cs"/>
              </a:rPr>
              <a:t>Table 1: Summary of Perimeter and Area Formulas</a:t>
            </a:r>
          </a:p>
        </p:txBody>
      </p:sp>
      <p:pic>
        <p:nvPicPr>
          <p:cNvPr id="11" name="Picture 10" descr="The table contains 4 columns with headings Shape, Definition, Formula for Perimeter, and Formula for Area.&#10;Row 1, Rectangle: A rectangle is a quadrilateral with two pairs of parallel sides and four right angles. We denote the longer side as length l and the shorter side as width w,&#10;Perimeter equals 2 times l plus 2 times w,&#10;Area equals l times w.&#10;&#10;Row 2, Square: A square is a quadrilateral with two pairs of parallel sides, four sides of equal length, and four right angles. The side length is denoted as s. All squares are also rectangles,&#10;Perimeter equals 4 times s,&#10;Area equals s squared.&#10;&#10;Row 3, Triangle: A triangle is a three-sided polygon identified by its base b and height h,&#10;Perimeter equals sum of the side lengths,&#10;Area equals open fraction one divided by two close fraction times b times h.">
            <a:extLst>
              <a:ext uri="{FF2B5EF4-FFF2-40B4-BE49-F238E27FC236}">
                <a16:creationId xmlns:a16="http://schemas.microsoft.com/office/drawing/2014/main" id="{6673797C-5F7A-9FE9-1B16-52712766E8EB}"/>
              </a:ext>
            </a:extLst>
          </p:cNvPr>
          <p:cNvPicPr>
            <a:picLocks noChangeAspect="1"/>
          </p:cNvPicPr>
          <p:nvPr/>
        </p:nvPicPr>
        <p:blipFill>
          <a:blip r:embed="rId2"/>
          <a:stretch>
            <a:fillRect/>
          </a:stretch>
        </p:blipFill>
        <p:spPr>
          <a:xfrm>
            <a:off x="442800" y="1436132"/>
            <a:ext cx="8244000" cy="4458781"/>
          </a:xfrm>
          <a:prstGeom prst="rect">
            <a:avLst/>
          </a:prstGeom>
        </p:spPr>
      </p:pic>
    </p:spTree>
    <p:extLst>
      <p:ext uri="{BB962C8B-B14F-4D97-AF65-F5344CB8AC3E}">
        <p14:creationId xmlns:p14="http://schemas.microsoft.com/office/powerpoint/2010/main" val="3167115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Perimeter and Area</a:t>
            </a:r>
            <a:r>
              <a:rPr lang="en-US" dirty="0"/>
              <a:t>—Slide 2</a:t>
            </a:r>
            <a:endParaRPr dirty="0"/>
          </a:p>
        </p:txBody>
      </p:sp>
      <p:sp>
        <p:nvSpPr>
          <p:cNvPr id="5" name="TextBox 4">
            <a:extLst>
              <a:ext uri="{FF2B5EF4-FFF2-40B4-BE49-F238E27FC236}">
                <a16:creationId xmlns:a16="http://schemas.microsoft.com/office/drawing/2014/main" id="{384C5E33-E678-95EB-0D2F-25B4030B515E}"/>
              </a:ext>
            </a:extLst>
          </p:cNvPr>
          <p:cNvSpPr txBox="1"/>
          <p:nvPr/>
        </p:nvSpPr>
        <p:spPr>
          <a:xfrm>
            <a:off x="1371600" y="1016773"/>
            <a:ext cx="61722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1"/>
            </a:pPr>
            <a:r>
              <a:rPr kumimoji="0" lang="en-US" sz="1800" b="1" i="0" u="none" strike="noStrike" kern="1200" cap="none" spc="0" normalizeH="0" baseline="0" noProof="0" dirty="0">
                <a:ln>
                  <a:noFill/>
                </a:ln>
                <a:solidFill>
                  <a:srgbClr val="366092"/>
                </a:solidFill>
                <a:effectLst/>
                <a:uLnTx/>
                <a:uFillTx/>
                <a:latin typeface="Calibri"/>
                <a:ea typeface="+mn-ea"/>
                <a:cs typeface="+mn-cs"/>
              </a:rPr>
              <a:t>Table 1: Summary of Perimeter and Area Formulas (cont.)</a:t>
            </a:r>
          </a:p>
        </p:txBody>
      </p:sp>
      <p:pic>
        <p:nvPicPr>
          <p:cNvPr id="9" name="Picture 8" descr="This table is a continuation of previous table contains 4 columns with headings Shape, Definition, Formula for Perimeter, and Formula for Area.&#10;&#10;Row 4, Parallelogram: A parallelogram is a quadrilateral with two pairs of parallel sides. The base is denoted by b and the height by h.&#10;Perimeter equals sum of the side lengths&#10;Area equals b times h&#10;&#10;Row 5, Trapezoid: A trapezoid is a quadrilateral with exactly one pair of parallel sides. The parallel sides are called bases and are denoted b subscript 1 and b subscript 2. The height is denoted by h.&#10;Perimeter equals sum of the side lengths&#10;Area equals open one divided by two close times open b subscript 1 plus b subscript 2 close times h&#10;&#10;Row 6, Circle: A circle is the set of all points in a plane that are a certain distance from a fixed center point. The diameter d is the length of a line segment that passes through the center. The radius r is half of the diameter.&#10;Circumference equals 2 times pi times r equals pi times d&#10;Area equals pi times r squared&#10;">
            <a:extLst>
              <a:ext uri="{FF2B5EF4-FFF2-40B4-BE49-F238E27FC236}">
                <a16:creationId xmlns:a16="http://schemas.microsoft.com/office/drawing/2014/main" id="{DC5B9D22-2AEC-74FD-6012-B4771E04E3BF}"/>
              </a:ext>
            </a:extLst>
          </p:cNvPr>
          <p:cNvPicPr>
            <a:picLocks noChangeAspect="1"/>
          </p:cNvPicPr>
          <p:nvPr/>
        </p:nvPicPr>
        <p:blipFill>
          <a:blip r:embed="rId2"/>
          <a:stretch>
            <a:fillRect/>
          </a:stretch>
        </p:blipFill>
        <p:spPr>
          <a:xfrm>
            <a:off x="474755" y="1447800"/>
            <a:ext cx="8244000" cy="4140320"/>
          </a:xfrm>
          <a:prstGeom prst="rect">
            <a:avLst/>
          </a:prstGeom>
        </p:spPr>
      </p:pic>
    </p:spTree>
    <p:extLst>
      <p:ext uri="{BB962C8B-B14F-4D97-AF65-F5344CB8AC3E}">
        <p14:creationId xmlns:p14="http://schemas.microsoft.com/office/powerpoint/2010/main" val="61050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Volume and Surface Area</a:t>
            </a:r>
            <a:r>
              <a:rPr lang="en-US" dirty="0"/>
              <a:t>—Slide 1</a:t>
            </a:r>
            <a:endParaRPr dirty="0"/>
          </a:p>
        </p:txBody>
      </p:sp>
      <p:pic>
        <p:nvPicPr>
          <p:cNvPr id="7" name="Picture 6" descr="The table contains 4 columns with headings Shape, Definition, Volume Formula, and Surface Area formula.&#10;&#10;Row 1, Rectangular Solid: A rectangular solid has 6 faces, all of which are rectangles. The longer side of the base is denoted as length l, the shorter side as width w, and the height as h,&#10;Volume equals l times w times h,&#10;Surface area equals 2 times l times w plus 2 times l times h plus 2 times w times h.&#10;&#10;Row 2, Cube: A cube is made of six congruent squares. The side length is denoted by s,&#10;Volume equals s cubed,&#10;Surface area equals 6 times s squared.&#10;&#10;Row 3, Sphere: A sphere is the set of all points that are a certain distance from a fixed center point. The radius is denoted by r.&#10;Volume equals open four divided by three close times pi times r cubed&#10;Surface area equals 4 times pi times r squared&#10;">
            <a:extLst>
              <a:ext uri="{FF2B5EF4-FFF2-40B4-BE49-F238E27FC236}">
                <a16:creationId xmlns:a16="http://schemas.microsoft.com/office/drawing/2014/main" id="{1D961A57-43BE-D4E2-565A-8A85C981E6E9}"/>
              </a:ext>
            </a:extLst>
          </p:cNvPr>
          <p:cNvPicPr>
            <a:picLocks noChangeAspect="1"/>
          </p:cNvPicPr>
          <p:nvPr/>
        </p:nvPicPr>
        <p:blipFill>
          <a:blip r:embed="rId2"/>
          <a:stretch>
            <a:fillRect/>
          </a:stretch>
        </p:blipFill>
        <p:spPr>
          <a:xfrm>
            <a:off x="594000" y="1371600"/>
            <a:ext cx="7956000" cy="4584286"/>
          </a:xfrm>
          <a:prstGeom prst="rect">
            <a:avLst/>
          </a:prstGeom>
        </p:spPr>
      </p:pic>
      <p:sp>
        <p:nvSpPr>
          <p:cNvPr id="8" name="TextBox 7">
            <a:extLst>
              <a:ext uri="{FF2B5EF4-FFF2-40B4-BE49-F238E27FC236}">
                <a16:creationId xmlns:a16="http://schemas.microsoft.com/office/drawing/2014/main" id="{6F9229AE-FF57-1EE9-452B-FE69CA1AD1F4}"/>
              </a:ext>
            </a:extLst>
          </p:cNvPr>
          <p:cNvSpPr txBox="1"/>
          <p:nvPr/>
        </p:nvSpPr>
        <p:spPr>
          <a:xfrm>
            <a:off x="1371600" y="1016773"/>
            <a:ext cx="6172200" cy="369332"/>
          </a:xfrm>
          <a:prstGeom prst="rect">
            <a:avLst/>
          </a:prstGeom>
          <a:noFill/>
        </p:spPr>
        <p:txBody>
          <a:bodyPr wrap="square">
            <a:spAutoFit/>
          </a:bodyPr>
          <a:lstStyle/>
          <a:p>
            <a:pPr algn="ctr">
              <a:defRPr sz="1800" b="1"/>
            </a:pPr>
            <a:r>
              <a:rPr lang="en-US" dirty="0"/>
              <a:t>Table 2: Volume and Surface Area Formulas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Volume and Surface Area</a:t>
            </a:r>
            <a:r>
              <a:rPr lang="en-US" dirty="0"/>
              <a:t>—Slide 2</a:t>
            </a:r>
            <a:endParaRPr dirty="0"/>
          </a:p>
        </p:txBody>
      </p:sp>
      <p:pic>
        <p:nvPicPr>
          <p:cNvPr id="7" name="Picture 6" descr="This table is a continuation of previous table contains 4 columns with headings Shape, Definition, Volume Formula, and Surface Area formula.&#10;&#10;Row 4, Right Circular Cylinder: A right circular cylinder has circular bases of radius r. The bases are perpendicular to the height h.&#10;Volume equals pi times r squared times h&#10;Surface area equals 2 times pi times r squared plus 2 times pi times r times h&#10;&#10;Row 5, Right Circular Cone: A right circular cone has a circular base of radius r and tapers to a point at a perpendicular height h.&#10;Volume equals open one divided by three close times pi times r squared times h&#10;Surface area equals pi times r squared plus pi times r times square root of open r squared plus h squared close&#10;&#10;Row 6, Square Pyramid: A square pyramid has a square base with side length s and four triangular sides that taper to a point. The height is denoted by h.&#10;Volume equals open one divided by three close times s squared times h&#10;Surface area equals s squared plus 2 times s times square root of open h squared plus open s divided by 2 close squared close&#10;">
            <a:extLst>
              <a:ext uri="{FF2B5EF4-FFF2-40B4-BE49-F238E27FC236}">
                <a16:creationId xmlns:a16="http://schemas.microsoft.com/office/drawing/2014/main" id="{1F57FC49-E39F-2E19-CD6F-F4F543290BAE}"/>
              </a:ext>
            </a:extLst>
          </p:cNvPr>
          <p:cNvPicPr>
            <a:picLocks noChangeAspect="1"/>
          </p:cNvPicPr>
          <p:nvPr/>
        </p:nvPicPr>
        <p:blipFill>
          <a:blip r:embed="rId2"/>
          <a:stretch>
            <a:fillRect/>
          </a:stretch>
        </p:blipFill>
        <p:spPr>
          <a:xfrm>
            <a:off x="471777" y="1447800"/>
            <a:ext cx="8316000" cy="4401643"/>
          </a:xfrm>
          <a:prstGeom prst="rect">
            <a:avLst/>
          </a:prstGeom>
        </p:spPr>
      </p:pic>
      <p:sp>
        <p:nvSpPr>
          <p:cNvPr id="8" name="TextBox 7">
            <a:extLst>
              <a:ext uri="{FF2B5EF4-FFF2-40B4-BE49-F238E27FC236}">
                <a16:creationId xmlns:a16="http://schemas.microsoft.com/office/drawing/2014/main" id="{67A94C87-279C-A27C-60D9-467F98916836}"/>
              </a:ext>
            </a:extLst>
          </p:cNvPr>
          <p:cNvSpPr txBox="1"/>
          <p:nvPr/>
        </p:nvSpPr>
        <p:spPr>
          <a:xfrm>
            <a:off x="1371600" y="1016773"/>
            <a:ext cx="6172200" cy="369332"/>
          </a:xfrm>
          <a:prstGeom prst="rect">
            <a:avLst/>
          </a:prstGeom>
          <a:noFill/>
        </p:spPr>
        <p:txBody>
          <a:bodyPr wrap="square">
            <a:spAutoFit/>
          </a:bodyPr>
          <a:lstStyle/>
          <a:p>
            <a:pPr algn="ctr">
              <a:defRPr sz="1800" b="1"/>
            </a:pPr>
            <a:r>
              <a:rPr lang="en-US" dirty="0"/>
              <a:t>Table 2: Volume and Surface Area Formulas (</a:t>
            </a:r>
            <a:r>
              <a:rPr lang="en-US" dirty="0" err="1"/>
              <a:t>cont</a:t>
            </a:r>
            <a:r>
              <a:rPr lang="en-US" dirty="0"/>
              <a:t>)</a:t>
            </a:r>
          </a:p>
        </p:txBody>
      </p:sp>
    </p:spTree>
    <p:extLst>
      <p:ext uri="{BB962C8B-B14F-4D97-AF65-F5344CB8AC3E}">
        <p14:creationId xmlns:p14="http://schemas.microsoft.com/office/powerpoint/2010/main" val="1836663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Transversal Angles</a:t>
            </a:r>
          </a:p>
        </p:txBody>
      </p:sp>
      <p:sp>
        <p:nvSpPr>
          <p:cNvPr id="3" name="Text Placeholder 2"/>
          <p:cNvSpPr>
            <a:spLocks noGrp="1"/>
          </p:cNvSpPr>
          <p:nvPr>
            <p:ph type="body" sz="quarter" idx="10"/>
          </p:nvPr>
        </p:nvSpPr>
        <p:spPr/>
        <p:txBody>
          <a:bodyPr>
            <a:normAutofit/>
          </a:bodyPr>
          <a:lstStyle/>
          <a:p>
            <a:r>
              <a:rPr sz="2800" dirty="0"/>
              <a:t>A </a:t>
            </a:r>
            <a:r>
              <a:rPr sz="2800" b="1" dirty="0"/>
              <a:t>transversal </a:t>
            </a:r>
            <a:r>
              <a:rPr sz="2800" dirty="0"/>
              <a:t>is a line in a plane that intersects two or more lines in that same plane at different points.</a:t>
            </a:r>
          </a:p>
          <a:p>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Congruent Angles</a:t>
            </a:r>
          </a:p>
        </p:txBody>
      </p:sp>
      <p:sp>
        <p:nvSpPr>
          <p:cNvPr id="3" name="Text Placeholder 2"/>
          <p:cNvSpPr>
            <a:spLocks noGrp="1"/>
          </p:cNvSpPr>
          <p:nvPr>
            <p:ph type="body" sz="quarter" idx="10"/>
          </p:nvPr>
        </p:nvSpPr>
        <p:spPr/>
        <p:txBody>
          <a:bodyPr>
            <a:normAutofit/>
          </a:bodyPr>
          <a:lstStyle/>
          <a:p>
            <a:r>
              <a:rPr sz="2800" dirty="0"/>
              <a:t>Two angles of equal measure are said to be </a:t>
            </a:r>
            <a:r>
              <a:rPr sz="2800" b="1" dirty="0"/>
              <a:t>congruent </a:t>
            </a:r>
            <a:r>
              <a:rPr sz="2800" dirty="0"/>
              <a:t>to one another.</a:t>
            </a:r>
          </a:p>
          <a:p>
            <a:endParaRP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B09450FD-A5DB-1116-31E8-3216ED8546E6}"/>
              </a:ext>
            </a:extLst>
          </p:cNvPr>
          <p:cNvSpPr>
            <a:spLocks noGrp="1"/>
          </p:cNvSpPr>
          <p:nvPr>
            <p:ph type="title"/>
          </p:nvPr>
        </p:nvSpPr>
        <p:spPr>
          <a:xfrm>
            <a:off x="457200" y="114887"/>
            <a:ext cx="8229600" cy="914400"/>
          </a:xfrm>
        </p:spPr>
        <p:txBody>
          <a:bodyPr>
            <a:normAutofit/>
          </a:bodyPr>
          <a:lstStyle/>
          <a:p>
            <a:pPr>
              <a:defRPr sz="3200"/>
            </a:pPr>
            <a:r>
              <a:rPr lang="en-US" dirty="0"/>
              <a:t>Definition: </a:t>
            </a:r>
            <a:r>
              <a:rPr dirty="0"/>
              <a:t>Sine, Cosine, and Tangent</a:t>
            </a:r>
          </a:p>
        </p:txBody>
      </p:sp>
      <mc:AlternateContent xmlns:mc="http://schemas.openxmlformats.org/markup-compatibility/2006" xmlns:a14="http://schemas.microsoft.com/office/drawing/2010/main">
        <mc:Choice Requires="a14">
          <p:sp>
            <p:nvSpPr>
              <p:cNvPr id="12" name="Text Placeholder 2">
                <a:extLst>
                  <a:ext uri="{FF2B5EF4-FFF2-40B4-BE49-F238E27FC236}">
                    <a16:creationId xmlns:a16="http://schemas.microsoft.com/office/drawing/2014/main" id="{5EB3BE95-EA41-D46F-3964-9AA0ED819643}"/>
                  </a:ext>
                </a:extLst>
              </p:cNvPr>
              <p:cNvSpPr>
                <a:spLocks noGrp="1"/>
              </p:cNvSpPr>
              <p:nvPr>
                <p:ph type="body" sz="quarter" idx="10"/>
              </p:nvPr>
            </p:nvSpPr>
            <p:spPr>
              <a:xfrm>
                <a:off x="457200" y="1082078"/>
                <a:ext cx="8229600" cy="4914276"/>
              </a:xfrm>
            </p:spPr>
            <p:txBody>
              <a:bodyPr>
                <a:normAutofit/>
              </a:bodyPr>
              <a:lstStyle/>
              <a:p>
                <a:pPr>
                  <a:defRPr sz="2800"/>
                </a:pPr>
                <a:r>
                  <a:rPr lang="en-IN" sz="2800" dirty="0"/>
                  <a:t>For an acute </a:t>
                </a:r>
                <a14:m>
                  <m:oMath xmlns:m="http://schemas.openxmlformats.org/officeDocument/2006/math">
                    <m:r>
                      <a:rPr lang="en-IN">
                        <a:latin typeface="Cambria Math" panose="02040503050406030204" pitchFamily="18" charset="0"/>
                      </a:rPr>
                      <m:t>∠</m:t>
                    </m:r>
                    <m:r>
                      <a:rPr lang="en-IN">
                        <a:latin typeface="Cambria Math" panose="02040503050406030204" pitchFamily="18" charset="0"/>
                      </a:rPr>
                      <m:t>𝐴</m:t>
                    </m:r>
                  </m:oMath>
                </a14:m>
                <a:r>
                  <a:rPr lang="en-IN" sz="2800" dirty="0"/>
                  <a:t> in a right triangle,</a:t>
                </a:r>
              </a:p>
              <a:p>
                <a:endParaRPr lang="ar-AE" sz="2800" dirty="0"/>
              </a:p>
              <a:p>
                <a:endParaRPr lang="en-IN" sz="2800" dirty="0"/>
              </a:p>
              <a:p>
                <a:endParaRPr lang="en-IN" dirty="0"/>
              </a:p>
              <a:p>
                <a:endParaRPr lang="en-IN" sz="2800" dirty="0"/>
              </a:p>
              <a:p>
                <a:endParaRPr lang="en-IN" sz="2800" dirty="0"/>
              </a:p>
              <a:p>
                <a:endParaRPr lang="en-IN" sz="2800" dirty="0"/>
              </a:p>
              <a:p>
                <a:endParaRPr lang="en-IN" sz="2800" dirty="0"/>
              </a:p>
              <a:p>
                <a:endParaRPr lang="en-IN" sz="2800" dirty="0"/>
              </a:p>
              <a:p>
                <a:pPr algn="ctr"/>
                <a:endParaRPr lang="en-IN" sz="2800" dirty="0"/>
              </a:p>
            </p:txBody>
          </p:sp>
        </mc:Choice>
        <mc:Fallback xmlns="">
          <p:sp>
            <p:nvSpPr>
              <p:cNvPr id="12" name="Text Placeholder 2">
                <a:extLst>
                  <a:ext uri="{FF2B5EF4-FFF2-40B4-BE49-F238E27FC236}">
                    <a16:creationId xmlns:a16="http://schemas.microsoft.com/office/drawing/2014/main" id="{5EB3BE95-EA41-D46F-3964-9AA0ED819643}"/>
                  </a:ext>
                </a:extLst>
              </p:cNvPr>
              <p:cNvSpPr>
                <a:spLocks noGrp="1" noRot="1" noChangeAspect="1" noMove="1" noResize="1" noEditPoints="1" noAdjustHandles="1" noChangeArrowheads="1" noChangeShapeType="1" noTextEdit="1"/>
              </p:cNvSpPr>
              <p:nvPr>
                <p:ph type="body" sz="quarter" idx="10"/>
              </p:nvPr>
            </p:nvSpPr>
            <p:spPr>
              <a:xfrm>
                <a:off x="457200" y="1082078"/>
                <a:ext cx="8229600" cy="4914276"/>
              </a:xfrm>
              <a:blipFill>
                <a:blip r:embed="rId2"/>
                <a:stretch>
                  <a:fillRect l="-1328" t="-986"/>
                </a:stretch>
              </a:blipFill>
            </p:spPr>
            <p:txBody>
              <a:bodyPr/>
              <a:lstStyle/>
              <a:p>
                <a:r>
                  <a:rPr lang="en-IN">
                    <a:noFill/>
                  </a:rPr>
                  <a:t> </a:t>
                </a:r>
              </a:p>
            </p:txBody>
          </p:sp>
        </mc:Fallback>
      </mc:AlternateContent>
      <p:pic>
        <p:nvPicPr>
          <p:cNvPr id="13" name="Content Placeholder 4" descr="A right triangle. The right triangle has vertices B, C, A. The angle formed at vertex C is 90 degrees. The triangle's longest edge is BA, which is the hypotenuse c. An unknown angle is marked at vertex A. The edge BC opposite to the unknown angle is the opposite side, a. The edge CA adjacent to the unknown angle is the adjacent side, b.">
            <a:extLst>
              <a:ext uri="{FF2B5EF4-FFF2-40B4-BE49-F238E27FC236}">
                <a16:creationId xmlns:a16="http://schemas.microsoft.com/office/drawing/2014/main" id="{B2DAE927-91DF-9CE8-4E24-D042B3856C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81400" y="1575328"/>
            <a:ext cx="2052000" cy="1841537"/>
          </a:xfrm>
          <a:prstGeom prst="rect">
            <a:avLst/>
          </a:prstGeom>
        </p:spPr>
      </p:pic>
      <p:sp>
        <p:nvSpPr>
          <p:cNvPr id="14" name="TextBox 13">
            <a:extLst>
              <a:ext uri="{FF2B5EF4-FFF2-40B4-BE49-F238E27FC236}">
                <a16:creationId xmlns:a16="http://schemas.microsoft.com/office/drawing/2014/main" id="{D5EFB88D-1665-4B9D-C829-042F53035CBF}"/>
              </a:ext>
            </a:extLst>
          </p:cNvPr>
          <p:cNvSpPr txBox="1"/>
          <p:nvPr/>
        </p:nvSpPr>
        <p:spPr>
          <a:xfrm>
            <a:off x="457200" y="3352800"/>
            <a:ext cx="8229600" cy="369332"/>
          </a:xfrm>
          <a:prstGeom prst="rect">
            <a:avLst/>
          </a:prstGeom>
          <a:noFill/>
        </p:spPr>
        <p:txBody>
          <a:bodyPr wrap="square" rtlCol="0">
            <a:spAutoFit/>
          </a:bodyPr>
          <a:lstStyle/>
          <a:p>
            <a:pPr algn="ctr"/>
            <a:r>
              <a:rPr lang="en-US" dirty="0"/>
              <a:t>Figure 18</a:t>
            </a:r>
          </a:p>
        </p:txBody>
      </p:sp>
      <p:graphicFrame>
        <p:nvGraphicFramePr>
          <p:cNvPr id="15" name="Object 14" descr="sine A equals Opposite divided by Hypotenuse equals a divided by c,&#10;&#10;cosine A equals Adjacent divided by Hypotenuse equals b divided by c, and&#10;&#10;tangent A equals Opposite divided by Adjacent equals a divided by b.">
            <a:extLst>
              <a:ext uri="{FF2B5EF4-FFF2-40B4-BE49-F238E27FC236}">
                <a16:creationId xmlns:a16="http://schemas.microsoft.com/office/drawing/2014/main" id="{4F8FAB87-B6C9-ECD7-3B9F-91AE432B7574}"/>
              </a:ext>
            </a:extLst>
          </p:cNvPr>
          <p:cNvGraphicFramePr>
            <a:graphicFrameLocks noChangeAspect="1"/>
          </p:cNvGraphicFramePr>
          <p:nvPr>
            <p:extLst>
              <p:ext uri="{D42A27DB-BD31-4B8C-83A1-F6EECF244321}">
                <p14:modId xmlns:p14="http://schemas.microsoft.com/office/powerpoint/2010/main" val="2366377736"/>
              </p:ext>
            </p:extLst>
          </p:nvPr>
        </p:nvGraphicFramePr>
        <p:xfrm>
          <a:off x="3200400" y="3886200"/>
          <a:ext cx="2924569" cy="2049188"/>
        </p:xfrm>
        <a:graphic>
          <a:graphicData uri="http://schemas.openxmlformats.org/presentationml/2006/ole">
            <mc:AlternateContent xmlns:mc="http://schemas.openxmlformats.org/markup-compatibility/2006">
              <mc:Choice xmlns:v="urn:schemas-microsoft-com:vml" Requires="v">
                <p:oleObj name="Equation" r:id="rId5" imgW="1866600" imgH="1307880" progId="Equation.DSMT4">
                  <p:embed/>
                </p:oleObj>
              </mc:Choice>
              <mc:Fallback>
                <p:oleObj name="Equation" r:id="rId5" imgW="1866600" imgH="1307880" progId="Equation.DSMT4">
                  <p:embed/>
                  <p:pic>
                    <p:nvPicPr>
                      <p:cNvPr id="5" name="Object 4" descr="Line 1: sine A equals Opposite divided by Hypotenuse equals a divided by c,&#10;&#10;Line 2: cosine A equals Adjacent divided by Hypotenuse equals b divided by c, and&#10;&#10;Line 3: tangent A equals Opposite divided by Adjacent equals a divided by b.">
                        <a:extLst>
                          <a:ext uri="{FF2B5EF4-FFF2-40B4-BE49-F238E27FC236}">
                            <a16:creationId xmlns:a16="http://schemas.microsoft.com/office/drawing/2014/main" id="{3FD315E8-9906-45B7-8784-57C60B24E384}"/>
                          </a:ext>
                        </a:extLst>
                      </p:cNvPr>
                      <p:cNvPicPr/>
                      <p:nvPr/>
                    </p:nvPicPr>
                    <p:blipFill>
                      <a:blip r:embed="rId6"/>
                      <a:stretch>
                        <a:fillRect/>
                      </a:stretch>
                    </p:blipFill>
                    <p:spPr>
                      <a:xfrm>
                        <a:off x="3200400" y="3886200"/>
                        <a:ext cx="2924569" cy="2049188"/>
                      </a:xfrm>
                      <a:prstGeom prst="rect">
                        <a:avLst/>
                      </a:prstGeom>
                    </p:spPr>
                  </p:pic>
                </p:oleObj>
              </mc:Fallback>
            </mc:AlternateContent>
          </a:graphicData>
        </a:graphic>
      </p:graphicFrame>
    </p:spTree>
    <p:extLst>
      <p:ext uri="{BB962C8B-B14F-4D97-AF65-F5344CB8AC3E}">
        <p14:creationId xmlns:p14="http://schemas.microsoft.com/office/powerpoint/2010/main" val="1538535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133A9D4-498D-4CC6-88CB-EC663527ADA2}"/>
              </a:ext>
            </a:extLst>
          </p:cNvPr>
          <p:cNvSpPr>
            <a:spLocks noGrp="1"/>
          </p:cNvSpPr>
          <p:nvPr>
            <p:ph type="title"/>
          </p:nvPr>
        </p:nvSpPr>
        <p:spPr>
          <a:xfrm>
            <a:off x="457200" y="114887"/>
            <a:ext cx="8229600" cy="914400"/>
          </a:xfrm>
        </p:spPr>
        <p:txBody>
          <a:bodyPr>
            <a:normAutofit/>
          </a:bodyPr>
          <a:lstStyle/>
          <a:p>
            <a:pPr>
              <a:defRPr sz="3200"/>
            </a:pPr>
            <a:r>
              <a:rPr lang="en-US" dirty="0"/>
              <a:t>Definition: </a:t>
            </a:r>
            <a:r>
              <a:rPr dirty="0"/>
              <a:t>Inverse Trigonometric Functions</a:t>
            </a:r>
          </a:p>
        </p:txBody>
      </p:sp>
      <p:sp>
        <p:nvSpPr>
          <p:cNvPr id="9" name="Text Placeholder 2">
            <a:extLst>
              <a:ext uri="{FF2B5EF4-FFF2-40B4-BE49-F238E27FC236}">
                <a16:creationId xmlns:a16="http://schemas.microsoft.com/office/drawing/2014/main" id="{648EC776-67F2-D6EB-44AC-5055C10E6EE6}"/>
              </a:ext>
            </a:extLst>
          </p:cNvPr>
          <p:cNvSpPr>
            <a:spLocks noGrp="1"/>
          </p:cNvSpPr>
          <p:nvPr>
            <p:ph type="body" sz="quarter" idx="10"/>
          </p:nvPr>
        </p:nvSpPr>
        <p:spPr>
          <a:xfrm>
            <a:off x="457200" y="1082078"/>
            <a:ext cx="8229600" cy="4914276"/>
          </a:xfrm>
        </p:spPr>
        <p:txBody>
          <a:bodyPr>
            <a:normAutofit/>
          </a:bodyPr>
          <a:lstStyle/>
          <a:p>
            <a:pPr>
              <a:defRPr sz="2800"/>
            </a:pPr>
            <a:r>
              <a:rPr sz="2800" dirty="0"/>
              <a:t>The </a:t>
            </a:r>
            <a:r>
              <a:rPr sz="2800" b="1" dirty="0"/>
              <a:t>inverse trigonometric functions </a:t>
            </a:r>
            <a:r>
              <a:rPr sz="2800" dirty="0"/>
              <a:t>are used to find the angle from any trigonometric ratio. The common inverse trigonometric functions are</a:t>
            </a:r>
          </a:p>
          <a:p>
            <a:endParaRPr sz="2800" dirty="0"/>
          </a:p>
        </p:txBody>
      </p:sp>
      <p:pic>
        <p:nvPicPr>
          <p:cNvPr id="10" name="Picture 9" descr="theta equals sine inverse of x, theta equals cosine inverse of x, and theta equals tangent inverse of x.">
            <a:extLst>
              <a:ext uri="{FF2B5EF4-FFF2-40B4-BE49-F238E27FC236}">
                <a16:creationId xmlns:a16="http://schemas.microsoft.com/office/drawing/2014/main" id="{913F3045-02CC-270C-2C46-6CA2C3EDD694}"/>
              </a:ext>
            </a:extLst>
          </p:cNvPr>
          <p:cNvPicPr>
            <a:picLocks noChangeAspect="1"/>
          </p:cNvPicPr>
          <p:nvPr/>
        </p:nvPicPr>
        <p:blipFill>
          <a:blip r:embed="rId2"/>
          <a:stretch>
            <a:fillRect/>
          </a:stretch>
        </p:blipFill>
        <p:spPr>
          <a:xfrm>
            <a:off x="1828800" y="2514600"/>
            <a:ext cx="5184000" cy="487904"/>
          </a:xfrm>
          <a:prstGeom prst="rect">
            <a:avLst/>
          </a:prstGeom>
        </p:spPr>
      </p:pic>
    </p:spTree>
    <p:extLst>
      <p:ext uri="{BB962C8B-B14F-4D97-AF65-F5344CB8AC3E}">
        <p14:creationId xmlns:p14="http://schemas.microsoft.com/office/powerpoint/2010/main" val="259671466"/>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DF9BFD4-F664-47FC-AFE7-30F1BD71A897}"/>
</file>

<file path=customXml/itemProps2.xml><?xml version="1.0" encoding="utf-8"?>
<ds:datastoreItem xmlns:ds="http://schemas.openxmlformats.org/officeDocument/2006/customXml" ds:itemID="{0F1D3C1E-306E-4F59-BBA3-875F0D4233CE}"/>
</file>

<file path=customXml/itemProps3.xml><?xml version="1.0" encoding="utf-8"?>
<ds:datastoreItem xmlns:ds="http://schemas.openxmlformats.org/officeDocument/2006/customXml" ds:itemID="{CB662B99-BF0B-467B-A991-561B761808F1}"/>
</file>

<file path=docProps/app.xml><?xml version="1.0" encoding="utf-8"?>
<Properties xmlns="http://schemas.openxmlformats.org/officeDocument/2006/extended-properties" xmlns:vt="http://schemas.openxmlformats.org/officeDocument/2006/docPropsVTypes">
  <TotalTime>1306</TotalTime>
  <Words>352</Words>
  <Application>Microsoft Office PowerPoint</Application>
  <PresentationFormat>On-screen Show (4:3)</PresentationFormat>
  <Paragraphs>70</Paragraphs>
  <Slides>14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0" baseType="lpstr">
      <vt:lpstr>Calibri</vt:lpstr>
      <vt:lpstr>Arial</vt:lpstr>
      <vt:lpstr>Cambria Math</vt:lpstr>
      <vt:lpstr>Courier New</vt:lpstr>
      <vt:lpstr>Office Theme</vt:lpstr>
      <vt:lpstr>Equation</vt:lpstr>
      <vt:lpstr>Chapter 9</vt:lpstr>
      <vt:lpstr>Perimeter and Area—Slide 1</vt:lpstr>
      <vt:lpstr>Perimeter and Area—Slide 2</vt:lpstr>
      <vt:lpstr>Volume and Surface Area—Slide 1</vt:lpstr>
      <vt:lpstr>Volume and Surface Area—Slide 2</vt:lpstr>
      <vt:lpstr>Definition: Transversal Angles</vt:lpstr>
      <vt:lpstr>Definition: Congruent Angles</vt:lpstr>
      <vt:lpstr>Definition: Sine, Cosine, and Tangent</vt:lpstr>
      <vt:lpstr>Definition: Inverse Trigonometric Functions</vt:lpstr>
      <vt:lpstr>Definition: Law of Sines and Law of Cosines</vt:lpstr>
      <vt:lpstr>Properties: Labeling Angles—Slide 1</vt:lpstr>
      <vt:lpstr>Properties: Labeling Angles—Slide 2</vt:lpstr>
      <vt:lpstr>Properties: Labeling Angles—Slide 3</vt:lpstr>
      <vt:lpstr>Theorem: Pythagorean Theorem</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124</cp:revision>
  <dcterms:created xsi:type="dcterms:W3CDTF">2013-04-26T14:43:13Z</dcterms:created>
  <dcterms:modified xsi:type="dcterms:W3CDTF">2025-09-25T05:40:12Z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