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9"/>
  </p:notesMasterIdLst>
  <p:handoutMasterIdLst>
    <p:handoutMasterId r:id="rId70"/>
  </p:handoutMasterIdLst>
  <p:sldIdLst>
    <p:sldId id="256" r:id="rId2"/>
    <p:sldId id="257" r:id="rId3"/>
    <p:sldId id="258" r:id="rId4"/>
    <p:sldId id="259" r:id="rId5"/>
    <p:sldId id="270" r:id="rId6"/>
    <p:sldId id="260" r:id="rId7"/>
    <p:sldId id="262" r:id="rId8"/>
    <p:sldId id="264" r:id="rId9"/>
    <p:sldId id="339" r:id="rId10"/>
    <p:sldId id="265" r:id="rId11"/>
    <p:sldId id="317" r:id="rId12"/>
    <p:sldId id="266" r:id="rId13"/>
    <p:sldId id="268" r:id="rId14"/>
    <p:sldId id="318" r:id="rId15"/>
    <p:sldId id="271" r:id="rId16"/>
    <p:sldId id="272" r:id="rId17"/>
    <p:sldId id="273" r:id="rId18"/>
    <p:sldId id="340" r:id="rId19"/>
    <p:sldId id="274" r:id="rId20"/>
    <p:sldId id="319" r:id="rId21"/>
    <p:sldId id="278" r:id="rId22"/>
    <p:sldId id="338" r:id="rId23"/>
    <p:sldId id="276" r:id="rId24"/>
    <p:sldId id="277" r:id="rId25"/>
    <p:sldId id="279" r:id="rId26"/>
    <p:sldId id="280" r:id="rId27"/>
    <p:sldId id="286" r:id="rId28"/>
    <p:sldId id="281" r:id="rId29"/>
    <p:sldId id="320" r:id="rId30"/>
    <p:sldId id="282" r:id="rId31"/>
    <p:sldId id="323" r:id="rId32"/>
    <p:sldId id="284" r:id="rId33"/>
    <p:sldId id="341" r:id="rId34"/>
    <p:sldId id="285" r:id="rId35"/>
    <p:sldId id="324" r:id="rId36"/>
    <p:sldId id="325" r:id="rId37"/>
    <p:sldId id="288" r:id="rId38"/>
    <p:sldId id="289" r:id="rId39"/>
    <p:sldId id="292" r:id="rId40"/>
    <p:sldId id="328" r:id="rId41"/>
    <p:sldId id="326" r:id="rId42"/>
    <p:sldId id="327" r:id="rId43"/>
    <p:sldId id="329" r:id="rId44"/>
    <p:sldId id="293" r:id="rId45"/>
    <p:sldId id="294" r:id="rId46"/>
    <p:sldId id="295" r:id="rId47"/>
    <p:sldId id="296" r:id="rId48"/>
    <p:sldId id="297" r:id="rId49"/>
    <p:sldId id="303" r:id="rId50"/>
    <p:sldId id="304" r:id="rId51"/>
    <p:sldId id="299" r:id="rId52"/>
    <p:sldId id="300" r:id="rId53"/>
    <p:sldId id="302" r:id="rId54"/>
    <p:sldId id="336" r:id="rId55"/>
    <p:sldId id="306" r:id="rId56"/>
    <p:sldId id="307" r:id="rId57"/>
    <p:sldId id="308" r:id="rId58"/>
    <p:sldId id="309" r:id="rId59"/>
    <p:sldId id="332" r:id="rId60"/>
    <p:sldId id="331" r:id="rId61"/>
    <p:sldId id="333" r:id="rId62"/>
    <p:sldId id="337" r:id="rId63"/>
    <p:sldId id="311" r:id="rId64"/>
    <p:sldId id="313" r:id="rId65"/>
    <p:sldId id="334" r:id="rId66"/>
    <p:sldId id="335" r:id="rId67"/>
    <p:sldId id="316" r:id="rId68"/>
  </p:sldIdLst>
  <p:sldSz cx="9144000" cy="6858000" type="screen4x3"/>
  <p:notesSz cx="6858000" cy="9144000"/>
  <p:embeddedFontLst>
    <p:embeddedFont>
      <p:font typeface="Cambria Math" panose="02040503050406030204" pitchFamily="18"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ujana" initials="s" lastIdx="1" clrIdx="1">
    <p:extLst>
      <p:ext uri="{19B8F6BF-5375-455C-9EA6-DF929625EA0E}">
        <p15:presenceInfo xmlns:p15="http://schemas.microsoft.com/office/powerpoint/2012/main" userId="S-1-5-21-1666015839-3846122634-945917319-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C"/>
    <a:srgbClr val="1F497D"/>
    <a:srgbClr val="000000"/>
    <a:srgbClr val="366092"/>
    <a:srgbClr val="E6E6E6"/>
    <a:srgbClr val="2D7D9F"/>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5" d="100"/>
          <a:sy n="105" d="100"/>
        </p:scale>
        <p:origin x="101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 Id="rId4" Type="http://schemas.openxmlformats.org/officeDocument/2006/relationships/image" Target="../media/image48.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Understanding Interest</a:t>
            </a:r>
          </a:p>
        </p:txBody>
      </p:sp>
      <p:sp>
        <p:nvSpPr>
          <p:cNvPr id="3" name="Title 2"/>
          <p:cNvSpPr>
            <a:spLocks noGrp="1"/>
          </p:cNvSpPr>
          <p:nvPr>
            <p:ph type="title"/>
          </p:nvPr>
        </p:nvSpPr>
        <p:spPr/>
        <p:txBody>
          <a:bodyPr/>
          <a:lstStyle/>
          <a:p>
            <a:r>
              <a:rPr dirty="0"/>
              <a:t>Section 6.1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a:xfrm>
            <a:off x="457200" y="1066800"/>
            <a:ext cx="8229600" cy="4838113"/>
          </a:xfrm>
        </p:spPr>
        <p:txBody>
          <a:bodyPr>
            <a:normAutofit/>
          </a:bodyPr>
          <a:lstStyle/>
          <a:p>
            <a:pPr>
              <a:defRPr b="1"/>
            </a:pPr>
            <a:r>
              <a:rPr dirty="0"/>
              <a:t>​</a:t>
            </a:r>
            <a:r>
              <a:rPr sz="2400" dirty="0"/>
              <a:t>Microsoft Excel</a:t>
            </a:r>
          </a:p>
          <a:p>
            <a:pPr>
              <a:defRPr sz="2800"/>
            </a:pPr>
            <a:r>
              <a:rPr sz="2000" dirty="0"/>
              <a:t>Excel can be used to calculate all three interest amounts. For clarity, we'll begin by labeling the columns "Principal", "Interest rate", "Length of loan", and "Interest accrued", in A1 through D1, respectively. Next enter the necessary data into the first 3 empty columns; that is, enter the values for principal in column A, interest rate in column B, and length of loan in column C. In cell D2, input the formula for interest "=A2*B2*C2" and press Enter. The value will appear as</a:t>
            </a:r>
            <a:r>
              <a:rPr lang="en-US" sz="2000" dirty="0"/>
              <a:t> $3,078.60.</a:t>
            </a:r>
          </a:p>
          <a:p>
            <a:pPr>
              <a:defRPr sz="2800"/>
            </a:pPr>
            <a:endParaRPr sz="1000" dirty="0"/>
          </a:p>
          <a:p>
            <a:pPr>
              <a:defRPr sz="2800"/>
            </a:pPr>
            <a:r>
              <a:rPr sz="2000" dirty="0"/>
              <a:t>Drag the bottom right-hand corner of cell D2 down through cell D4. This will copy the formula into cells D3 and D4 while updating the referenced cells. The values</a:t>
            </a:r>
            <a:r>
              <a:rPr lang="en-US" sz="2000" dirty="0"/>
              <a:t> $1,398.60</a:t>
            </a:r>
            <a:r>
              <a:rPr sz="2000" dirty="0"/>
              <a:t> and</a:t>
            </a:r>
            <a:r>
              <a:rPr lang="en-US" sz="2000" dirty="0"/>
              <a:t> $973.00</a:t>
            </a:r>
            <a:r>
              <a:rPr sz="2000" dirty="0"/>
              <a:t> will appear in cells D3 and D4, respectively.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pic>
        <p:nvPicPr>
          <p:cNvPr id="5" name="Picture 4" descr="A screenshot of an excel sheet. A dropbox at the top left reads D2. The formula bar reads fx equals A2 asterisk B2 asterisk C2. The table has four columns and four rows. The columns in the excel screen are labeled A, B, C, D. The row-wise entries in the table are as follows: Row 1, A: Principal, B: Interest rate, C: Length of loan, D: Interest accrued. Row 2, A: $3500 , B: 21.99% , C: 4 , D: $3078.60. Row 3, A: $3500 , B: 9.99% , C: 4 , D: $1398.60 . Row 4, A: $3500 , B: 6.95% , C: 4 , D: $973.00.">
            <a:extLst>
              <a:ext uri="{FF2B5EF4-FFF2-40B4-BE49-F238E27FC236}">
                <a16:creationId xmlns:a16="http://schemas.microsoft.com/office/drawing/2014/main" id="{26756E24-EF6B-4F06-89A3-44CE7C2450AE}"/>
              </a:ext>
            </a:extLst>
          </p:cNvPr>
          <p:cNvPicPr>
            <a:picLocks noChangeAspect="1"/>
          </p:cNvPicPr>
          <p:nvPr/>
        </p:nvPicPr>
        <p:blipFill>
          <a:blip r:embed="rId2"/>
          <a:srcRect b="14973"/>
          <a:stretch>
            <a:fillRect/>
          </a:stretch>
        </p:blipFill>
        <p:spPr>
          <a:xfrm>
            <a:off x="2399997" y="1219200"/>
            <a:ext cx="4344006" cy="2057400"/>
          </a:xfrm>
          <a:prstGeom prst="rect">
            <a:avLst/>
          </a:prstGeom>
        </p:spPr>
      </p:pic>
      <p:sp>
        <p:nvSpPr>
          <p:cNvPr id="3" name="TextBox 2">
            <a:extLst>
              <a:ext uri="{FF2B5EF4-FFF2-40B4-BE49-F238E27FC236}">
                <a16:creationId xmlns:a16="http://schemas.microsoft.com/office/drawing/2014/main" id="{4959B0E6-1EF7-F2AA-7BBE-52EE96687537}"/>
              </a:ext>
            </a:extLst>
          </p:cNvPr>
          <p:cNvSpPr txBox="1"/>
          <p:nvPr/>
        </p:nvSpPr>
        <p:spPr>
          <a:xfrm>
            <a:off x="4114800" y="323568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2A7CC9-D825-8883-46DA-276C7FD4E93F}"/>
                  </a:ext>
                </a:extLst>
              </p:cNvPr>
              <p:cNvSpPr txBox="1"/>
              <p:nvPr/>
            </p:nvSpPr>
            <p:spPr>
              <a:xfrm>
                <a:off x="457200" y="3790652"/>
                <a:ext cx="8229600" cy="2000548"/>
              </a:xfrm>
              <a:prstGeom prst="rect">
                <a:avLst/>
              </a:prstGeom>
              <a:noFill/>
            </p:spPr>
            <p:txBody>
              <a:bodyPr wrap="square">
                <a:spAutoFit/>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rPr>
                  <a:t>Therefore, the interest accrued on a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rPr>
                      <m:t>$3500</m:t>
                    </m:r>
                  </m:oMath>
                </a14:m>
                <a:r>
                  <a:rPr kumimoji="0" lang="en-US" sz="2000" b="0" i="0" u="none" strike="noStrike" kern="1200" cap="none" spc="0" normalizeH="0" baseline="0" noProof="0" dirty="0">
                    <a:ln>
                      <a:noFill/>
                    </a:ln>
                    <a:solidFill>
                      <a:srgbClr val="366092"/>
                    </a:solidFill>
                    <a:effectLst/>
                    <a:uLnTx/>
                    <a:uFillTx/>
                    <a:latin typeface="Calibri"/>
                  </a:rPr>
                  <a:t> loan would be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rPr>
                      <m:t>$3078.60</m:t>
                    </m:r>
                  </m:oMath>
                </a14:m>
                <a:r>
                  <a:rPr kumimoji="0" lang="en-US" sz="2000" b="0" i="0" u="none" strike="noStrike" kern="1200" cap="none" spc="0" normalizeH="0" baseline="0" noProof="0" dirty="0">
                    <a:ln>
                      <a:noFill/>
                    </a:ln>
                    <a:solidFill>
                      <a:srgbClr val="366092"/>
                    </a:solidFill>
                    <a:effectLst/>
                    <a:uLnTx/>
                    <a:uFillTx/>
                    <a:latin typeface="Calibri"/>
                  </a:rPr>
                  <a:t> for the lowest credit-score tier,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rPr>
                      <m:t>$1398.60</m:t>
                    </m:r>
                  </m:oMath>
                </a14:m>
                <a:r>
                  <a:rPr kumimoji="0" lang="en-US" sz="2000" b="0" i="0" u="none" strike="noStrike" kern="1200" cap="none" spc="0" normalizeH="0" baseline="0" noProof="0" dirty="0">
                    <a:ln>
                      <a:noFill/>
                    </a:ln>
                    <a:solidFill>
                      <a:srgbClr val="366092"/>
                    </a:solidFill>
                    <a:effectLst/>
                    <a:uLnTx/>
                    <a:uFillTx/>
                    <a:latin typeface="Calibri"/>
                  </a:rPr>
                  <a:t> for the middle tier, and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rPr>
                      <m:t>$973.00</m:t>
                    </m:r>
                  </m:oMath>
                </a14:m>
                <a:r>
                  <a:rPr kumimoji="0" lang="en-US" sz="2000" b="0" i="0" u="none" strike="noStrike" kern="1200" cap="none" spc="0" normalizeH="0" baseline="0" noProof="0" dirty="0">
                    <a:ln>
                      <a:noFill/>
                    </a:ln>
                    <a:solidFill>
                      <a:srgbClr val="366092"/>
                    </a:solidFill>
                    <a:effectLst/>
                    <a:uLnTx/>
                    <a:uFillTx/>
                    <a:latin typeface="Calibri"/>
                  </a:rPr>
                  <a:t> for the highest tier.</a:t>
                </a:r>
              </a:p>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rPr>
                  <a:t>b.	To determine the total amount of money that will be paid to the lender, we need to add the calculated interest from part a. to the original principal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rPr>
                      <m:t>$3500</m:t>
                    </m:r>
                  </m:oMath>
                </a14:m>
                <a:r>
                  <a:rPr kumimoji="0" lang="en-US" sz="2000" b="0" i="0" u="none" strike="noStrike" kern="1200" cap="none" spc="0" normalizeH="0" baseline="0" noProof="0" dirty="0">
                    <a:ln>
                      <a:noFill/>
                    </a:ln>
                    <a:solidFill>
                      <a:srgbClr val="366092"/>
                    </a:solidFill>
                    <a:effectLst/>
                    <a:uLnTx/>
                    <a:uFillTx/>
                    <a:latin typeface="Calibri"/>
                  </a:rPr>
                  <a:t>.</a:t>
                </a:r>
                <a:endParaRPr lang="en-IN" sz="2000" dirty="0"/>
              </a:p>
            </p:txBody>
          </p:sp>
        </mc:Choice>
        <mc:Fallback xmlns="">
          <p:sp>
            <p:nvSpPr>
              <p:cNvPr id="6" name="TextBox 5">
                <a:extLst>
                  <a:ext uri="{FF2B5EF4-FFF2-40B4-BE49-F238E27FC236}">
                    <a16:creationId xmlns:a16="http://schemas.microsoft.com/office/drawing/2014/main" id="{222A7CC9-D825-8883-46DA-276C7FD4E93F}"/>
                  </a:ext>
                </a:extLst>
              </p:cNvPr>
              <p:cNvSpPr txBox="1">
                <a:spLocks noRot="1" noChangeAspect="1" noMove="1" noResize="1" noEditPoints="1" noAdjustHandles="1" noChangeArrowheads="1" noChangeShapeType="1" noTextEdit="1"/>
              </p:cNvSpPr>
              <p:nvPr/>
            </p:nvSpPr>
            <p:spPr>
              <a:xfrm>
                <a:off x="457200" y="3790652"/>
                <a:ext cx="8229600" cy="2000548"/>
              </a:xfrm>
              <a:prstGeom prst="rect">
                <a:avLst/>
              </a:prstGeom>
              <a:blipFill>
                <a:blip r:embed="rId3"/>
                <a:stretch>
                  <a:fillRect l="-741" t="-1829" b="-4573"/>
                </a:stretch>
              </a:blipFill>
            </p:spPr>
            <p:txBody>
              <a:bodyPr/>
              <a:lstStyle/>
              <a:p>
                <a:r>
                  <a:rPr lang="en-IN">
                    <a:noFill/>
                  </a:rPr>
                  <a:t> </a:t>
                </a:r>
              </a:p>
            </p:txBody>
          </p:sp>
        </mc:Fallback>
      </mc:AlternateContent>
    </p:spTree>
    <p:extLst>
      <p:ext uri="{BB962C8B-B14F-4D97-AF65-F5344CB8AC3E}">
        <p14:creationId xmlns:p14="http://schemas.microsoft.com/office/powerpoint/2010/main" val="106204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3" name="Text Placeholder 2"/>
          <p:cNvSpPr>
            <a:spLocks noGrp="1"/>
          </p:cNvSpPr>
          <p:nvPr>
            <p:ph type="body" sz="quarter" idx="10"/>
          </p:nvPr>
        </p:nvSpPr>
        <p:spPr/>
        <p:txBody>
          <a:bodyPr>
            <a:normAutofit/>
          </a:bodyPr>
          <a:lstStyle/>
          <a:p>
            <a:pPr>
              <a:defRPr b="1"/>
            </a:pPr>
            <a:r>
              <a:rPr dirty="0"/>
              <a:t>​</a:t>
            </a:r>
            <a:r>
              <a:rPr lang="en-US" dirty="0"/>
              <a:t>	</a:t>
            </a:r>
            <a:r>
              <a:rPr sz="2000" dirty="0"/>
              <a:t>By Hand</a:t>
            </a:r>
          </a:p>
          <a:p>
            <a:r>
              <a:rPr lang="en-US" sz="2000" dirty="0"/>
              <a:t>	</a:t>
            </a:r>
            <a:r>
              <a:rPr sz="2000" dirty="0"/>
              <a:t>Table 3 shows the addition in the last column.</a:t>
            </a:r>
          </a:p>
        </p:txBody>
      </p:sp>
      <p:sp>
        <p:nvSpPr>
          <p:cNvPr id="6" name="TextBox 5">
            <a:extLst>
              <a:ext uri="{FF2B5EF4-FFF2-40B4-BE49-F238E27FC236}">
                <a16:creationId xmlns:a16="http://schemas.microsoft.com/office/drawing/2014/main" id="{F6B361FF-CDAD-538C-DB69-C0AE6F40CE5B}"/>
              </a:ext>
            </a:extLst>
          </p:cNvPr>
          <p:cNvSpPr txBox="1"/>
          <p:nvPr/>
        </p:nvSpPr>
        <p:spPr>
          <a:xfrm>
            <a:off x="3373905" y="2136303"/>
            <a:ext cx="243840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1F497C"/>
                </a:solidFill>
                <a:effectLst/>
                <a:uLnTx/>
                <a:uFillTx/>
                <a:latin typeface="Calibri"/>
                <a:ea typeface="+mn-ea"/>
                <a:cs typeface="+mn-cs"/>
              </a:rPr>
              <a:t>Table 3: Simple Interest</a:t>
            </a:r>
            <a:endParaRPr lang="en-IN" dirty="0">
              <a:solidFill>
                <a:srgbClr val="1F497C"/>
              </a:solidFill>
            </a:endParaRPr>
          </a:p>
        </p:txBody>
      </p:sp>
      <mc:AlternateContent xmlns:mc="http://schemas.openxmlformats.org/markup-compatibility/2006" xmlns:a14="http://schemas.microsoft.com/office/drawing/2010/main">
        <mc:Choice Requires="a14">
          <p:graphicFrame>
            <p:nvGraphicFramePr>
              <p:cNvPr id="4" name="Table Placeholder 2" descr="The table contains 6 columns and 3 rows. The columns are labeled: Principal, Minimum Credit Score Required, Interest Rate (APR), Length of Loan, Interest Accrued, and Total Amount Paid to Lender.&#10;&#10;Row 1: $3500 in Principal, 580 in Minimum Credit Score Required, 21.99% Interest Rate (APR), 4 years Length of Loan, Interest Accrued is $3078.60, Total Amount Paid to Lender is $3078.60 plus $3500 equals $6578.60.&#10;&#10;Row 2: $3500 in Principal, 680 in Minimum Credit Score Required, 9.99% Interest Rate (APR), 4 years Length of Loan, Interest Accrued is $1398.60, Total Amount Paid to Lender is $1398.60 plus $3500 equals $4898.60.&#10;&#10;Row 3: $3500 in Principal, 780 in Minimum Credit Score Required, 6.95% Interest Rate (APR), 4 years Length of Loan, Interest Accrued is $973.00, Total Amount Paid to Lender is $973.00 plus $3500 equals $4473.00.">
                <a:extLst>
                  <a:ext uri="{FF2B5EF4-FFF2-40B4-BE49-F238E27FC236}">
                    <a16:creationId xmlns:a16="http://schemas.microsoft.com/office/drawing/2014/main" id="{62893AA1-28BA-4F2F-A730-2357F328A87F}"/>
                  </a:ext>
                </a:extLst>
              </p:cNvPr>
              <p:cNvGraphicFramePr>
                <a:graphicFrameLocks/>
              </p:cNvGraphicFramePr>
              <p:nvPr>
                <p:extLst>
                  <p:ext uri="{D42A27DB-BD31-4B8C-83A1-F6EECF244321}">
                    <p14:modId xmlns:p14="http://schemas.microsoft.com/office/powerpoint/2010/main" val="3136614604"/>
                  </p:ext>
                </p:extLst>
              </p:nvPr>
            </p:nvGraphicFramePr>
            <p:xfrm>
              <a:off x="457200" y="2514027"/>
              <a:ext cx="8229600" cy="2057973"/>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70840">
                    <a:tc>
                      <a:txBody>
                        <a:bodyPr/>
                        <a:lstStyle/>
                        <a:p>
                          <a:pPr algn="ctr">
                            <a:defRPr sz="1400" b="1"/>
                          </a:pPr>
                          <a:r>
                            <a:rPr dirty="0"/>
                            <a:t>Principal</a:t>
                          </a:r>
                        </a:p>
                      </a:txBody>
                      <a:tcPr/>
                    </a:tc>
                    <a:tc>
                      <a:txBody>
                        <a:bodyPr/>
                        <a:lstStyle/>
                        <a:p>
                          <a:pPr algn="ctr">
                            <a:defRPr sz="1400" b="1"/>
                          </a:pPr>
                          <a:r>
                            <a:rPr dirty="0"/>
                            <a:t>Minimum Credit Score Required</a:t>
                          </a:r>
                        </a:p>
                      </a:txBody>
                      <a:tcPr/>
                    </a:tc>
                    <a:tc>
                      <a:txBody>
                        <a:bodyPr/>
                        <a:lstStyle/>
                        <a:p>
                          <a:pPr algn="ctr">
                            <a:defRPr sz="1400" b="1"/>
                          </a:pPr>
                          <a:r>
                            <a:rPr dirty="0"/>
                            <a:t>Interest Rate (APR)</a:t>
                          </a:r>
                        </a:p>
                      </a:txBody>
                      <a:tcPr/>
                    </a:tc>
                    <a:tc>
                      <a:txBody>
                        <a:bodyPr/>
                        <a:lstStyle/>
                        <a:p>
                          <a:pPr algn="ctr">
                            <a:defRPr sz="1400" b="1"/>
                          </a:pPr>
                          <a:r>
                            <a:rPr dirty="0"/>
                            <a:t>Length of Loan</a:t>
                          </a:r>
                        </a:p>
                      </a:txBody>
                      <a:tcPr/>
                    </a:tc>
                    <a:tc>
                      <a:txBody>
                        <a:bodyPr/>
                        <a:lstStyle/>
                        <a:p>
                          <a:pPr algn="ctr">
                            <a:defRPr sz="1400" b="1"/>
                          </a:pPr>
                          <a:r>
                            <a:rPr dirty="0"/>
                            <a:t>Interest Accrued</a:t>
                          </a:r>
                        </a:p>
                      </a:txBody>
                      <a:tcPr/>
                    </a:tc>
                    <a:tc>
                      <a:txBody>
                        <a:bodyPr/>
                        <a:lstStyle/>
                        <a:p>
                          <a:pPr algn="ctr">
                            <a:defRPr sz="1400" b="1"/>
                          </a:pPr>
                          <a:r>
                            <a:rPr dirty="0"/>
                            <a:t>Total Amount Paid to Lender</a:t>
                          </a:r>
                        </a:p>
                      </a:txBody>
                      <a:tcPr/>
                    </a:tc>
                    <a:extLst>
                      <a:ext uri="{0D108BD9-81ED-4DB2-BD59-A6C34878D82A}">
                        <a16:rowId xmlns:a16="http://schemas.microsoft.com/office/drawing/2014/main" val="10001"/>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$3500</m:t>
                                </m:r>
                              </m:oMath>
                            </m:oMathPara>
                          </a14:m>
                          <a:endParaRPr dirty="0"/>
                        </a:p>
                      </a:txBody>
                      <a:tcPr/>
                    </a:tc>
                    <a:tc>
                      <a:txBody>
                        <a:bodyPr/>
                        <a:lstStyle/>
                        <a:p>
                          <a:pPr algn="ctr"/>
                          <a:r>
                            <a:rPr sz="1400" dirty="0"/>
                            <a:t>580</a:t>
                          </a:r>
                          <a:endParaRPr sz="1400" dirty="0">
                            <a:latin typeface="Cambria Math"/>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21.99%</m:t>
                                </m:r>
                              </m:oMath>
                            </m:oMathPara>
                          </a14:m>
                          <a:endParaRPr dirty="0"/>
                        </a:p>
                      </a:txBody>
                      <a:tcPr/>
                    </a:tc>
                    <a:tc>
                      <a:txBody>
                        <a:bodyPr/>
                        <a:lstStyle/>
                        <a:p>
                          <a:pPr algn="ctr"/>
                          <a:r>
                            <a:rPr sz="1400" dirty="0"/>
                            <a:t>4 years</a:t>
                          </a: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$3078.60</m:t>
                                </m:r>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$3078.60+$3500=$6578.60</m:t>
                                </m:r>
                              </m:oMath>
                            </m:oMathPara>
                          </a14:m>
                          <a:endParaRPr dirty="0"/>
                        </a:p>
                      </a:txBody>
                      <a:tcPr/>
                    </a:tc>
                    <a:extLst>
                      <a:ext uri="{0D108BD9-81ED-4DB2-BD59-A6C34878D82A}">
                        <a16:rowId xmlns:a16="http://schemas.microsoft.com/office/drawing/2014/main" val="10002"/>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$3500</m:t>
                                </m:r>
                              </m:oMath>
                            </m:oMathPara>
                          </a14:m>
                          <a:endParaRPr dirty="0"/>
                        </a:p>
                      </a:txBody>
                      <a:tcPr/>
                    </a:tc>
                    <a:tc>
                      <a:txBody>
                        <a:bodyPr/>
                        <a:lstStyle/>
                        <a:p>
                          <a:pPr algn="ctr"/>
                          <a:r>
                            <a:rPr sz="1400" dirty="0"/>
                            <a:t>680</a:t>
                          </a:r>
                          <a:endParaRPr sz="1400" dirty="0">
                            <a:latin typeface="Cambria Math"/>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9.99%</m:t>
                                </m:r>
                              </m:oMath>
                            </m:oMathPara>
                          </a14:m>
                          <a:endParaRPr dirty="0"/>
                        </a:p>
                      </a:txBody>
                      <a:tcPr/>
                    </a:tc>
                    <a:tc>
                      <a:txBody>
                        <a:bodyPr/>
                        <a:lstStyle/>
                        <a:p>
                          <a:pPr algn="ctr"/>
                          <a:r>
                            <a:rPr sz="1400" dirty="0"/>
                            <a:t>4 years</a:t>
                          </a: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$1398.60</m:t>
                                </m:r>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$1398.60+$3500=$4898.60</m:t>
                                </m:r>
                              </m:oMath>
                            </m:oMathPara>
                          </a14:m>
                          <a:endParaRPr dirty="0"/>
                        </a:p>
                      </a:txBody>
                      <a:tcPr/>
                    </a:tc>
                    <a:extLst>
                      <a:ext uri="{0D108BD9-81ED-4DB2-BD59-A6C34878D82A}">
                        <a16:rowId xmlns:a16="http://schemas.microsoft.com/office/drawing/2014/main" val="10003"/>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$3500</m:t>
                                </m:r>
                              </m:oMath>
                            </m:oMathPara>
                          </a14:m>
                          <a:endParaRPr dirty="0"/>
                        </a:p>
                      </a:txBody>
                      <a:tcPr/>
                    </a:tc>
                    <a:tc>
                      <a:txBody>
                        <a:bodyPr/>
                        <a:lstStyle/>
                        <a:p>
                          <a:pPr algn="ctr"/>
                          <a:r>
                            <a:rPr sz="1400" dirty="0"/>
                            <a:t>780</a:t>
                          </a:r>
                          <a:endParaRPr sz="1400" dirty="0">
                            <a:latin typeface="Cambria Math"/>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6.95%</m:t>
                                </m:r>
                              </m:oMath>
                            </m:oMathPara>
                          </a14:m>
                          <a:endParaRPr dirty="0"/>
                        </a:p>
                      </a:txBody>
                      <a:tcPr/>
                    </a:tc>
                    <a:tc>
                      <a:txBody>
                        <a:bodyPr/>
                        <a:lstStyle/>
                        <a:p>
                          <a:pPr algn="ctr"/>
                          <a:r>
                            <a:rPr sz="1400" dirty="0"/>
                            <a:t>4 years</a:t>
                          </a: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$973.00</m:t>
                                </m:r>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$973.00+$3500=$4473.00</m:t>
                                </m:r>
                              </m:oMath>
                            </m:oMathPara>
                          </a14:m>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descr="The table contains 6 columns and 3 rows. The columns are labeled: Principal, Minimum Credit Score Required, Interest Rate (APR), Length of Loan, Interest Accrued, and Total Amount Paid to Lender.&#10;&#10;Row 1: $3500 in Principal, 580 in Minimum Credit Score Required, 21.99% Interest Rate (APR), 4 years Length of Loan, Interest Accrued is $3078.60, Total Amount Paid to Lender is $3078.60 plus $3500 equals $6578.60.&#10;&#10;Row 2: $3500 in Principal, 680 in Minimum Credit Score Required, 9.99% Interest Rate (APR), 4 years Length of Loan, Interest Accrued is $1398.60, Total Amount Paid to Lender is $1398.60 plus $3500 equals $4898.60.&#10;&#10;Row 3: $3500 in Principal, 780 in Minimum Credit Score Required, 6.95% Interest Rate (APR), 4 years Length of Loan, Interest Accrued is $973.00, Total Amount Paid to Lender is $973.00 plus $3500 equals $4473.00.">
                <a:extLst>
                  <a:ext uri="{FF2B5EF4-FFF2-40B4-BE49-F238E27FC236}">
                    <a16:creationId xmlns:a16="http://schemas.microsoft.com/office/drawing/2014/main" id="{62893AA1-28BA-4F2F-A730-2357F328A87F}"/>
                  </a:ext>
                </a:extLst>
              </p:cNvPr>
              <p:cNvGraphicFramePr>
                <a:graphicFrameLocks/>
              </p:cNvGraphicFramePr>
              <p:nvPr>
                <p:extLst>
                  <p:ext uri="{D42A27DB-BD31-4B8C-83A1-F6EECF244321}">
                    <p14:modId xmlns:p14="http://schemas.microsoft.com/office/powerpoint/2010/main" val="3136614604"/>
                  </p:ext>
                </p:extLst>
              </p:nvPr>
            </p:nvGraphicFramePr>
            <p:xfrm>
              <a:off x="457200" y="2514027"/>
              <a:ext cx="8229600" cy="2057973"/>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18160">
                    <a:tc>
                      <a:txBody>
                        <a:bodyPr/>
                        <a:lstStyle/>
                        <a:p>
                          <a:pPr algn="ctr">
                            <a:defRPr sz="1400" b="1"/>
                          </a:pPr>
                          <a:r>
                            <a:rPr dirty="0"/>
                            <a:t>Principal</a:t>
                          </a:r>
                        </a:p>
                      </a:txBody>
                      <a:tcPr/>
                    </a:tc>
                    <a:tc>
                      <a:txBody>
                        <a:bodyPr/>
                        <a:lstStyle/>
                        <a:p>
                          <a:pPr algn="ctr">
                            <a:defRPr sz="1400" b="1"/>
                          </a:pPr>
                          <a:r>
                            <a:t>Minimum Credit Score Required</a:t>
                          </a:r>
                        </a:p>
                      </a:txBody>
                      <a:tcPr/>
                    </a:tc>
                    <a:tc>
                      <a:txBody>
                        <a:bodyPr/>
                        <a:lstStyle/>
                        <a:p>
                          <a:pPr algn="ctr">
                            <a:defRPr sz="1400" b="1"/>
                          </a:pPr>
                          <a:r>
                            <a:t>Interest Rate (APR)</a:t>
                          </a:r>
                        </a:p>
                      </a:txBody>
                      <a:tcPr/>
                    </a:tc>
                    <a:tc>
                      <a:txBody>
                        <a:bodyPr/>
                        <a:lstStyle/>
                        <a:p>
                          <a:pPr algn="ctr">
                            <a:defRPr sz="1400" b="1"/>
                          </a:pPr>
                          <a:r>
                            <a:t>Length of Loan</a:t>
                          </a:r>
                        </a:p>
                      </a:txBody>
                      <a:tcPr/>
                    </a:tc>
                    <a:tc>
                      <a:txBody>
                        <a:bodyPr/>
                        <a:lstStyle/>
                        <a:p>
                          <a:pPr algn="ctr">
                            <a:defRPr sz="1400" b="1"/>
                          </a:pPr>
                          <a:r>
                            <a:t>Interest Accrued</a:t>
                          </a:r>
                        </a:p>
                      </a:txBody>
                      <a:tcPr/>
                    </a:tc>
                    <a:tc>
                      <a:txBody>
                        <a:bodyPr/>
                        <a:lstStyle/>
                        <a:p>
                          <a:pPr algn="ctr">
                            <a:defRPr sz="1400" b="1"/>
                          </a:pPr>
                          <a:r>
                            <a:rPr dirty="0"/>
                            <a:t>Total Amount Paid to Lender</a:t>
                          </a:r>
                        </a:p>
                      </a:txBody>
                      <a:tcPr/>
                    </a:tc>
                    <a:extLst>
                      <a:ext uri="{0D108BD9-81ED-4DB2-BD59-A6C34878D82A}">
                        <a16:rowId xmlns:a16="http://schemas.microsoft.com/office/drawing/2014/main" val="10001"/>
                      </a:ext>
                    </a:extLst>
                  </a:tr>
                  <a:tr h="513271">
                    <a:tc>
                      <a:txBody>
                        <a:bodyPr/>
                        <a:lstStyle/>
                        <a:p>
                          <a:endParaRPr lang="en-US"/>
                        </a:p>
                      </a:txBody>
                      <a:tcPr>
                        <a:blipFill>
                          <a:blip r:embed="rId2"/>
                          <a:stretch>
                            <a:fillRect l="-1143" t="-102381" r="-673143" b="-204762"/>
                          </a:stretch>
                        </a:blipFill>
                      </a:tcPr>
                    </a:tc>
                    <a:tc>
                      <a:txBody>
                        <a:bodyPr/>
                        <a:lstStyle/>
                        <a:p>
                          <a:pPr algn="ctr"/>
                          <a:r>
                            <a:rPr sz="1400"/>
                            <a:t>580</a:t>
                          </a:r>
                          <a:endParaRPr sz="1400">
                            <a:latin typeface="Cambria Math"/>
                          </a:endParaRPr>
                        </a:p>
                      </a:txBody>
                      <a:tcPr/>
                    </a:tc>
                    <a:tc>
                      <a:txBody>
                        <a:bodyPr/>
                        <a:lstStyle/>
                        <a:p>
                          <a:endParaRPr lang="en-US"/>
                        </a:p>
                      </a:txBody>
                      <a:tcPr>
                        <a:blipFill>
                          <a:blip r:embed="rId2"/>
                          <a:stretch>
                            <a:fillRect l="-213500" t="-102381" r="-364000" b="-204762"/>
                          </a:stretch>
                        </a:blipFill>
                      </a:tcPr>
                    </a:tc>
                    <a:tc>
                      <a:txBody>
                        <a:bodyPr/>
                        <a:lstStyle/>
                        <a:p>
                          <a:pPr algn="ctr"/>
                          <a:r>
                            <a:rPr sz="1400"/>
                            <a:t>4 years</a:t>
                          </a:r>
                        </a:p>
                      </a:txBody>
                      <a:tcPr/>
                    </a:tc>
                    <a:tc>
                      <a:txBody>
                        <a:bodyPr/>
                        <a:lstStyle/>
                        <a:p>
                          <a:endParaRPr lang="en-US"/>
                        </a:p>
                      </a:txBody>
                      <a:tcPr>
                        <a:blipFill>
                          <a:blip r:embed="rId2"/>
                          <a:stretch>
                            <a:fillRect l="-357983" t="-102381" r="-111345" b="-204762"/>
                          </a:stretch>
                        </a:blipFill>
                      </a:tcPr>
                    </a:tc>
                    <a:tc>
                      <a:txBody>
                        <a:bodyPr/>
                        <a:lstStyle/>
                        <a:p>
                          <a:endParaRPr lang="en-US"/>
                        </a:p>
                      </a:txBody>
                      <a:tcPr>
                        <a:blipFill>
                          <a:blip r:embed="rId2"/>
                          <a:stretch>
                            <a:fillRect l="-416031" t="-102381" r="-1145" b="-204762"/>
                          </a:stretch>
                        </a:blipFill>
                      </a:tcPr>
                    </a:tc>
                    <a:extLst>
                      <a:ext uri="{0D108BD9-81ED-4DB2-BD59-A6C34878D82A}">
                        <a16:rowId xmlns:a16="http://schemas.microsoft.com/office/drawing/2014/main" val="10002"/>
                      </a:ext>
                    </a:extLst>
                  </a:tr>
                  <a:tr h="513271">
                    <a:tc>
                      <a:txBody>
                        <a:bodyPr/>
                        <a:lstStyle/>
                        <a:p>
                          <a:endParaRPr lang="en-US"/>
                        </a:p>
                      </a:txBody>
                      <a:tcPr>
                        <a:blipFill>
                          <a:blip r:embed="rId2"/>
                          <a:stretch>
                            <a:fillRect l="-1143" t="-200000" r="-673143" b="-102353"/>
                          </a:stretch>
                        </a:blipFill>
                      </a:tcPr>
                    </a:tc>
                    <a:tc>
                      <a:txBody>
                        <a:bodyPr/>
                        <a:lstStyle/>
                        <a:p>
                          <a:pPr algn="ctr"/>
                          <a:r>
                            <a:rPr sz="1400"/>
                            <a:t>680</a:t>
                          </a:r>
                          <a:endParaRPr sz="1400">
                            <a:latin typeface="Cambria Math"/>
                          </a:endParaRPr>
                        </a:p>
                      </a:txBody>
                      <a:tcPr/>
                    </a:tc>
                    <a:tc>
                      <a:txBody>
                        <a:bodyPr/>
                        <a:lstStyle/>
                        <a:p>
                          <a:endParaRPr lang="en-US"/>
                        </a:p>
                      </a:txBody>
                      <a:tcPr>
                        <a:blipFill>
                          <a:blip r:embed="rId2"/>
                          <a:stretch>
                            <a:fillRect l="-213500" t="-200000" r="-364000" b="-102353"/>
                          </a:stretch>
                        </a:blipFill>
                      </a:tcPr>
                    </a:tc>
                    <a:tc>
                      <a:txBody>
                        <a:bodyPr/>
                        <a:lstStyle/>
                        <a:p>
                          <a:pPr algn="ctr"/>
                          <a:r>
                            <a:rPr sz="1400"/>
                            <a:t>4 years</a:t>
                          </a:r>
                        </a:p>
                      </a:txBody>
                      <a:tcPr/>
                    </a:tc>
                    <a:tc>
                      <a:txBody>
                        <a:bodyPr/>
                        <a:lstStyle/>
                        <a:p>
                          <a:endParaRPr lang="en-US"/>
                        </a:p>
                      </a:txBody>
                      <a:tcPr>
                        <a:blipFill>
                          <a:blip r:embed="rId2"/>
                          <a:stretch>
                            <a:fillRect l="-357983" t="-200000" r="-111345" b="-102353"/>
                          </a:stretch>
                        </a:blipFill>
                      </a:tcPr>
                    </a:tc>
                    <a:tc>
                      <a:txBody>
                        <a:bodyPr/>
                        <a:lstStyle/>
                        <a:p>
                          <a:endParaRPr lang="en-US"/>
                        </a:p>
                      </a:txBody>
                      <a:tcPr>
                        <a:blipFill>
                          <a:blip r:embed="rId2"/>
                          <a:stretch>
                            <a:fillRect l="-416031" t="-200000" r="-1145" b="-102353"/>
                          </a:stretch>
                        </a:blipFill>
                      </a:tcPr>
                    </a:tc>
                    <a:extLst>
                      <a:ext uri="{0D108BD9-81ED-4DB2-BD59-A6C34878D82A}">
                        <a16:rowId xmlns:a16="http://schemas.microsoft.com/office/drawing/2014/main" val="10003"/>
                      </a:ext>
                    </a:extLst>
                  </a:tr>
                  <a:tr h="513271">
                    <a:tc>
                      <a:txBody>
                        <a:bodyPr/>
                        <a:lstStyle/>
                        <a:p>
                          <a:endParaRPr lang="en-US"/>
                        </a:p>
                      </a:txBody>
                      <a:tcPr>
                        <a:blipFill>
                          <a:blip r:embed="rId2"/>
                          <a:stretch>
                            <a:fillRect l="-1143" t="-303571" r="-673143" b="-3571"/>
                          </a:stretch>
                        </a:blipFill>
                      </a:tcPr>
                    </a:tc>
                    <a:tc>
                      <a:txBody>
                        <a:bodyPr/>
                        <a:lstStyle/>
                        <a:p>
                          <a:pPr algn="ctr"/>
                          <a:r>
                            <a:rPr sz="1400"/>
                            <a:t>780</a:t>
                          </a:r>
                          <a:endParaRPr sz="1400">
                            <a:latin typeface="Cambria Math"/>
                          </a:endParaRPr>
                        </a:p>
                      </a:txBody>
                      <a:tcPr/>
                    </a:tc>
                    <a:tc>
                      <a:txBody>
                        <a:bodyPr/>
                        <a:lstStyle/>
                        <a:p>
                          <a:endParaRPr lang="en-US"/>
                        </a:p>
                      </a:txBody>
                      <a:tcPr>
                        <a:blipFill>
                          <a:blip r:embed="rId2"/>
                          <a:stretch>
                            <a:fillRect l="-213500" t="-303571" r="-364000" b="-3571"/>
                          </a:stretch>
                        </a:blipFill>
                      </a:tcPr>
                    </a:tc>
                    <a:tc>
                      <a:txBody>
                        <a:bodyPr/>
                        <a:lstStyle/>
                        <a:p>
                          <a:pPr algn="ctr"/>
                          <a:r>
                            <a:rPr sz="1400"/>
                            <a:t>4 years</a:t>
                          </a:r>
                        </a:p>
                      </a:txBody>
                      <a:tcPr/>
                    </a:tc>
                    <a:tc>
                      <a:txBody>
                        <a:bodyPr/>
                        <a:lstStyle/>
                        <a:p>
                          <a:endParaRPr lang="en-US"/>
                        </a:p>
                      </a:txBody>
                      <a:tcPr>
                        <a:blipFill>
                          <a:blip r:embed="rId2"/>
                          <a:stretch>
                            <a:fillRect l="-357983" t="-303571" r="-111345" b="-3571"/>
                          </a:stretch>
                        </a:blipFill>
                      </a:tcPr>
                    </a:tc>
                    <a:tc>
                      <a:txBody>
                        <a:bodyPr/>
                        <a:lstStyle/>
                        <a:p>
                          <a:endParaRPr lang="en-US"/>
                        </a:p>
                      </a:txBody>
                      <a:tcPr>
                        <a:blipFill>
                          <a:blip r:embed="rId2"/>
                          <a:stretch>
                            <a:fillRect l="-416031" t="-303571" r="-1145" b="-3571"/>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defRPr b="1"/>
                </a:pPr>
                <a:r>
                  <a:rPr sz="2400" dirty="0"/>
                  <a:t>Microsoft Excel</a:t>
                </a:r>
              </a:p>
              <a:p>
                <a:pPr marL="457200" lvl="1" indent="0">
                  <a:buNone/>
                  <a:defRPr sz="2800"/>
                </a:pPr>
                <a:r>
                  <a:rPr sz="2000" dirty="0"/>
                  <a:t>In an empty column, we need to add the interest found in column D to the principal found in column A. Enter the label "Amount Paid" in cell E1. Next, input "=D2+A2" into cell E2 and press Enter. The value will appear as </a:t>
                </a:r>
                <a14:m>
                  <m:oMath xmlns:m="http://schemas.openxmlformats.org/officeDocument/2006/math">
                    <m:r>
                      <a:rPr sz="2000">
                        <a:latin typeface="Cambria Math" panose="02040503050406030204" pitchFamily="18" charset="0"/>
                      </a:rPr>
                      <m:t>$6,578.60</m:t>
                    </m:r>
                  </m:oMath>
                </a14:m>
                <a:r>
                  <a:rPr sz="2000" dirty="0"/>
                  <a:t>. Again, drag the lower right-hand corner of E2 down to copy the formula into the other two cells while updating the referenced cells. The values </a:t>
                </a:r>
                <a14:m>
                  <m:oMath xmlns:m="http://schemas.openxmlformats.org/officeDocument/2006/math">
                    <m:r>
                      <a:rPr sz="2000">
                        <a:latin typeface="Cambria Math" panose="02040503050406030204" pitchFamily="18" charset="0"/>
                      </a:rPr>
                      <m:t>$4,898.60</m:t>
                    </m:r>
                  </m:oMath>
                </a14:m>
                <a:r>
                  <a:rPr sz="2000" dirty="0"/>
                  <a:t> and </a:t>
                </a:r>
                <a14:m>
                  <m:oMath xmlns:m="http://schemas.openxmlformats.org/officeDocument/2006/math">
                    <m:r>
                      <a:rPr sz="2000">
                        <a:latin typeface="Cambria Math" panose="02040503050406030204" pitchFamily="18" charset="0"/>
                      </a:rPr>
                      <m:t>$4,473.00</m:t>
                    </m:r>
                  </m:oMath>
                </a14:m>
                <a:r>
                  <a:rPr sz="2000" dirty="0"/>
                  <a:t> will appear in E3 and E4, respectively.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982" r="-370"/>
                </a:stretch>
              </a:blipFill>
            </p:spPr>
            <p:txBody>
              <a:bodyPr/>
              <a:lstStyle/>
              <a:p>
                <a:r>
                  <a:rPr lang="en-US">
                    <a:noFill/>
                  </a:rPr>
                  <a:t> </a:t>
                </a:r>
              </a:p>
            </p:txBody>
          </p:sp>
        </mc:Fallback>
      </mc:AlternateContent>
      <p:pic>
        <p:nvPicPr>
          <p:cNvPr id="4" name="Picture 3" descr="A screenshot of an excel sheet. A dropbox at the top left reads E2. The formula bar reads fx equals D2 plus A2. The table has five columns and four rows. The columns in the excel screen are labeled A, B, C, D, E. The row-wise entries in the table are as follows: Row 1, A: Principal, B: Interest rate, C: Length of loan, D: Interest accrued, E: Amount paid. Row 2, A: $3500 , B: 21.99% , C: 4 , D: $3078.60 , E: $6578.60. Row 3, A: $3500 , B: 9.99% , C: 4 , D: $1398.60 , E: $4898.60. Row 4, A: $3500 , B: 6.95% , C: 4 , D: $973.00 , E: $4473.00.&#10;">
            <a:extLst>
              <a:ext uri="{FF2B5EF4-FFF2-40B4-BE49-F238E27FC236}">
                <a16:creationId xmlns:a16="http://schemas.microsoft.com/office/drawing/2014/main" id="{ACEE7BBD-2AE2-497C-BE05-E64088DBC029}"/>
              </a:ext>
            </a:extLst>
          </p:cNvPr>
          <p:cNvPicPr>
            <a:picLocks noChangeAspect="1"/>
          </p:cNvPicPr>
          <p:nvPr/>
        </p:nvPicPr>
        <p:blipFill>
          <a:blip r:embed="rId3"/>
          <a:srcRect b="11128"/>
          <a:stretch>
            <a:fillRect/>
          </a:stretch>
        </p:blipFill>
        <p:spPr>
          <a:xfrm>
            <a:off x="2009582" y="3657600"/>
            <a:ext cx="5124836" cy="2057400"/>
          </a:xfrm>
          <a:prstGeom prst="rect">
            <a:avLst/>
          </a:prstGeom>
        </p:spPr>
      </p:pic>
      <p:sp>
        <p:nvSpPr>
          <p:cNvPr id="5" name="TextBox 4">
            <a:extLst>
              <a:ext uri="{FF2B5EF4-FFF2-40B4-BE49-F238E27FC236}">
                <a16:creationId xmlns:a16="http://schemas.microsoft.com/office/drawing/2014/main" id="{509A8FE3-7BE9-AEB6-F790-F22CB0063E4A}"/>
              </a:ext>
            </a:extLst>
          </p:cNvPr>
          <p:cNvSpPr txBox="1"/>
          <p:nvPr/>
        </p:nvSpPr>
        <p:spPr>
          <a:xfrm>
            <a:off x="3962400" y="559788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a:t>
            </a:r>
            <a:endParaRPr lang="en-IN"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457200" lvl="1" indent="0">
                  <a:buNone/>
                  <a:defRPr sz="2800"/>
                </a:pPr>
                <a:r>
                  <a:rPr sz="2200" dirty="0"/>
                  <a:t>​Thus, at the end of four years, borrowing </a:t>
                </a:r>
                <a14:m>
                  <m:oMath xmlns:m="http://schemas.openxmlformats.org/officeDocument/2006/math">
                    <m:r>
                      <a:rPr sz="2200">
                        <a:latin typeface="Cambria Math" panose="02040503050406030204" pitchFamily="18" charset="0"/>
                      </a:rPr>
                      <m:t>$3500</m:t>
                    </m:r>
                  </m:oMath>
                </a14:m>
                <a:r>
                  <a:rPr sz="2200" dirty="0"/>
                  <a:t> at the lowest credit-score tier would mean paying the lender </a:t>
                </a:r>
                <a14:m>
                  <m:oMath xmlns:m="http://schemas.openxmlformats.org/officeDocument/2006/math">
                    <m:r>
                      <a:rPr sz="2200">
                        <a:latin typeface="Cambria Math" panose="02040503050406030204" pitchFamily="18" charset="0"/>
                      </a:rPr>
                      <m:t>$6578.60</m:t>
                    </m:r>
                  </m:oMath>
                </a14:m>
                <a:r>
                  <a:rPr sz="2200" dirty="0"/>
                  <a:t>. At the middle tier, a borrower would pay a total of </a:t>
                </a:r>
                <a14:m>
                  <m:oMath xmlns:m="http://schemas.openxmlformats.org/officeDocument/2006/math">
                    <m:r>
                      <a:rPr sz="2200">
                        <a:latin typeface="Cambria Math" panose="02040503050406030204" pitchFamily="18" charset="0"/>
                      </a:rPr>
                      <m:t>$4898.60</m:t>
                    </m:r>
                  </m:oMath>
                </a14:m>
                <a:r>
                  <a:rPr sz="2200" dirty="0"/>
                  <a:t>. And at the highest tier, </a:t>
                </a:r>
                <a14:m>
                  <m:oMath xmlns:m="http://schemas.openxmlformats.org/officeDocument/2006/math">
                    <m:r>
                      <a:rPr sz="2200">
                        <a:latin typeface="Cambria Math" panose="02040503050406030204" pitchFamily="18" charset="0"/>
                      </a:rPr>
                      <m:t>$4473.00</m:t>
                    </m:r>
                  </m:oMath>
                </a14:m>
                <a:r>
                  <a:rPr sz="2200" dirty="0"/>
                  <a:t> would be paid.</a:t>
                </a:r>
                <a:endParaRPr lang="en-US" sz="2200" dirty="0"/>
              </a:p>
              <a:p>
                <a:pPr marL="447675" indent="-447675">
                  <a:defRPr sz="2800"/>
                </a:pPr>
                <a:r>
                  <a:rPr lang="en-US" sz="2200" dirty="0"/>
                  <a:t>c.	The savings in interest between each tier can be found by subtracting.</a:t>
                </a:r>
              </a:p>
              <a:p>
                <a:pPr algn="ctr">
                  <a:defRPr sz="2800"/>
                </a:pPr>
                <a:r>
                  <a:rPr lang="en-US" sz="2200" dirty="0"/>
                  <a:t>​Difference between Bottom Tier (</a:t>
                </a:r>
                <a:r>
                  <a:rPr lang="en-US" sz="2200" dirty="0">
                    <a:latin typeface="Cambria Math"/>
                  </a:rPr>
                  <a:t>580</a:t>
                </a:r>
                <a:r>
                  <a:rPr lang="en-US" sz="2200" dirty="0"/>
                  <a:t>) and Middle Tier (</a:t>
                </a:r>
                <a:r>
                  <a:rPr lang="en-US" sz="2200" dirty="0">
                    <a:latin typeface="Cambria Math"/>
                  </a:rPr>
                  <a:t>680</a:t>
                </a:r>
                <a:r>
                  <a:rPr lang="en-US" sz="2200" dirty="0"/>
                  <a:t>):</a:t>
                </a:r>
              </a:p>
              <a:p>
                <a:pPr algn="ctr">
                  <a:defRPr sz="2800"/>
                </a:pPr>
                <a:r>
                  <a:rPr lang="en-US" sz="2200" dirty="0"/>
                  <a:t>$3078.60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 $1398.60 = $1680</a:t>
                </a:r>
              </a:p>
              <a:p>
                <a:pPr algn="ctr">
                  <a:defRPr sz="2800"/>
                </a:pPr>
                <a:r>
                  <a:rPr lang="en-US" sz="2200" dirty="0"/>
                  <a:t>​Difference between Middle Tier (</a:t>
                </a:r>
                <a:r>
                  <a:rPr lang="en-US" sz="2200" dirty="0">
                    <a:latin typeface="Cambria Math"/>
                  </a:rPr>
                  <a:t>680</a:t>
                </a:r>
                <a:r>
                  <a:rPr lang="en-US" sz="2200" dirty="0"/>
                  <a:t>) and Middle Tier (</a:t>
                </a:r>
                <a:r>
                  <a:rPr lang="en-US" sz="2200" dirty="0">
                    <a:latin typeface="Cambria Math"/>
                  </a:rPr>
                  <a:t>780</a:t>
                </a:r>
                <a:r>
                  <a:rPr lang="en-US" sz="2200" dirty="0"/>
                  <a:t>): </a:t>
                </a:r>
              </a:p>
              <a:p>
                <a:pPr algn="ctr">
                  <a:defRPr sz="2800"/>
                </a:pPr>
                <a:r>
                  <a:rPr lang="en-US" sz="2200" dirty="0"/>
                  <a:t>$1398.60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 $973.00 = $425.60</a:t>
                </a:r>
              </a:p>
              <a:p>
                <a:pPr marL="457200" lvl="1" indent="0">
                  <a:buNone/>
                </a:pPr>
                <a:r>
                  <a:rPr lang="en-US" sz="2200" dirty="0"/>
                  <a:t>​While both credit scores increased by </a:t>
                </a:r>
                <a:r>
                  <a:rPr lang="en-US" sz="2200" dirty="0">
                    <a:latin typeface="Cambria Math"/>
                  </a:rPr>
                  <a:t>100</a:t>
                </a:r>
                <a:r>
                  <a:rPr lang="en-US" sz="2200" dirty="0"/>
                  <a:t> points, moving from the bottom tier to the middle tier can save you almost four times as much as moving from the middle tier to the top tier.</a:t>
                </a: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1407" b="-123"/>
                </a:stretch>
              </a:blipFill>
            </p:spPr>
            <p:txBody>
              <a:bodyPr/>
              <a:lstStyle/>
              <a:p>
                <a:r>
                  <a:rPr lang="en-IN">
                    <a:noFill/>
                  </a:rPr>
                  <a:t> </a:t>
                </a:r>
              </a:p>
            </p:txBody>
          </p:sp>
        </mc:Fallback>
      </mc:AlternateContent>
    </p:spTree>
    <p:extLst>
      <p:ext uri="{BB962C8B-B14F-4D97-AF65-F5344CB8AC3E}">
        <p14:creationId xmlns:p14="http://schemas.microsoft.com/office/powerpoint/2010/main" val="294564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Future Value for Simple Interest</a:t>
            </a:r>
          </a:p>
        </p:txBody>
      </p:sp>
      <p:sp>
        <p:nvSpPr>
          <p:cNvPr id="3" name="Text Placeholder 2"/>
          <p:cNvSpPr>
            <a:spLocks noGrp="1"/>
          </p:cNvSpPr>
          <p:nvPr>
            <p:ph type="body" sz="quarter" idx="10"/>
          </p:nvPr>
        </p:nvSpPr>
        <p:spPr>
          <a:xfrm>
            <a:off x="457200" y="1082078"/>
            <a:ext cx="8229600" cy="4785322"/>
          </a:xfrm>
        </p:spPr>
        <p:txBody>
          <a:bodyPr>
            <a:normAutofit/>
          </a:bodyPr>
          <a:lstStyle/>
          <a:p>
            <a:pPr>
              <a:defRPr sz="2800"/>
            </a:pPr>
            <a:r>
              <a:rPr sz="2800" dirty="0"/>
              <a:t>The </a:t>
            </a:r>
            <a:r>
              <a:rPr sz="2800" b="1" dirty="0"/>
              <a:t>future value</a:t>
            </a:r>
            <a:r>
              <a:rPr sz="2800" dirty="0"/>
              <a:t>,</a:t>
            </a:r>
            <a:r>
              <a:rPr lang="en-US" sz="2800" dirty="0"/>
              <a:t> </a:t>
            </a:r>
            <a:r>
              <a:rPr lang="en-US" sz="2800" i="1" dirty="0"/>
              <a:t>A</a:t>
            </a:r>
            <a:r>
              <a:rPr lang="en-US" sz="2800" dirty="0"/>
              <a:t>,</a:t>
            </a:r>
            <a:r>
              <a:rPr sz="2800" dirty="0"/>
              <a:t> of a loan is the amount to be repaid at the end of the loan period. It is the principal amount plus any interest accrued. Using </a:t>
            </a:r>
            <a:r>
              <a:rPr sz="2800" b="1" dirty="0"/>
              <a:t>simple interest</a:t>
            </a:r>
            <a:r>
              <a:rPr sz="2800" dirty="0"/>
              <a:t>, future value is calculated with the following formula.</a:t>
            </a:r>
          </a:p>
          <a:p>
            <a:endParaRPr sz="2800" dirty="0"/>
          </a:p>
        </p:txBody>
      </p:sp>
      <p:pic>
        <p:nvPicPr>
          <p:cNvPr id="7" name="Picture 6" descr="A equals P times open parentheses 1 plus r times t close parentheses">
            <a:extLst>
              <a:ext uri="{FF2B5EF4-FFF2-40B4-BE49-F238E27FC236}">
                <a16:creationId xmlns:a16="http://schemas.microsoft.com/office/drawing/2014/main" id="{53293AD4-0BAA-BB89-C856-18BCFA13DE07}"/>
              </a:ext>
            </a:extLst>
          </p:cNvPr>
          <p:cNvPicPr>
            <a:picLocks noChangeAspect="1"/>
          </p:cNvPicPr>
          <p:nvPr/>
        </p:nvPicPr>
        <p:blipFill>
          <a:blip r:embed="rId2"/>
          <a:stretch>
            <a:fillRect/>
          </a:stretch>
        </p:blipFill>
        <p:spPr>
          <a:xfrm>
            <a:off x="3581400" y="3353372"/>
            <a:ext cx="1647825" cy="466725"/>
          </a:xfrm>
          <a:prstGeom prst="rect">
            <a:avLst/>
          </a:prstGeom>
        </p:spPr>
      </p:pic>
      <p:sp>
        <p:nvSpPr>
          <p:cNvPr id="5" name="TextBox 4">
            <a:extLst>
              <a:ext uri="{FF2B5EF4-FFF2-40B4-BE49-F238E27FC236}">
                <a16:creationId xmlns:a16="http://schemas.microsoft.com/office/drawing/2014/main" id="{98F29154-0270-98E2-3BD6-654D0668240B}"/>
              </a:ext>
            </a:extLst>
          </p:cNvPr>
          <p:cNvSpPr txBox="1"/>
          <p:nvPr/>
        </p:nvSpPr>
        <p:spPr>
          <a:xfrm>
            <a:off x="447674" y="3846493"/>
            <a:ext cx="8229599"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000000"/>
                </a:solidFill>
                <a:effectLst/>
                <a:uLnTx/>
                <a:uFillTx/>
                <a:latin typeface="Calibri"/>
                <a:ea typeface="+mn-ea"/>
                <a:cs typeface="+mn-cs"/>
              </a:rPr>
              <a:t>Here, </a:t>
            </a:r>
            <a:r>
              <a:rPr kumimoji="0" lang="en-US" sz="2800" b="0" i="1" u="none" strike="noStrike" kern="1200" cap="none" spc="0" normalizeH="0" baseline="0" noProof="0" dirty="0">
                <a:ln>
                  <a:noFill/>
                </a:ln>
                <a:solidFill>
                  <a:srgbClr val="000000"/>
                </a:solidFill>
                <a:effectLst/>
                <a:uLnTx/>
                <a:uFillTx/>
                <a:latin typeface="Calibri"/>
                <a:ea typeface="+mn-ea"/>
                <a:cs typeface="+mn-cs"/>
              </a:rPr>
              <a:t>P</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principal,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written as a decimal,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length of the loan in years.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Calculating Future Value for Simple Interest with a Partial Year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Ian is purchasing a new TV by using an in-store offer. The store is offering a </a:t>
                </a:r>
                <a:r>
                  <a:rPr sz="2800" dirty="0">
                    <a:latin typeface="Cambria Math"/>
                  </a:rPr>
                  <a:t>90</a:t>
                </a:r>
                <a:r>
                  <a:rPr sz="2800" dirty="0"/>
                  <a:t>-day, same-as-cash loan to make the purchase. This means that at the end of </a:t>
                </a:r>
                <a:r>
                  <a:rPr sz="2800" dirty="0">
                    <a:latin typeface="Cambria Math"/>
                  </a:rPr>
                  <a:t>90</a:t>
                </a:r>
                <a:r>
                  <a:rPr sz="2800" dirty="0"/>
                  <a:t> days, if Ian has paid off the cost of the television, he owes no added interest charge. However, if Ian does not pay off the entire cost of the TV, he owes simple interest on the original purchase amount, calculated over the entire </a:t>
                </a:r>
                <a:r>
                  <a:rPr sz="2800" dirty="0">
                    <a:latin typeface="Cambria Math"/>
                  </a:rPr>
                  <a:t>90</a:t>
                </a:r>
                <a:r>
                  <a:rPr sz="2800" dirty="0"/>
                  <a:t> days. The price of the television Ian is purchasing is </a:t>
                </a:r>
                <a14:m>
                  <m:oMath xmlns:m="http://schemas.openxmlformats.org/officeDocument/2006/math">
                    <m:r>
                      <a:rPr>
                        <a:latin typeface="Cambria Math" panose="02040503050406030204" pitchFamily="18" charset="0"/>
                      </a:rPr>
                      <m:t>$2650</m:t>
                    </m:r>
                  </m:oMath>
                </a14:m>
                <a:r>
                  <a:rPr sz="2800" dirty="0"/>
                  <a:t> (tax included) with an annual interest rate of </a:t>
                </a:r>
                <a14:m>
                  <m:oMath xmlns:m="http://schemas.openxmlformats.org/officeDocument/2006/math">
                    <m:r>
                      <a:rPr>
                        <a:latin typeface="Cambria Math" panose="02040503050406030204" pitchFamily="18" charset="0"/>
                      </a:rPr>
                      <m:t>27.52%</m:t>
                    </m:r>
                  </m:oMath>
                </a14:m>
                <a:r>
                  <a:rPr sz="2800" dirty="0"/>
                  <a:t>.</a:t>
                </a:r>
              </a:p>
              <a:p>
                <a:pPr marL="542925" indent="-542925">
                  <a:defRPr sz="2800"/>
                </a:pPr>
                <a:r>
                  <a:rPr lang="en-US" sz="2800" dirty="0"/>
                  <a:t>a.	</a:t>
                </a:r>
                <a:r>
                  <a:rPr sz="2800" dirty="0"/>
                  <a:t>How much would Ian owe on the 91st day if he made no payments during the first </a:t>
                </a:r>
                <a:r>
                  <a:rPr sz="2800" dirty="0">
                    <a:latin typeface="Cambria Math"/>
                  </a:rPr>
                  <a:t>90</a:t>
                </a:r>
                <a:r>
                  <a:rPr sz="2800" dirty="0"/>
                  <a:t> days?</a:t>
                </a:r>
              </a:p>
              <a:p>
                <a:pPr marL="542925" indent="-542925">
                  <a:defRPr sz="2800"/>
                </a:pPr>
                <a:r>
                  <a:rPr lang="en-US" dirty="0"/>
                  <a:t>b.	</a:t>
                </a:r>
                <a:r>
                  <a:rPr sz="2800" dirty="0"/>
                  <a:t>How much would Ian owe </a:t>
                </a:r>
                <a:r>
                  <a:rPr sz="2800" i="1" dirty="0"/>
                  <a:t>in interest </a:t>
                </a:r>
                <a:r>
                  <a:rPr sz="2800" dirty="0"/>
                  <a:t>on the 91st day if he paid off </a:t>
                </a:r>
                <a14:m>
                  <m:oMath xmlns:m="http://schemas.openxmlformats.org/officeDocument/2006/math">
                    <m:r>
                      <a:rPr>
                        <a:latin typeface="Cambria Math" panose="02040503050406030204" pitchFamily="18" charset="0"/>
                      </a:rPr>
                      <m:t>$2000</m:t>
                    </m:r>
                  </m:oMath>
                </a14:m>
                <a:r>
                  <a:rPr sz="2800" dirty="0"/>
                  <a:t> of the cost of the TV by the 90th day?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Future Value for Simple Interest with a Partial Year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sz="2600" dirty="0"/>
                  <a:t>a.	</a:t>
                </a:r>
                <a:r>
                  <a:rPr sz="2600" dirty="0"/>
                  <a:t>Since Ian did not pay off the loan during the </a:t>
                </a:r>
                <a:r>
                  <a:rPr sz="2600" dirty="0">
                    <a:latin typeface="Cambria Math"/>
                  </a:rPr>
                  <a:t>90</a:t>
                </a:r>
                <a:r>
                  <a:rPr sz="2600" dirty="0"/>
                  <a:t> days, he will owe the future value of the original loan amount. This includes the simple interest calculated over the </a:t>
                </a:r>
                <a:r>
                  <a:rPr sz="2600" dirty="0">
                    <a:latin typeface="Cambria Math"/>
                  </a:rPr>
                  <a:t>90</a:t>
                </a:r>
                <a:r>
                  <a:rPr sz="2600" dirty="0"/>
                  <a:t> days plus the original purchase price</a:t>
                </a:r>
                <a:r>
                  <a:rPr lang="en-US" sz="2600" dirty="0"/>
                  <a:t> </a:t>
                </a:r>
                <a:r>
                  <a:rPr lang="en-US" sz="2600" i="1" dirty="0"/>
                  <a:t>P</a:t>
                </a:r>
                <a:r>
                  <a:rPr sz="2600" dirty="0"/>
                  <a:t> of </a:t>
                </a:r>
                <a14:m>
                  <m:oMath xmlns:m="http://schemas.openxmlformats.org/officeDocument/2006/math">
                    <m:r>
                      <a:rPr sz="2600">
                        <a:latin typeface="Cambria Math" panose="02040503050406030204" pitchFamily="18" charset="0"/>
                      </a:rPr>
                      <m:t>$2650</m:t>
                    </m:r>
                  </m:oMath>
                </a14:m>
                <a:r>
                  <a:rPr sz="2600" dirty="0"/>
                  <a:t>.</a:t>
                </a:r>
              </a:p>
              <a:p>
                <a:pPr marL="457200" lvl="1" indent="0">
                  <a:buNone/>
                  <a:defRPr sz="2800"/>
                </a:pPr>
                <a:r>
                  <a:rPr sz="2600" dirty="0"/>
                  <a:t>In order to use the formula for future value, we need time</a:t>
                </a:r>
                <a:r>
                  <a:rPr lang="en-US" sz="2600" dirty="0"/>
                  <a:t> </a:t>
                </a:r>
                <a:r>
                  <a:rPr lang="en-US" sz="2600" i="1" dirty="0"/>
                  <a:t>t</a:t>
                </a:r>
                <a:r>
                  <a:rPr sz="2600" dirty="0"/>
                  <a:t> to be in years. The period of time for this loan was </a:t>
                </a:r>
                <a:r>
                  <a:rPr sz="2600" dirty="0">
                    <a:latin typeface="Cambria Math"/>
                  </a:rPr>
                  <a:t>90</a:t>
                </a:r>
                <a:r>
                  <a:rPr sz="2600" dirty="0"/>
                  <a:t> days. As a fraction of a year that would be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IN">
                    <a:noFill/>
                  </a:rPr>
                  <a:t> </a:t>
                </a:r>
              </a:p>
            </p:txBody>
          </p:sp>
        </mc:Fallback>
      </mc:AlternateContent>
      <p:pic>
        <p:nvPicPr>
          <p:cNvPr id="7" name="Picture 6" descr="t equals 90 divided by 365.">
            <a:extLst>
              <a:ext uri="{FF2B5EF4-FFF2-40B4-BE49-F238E27FC236}">
                <a16:creationId xmlns:a16="http://schemas.microsoft.com/office/drawing/2014/main" id="{9A42CFE7-6541-DAE0-1866-E4556C76680F}"/>
              </a:ext>
            </a:extLst>
          </p:cNvPr>
          <p:cNvPicPr>
            <a:picLocks noChangeAspect="1"/>
          </p:cNvPicPr>
          <p:nvPr/>
        </p:nvPicPr>
        <p:blipFill>
          <a:blip r:embed="rId3"/>
          <a:stretch>
            <a:fillRect/>
          </a:stretch>
        </p:blipFill>
        <p:spPr>
          <a:xfrm>
            <a:off x="1009652" y="4433093"/>
            <a:ext cx="882217" cy="648000"/>
          </a:xfrm>
          <a:prstGeom prst="rect">
            <a:avLst/>
          </a:prstGeom>
        </p:spPr>
      </p:pic>
      <p:sp>
        <p:nvSpPr>
          <p:cNvPr id="5" name="TextBox 4">
            <a:extLst>
              <a:ext uri="{FF2B5EF4-FFF2-40B4-BE49-F238E27FC236}">
                <a16:creationId xmlns:a16="http://schemas.microsoft.com/office/drawing/2014/main" id="{B4E5A6C5-F879-D277-04B5-A057B998B89A}"/>
              </a:ext>
            </a:extLst>
          </p:cNvPr>
          <p:cNvSpPr txBox="1"/>
          <p:nvPr/>
        </p:nvSpPr>
        <p:spPr>
          <a:xfrm>
            <a:off x="1912620" y="4474370"/>
            <a:ext cx="6629400"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The interest rate must also be in decimal form,</a:t>
            </a:r>
            <a:endParaRPr lang="en-IN" dirty="0"/>
          </a:p>
        </p:txBody>
      </p:sp>
      <p:sp>
        <p:nvSpPr>
          <p:cNvPr id="9" name="TextBox 8">
            <a:extLst>
              <a:ext uri="{FF2B5EF4-FFF2-40B4-BE49-F238E27FC236}">
                <a16:creationId xmlns:a16="http://schemas.microsoft.com/office/drawing/2014/main" id="{FC16816A-1452-DD1B-3F9D-FC69B352BD0B}"/>
              </a:ext>
            </a:extLst>
          </p:cNvPr>
          <p:cNvSpPr txBox="1"/>
          <p:nvPr/>
        </p:nvSpPr>
        <p:spPr>
          <a:xfrm>
            <a:off x="914400" y="4949031"/>
            <a:ext cx="20574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so </a:t>
            </a:r>
            <a:r>
              <a:rPr kumimoji="0" lang="en-IN" sz="2600" b="0" i="1" u="none" strike="noStrike" kern="1200" cap="none" spc="0" normalizeH="0" baseline="0" noProof="0" dirty="0">
                <a:ln>
                  <a:noFill/>
                </a:ln>
                <a:solidFill>
                  <a:srgbClr val="366092"/>
                </a:solidFill>
                <a:effectLst/>
                <a:uLnTx/>
                <a:uFillTx/>
                <a:latin typeface="Calibri"/>
                <a:ea typeface="+mn-ea"/>
                <a:cs typeface="+mn-cs"/>
              </a:rPr>
              <a:t>r</a:t>
            </a:r>
            <a:r>
              <a:rPr kumimoji="0" lang="en-IN" sz="2600" b="0" i="0" u="none" strike="noStrike" kern="1200" cap="none" spc="0" normalizeH="0" baseline="0" noProof="0" dirty="0">
                <a:ln>
                  <a:noFill/>
                </a:ln>
                <a:solidFill>
                  <a:srgbClr val="366092"/>
                </a:solidFill>
                <a:effectLst/>
                <a:uLnTx/>
                <a:uFillTx/>
                <a:latin typeface="Calibri"/>
                <a:ea typeface="+mn-ea"/>
                <a:cs typeface="+mn-cs"/>
              </a:rPr>
              <a:t> = 0.2752.</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48D9-4B87-8452-3615-28E1A0959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5DD51-6DC1-E974-3867-0FC7A017B45E}"/>
              </a:ext>
            </a:extLst>
          </p:cNvPr>
          <p:cNvSpPr>
            <a:spLocks noGrp="1"/>
          </p:cNvSpPr>
          <p:nvPr>
            <p:ph type="title"/>
          </p:nvPr>
        </p:nvSpPr>
        <p:spPr/>
        <p:txBody>
          <a:bodyPr>
            <a:normAutofit/>
          </a:bodyPr>
          <a:lstStyle/>
          <a:p>
            <a:pPr>
              <a:defRPr sz="3200"/>
            </a:pPr>
            <a:r>
              <a:rPr dirty="0"/>
              <a:t>Example 2: Calculating Future Value for Simple Interest with a Partial Year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7" name="Picture 6" descr="A equals P times open parenthesis 1 plus r times t close parenthesis&#10;equals 2650 dollars times open parenthesis 1 plus 0.2752 times open parenthesis 90 divided by 365 close parenthesis close parenthesis&#10;is approximately equal to 2829.82 dollars">
            <a:extLst>
              <a:ext uri="{FF2B5EF4-FFF2-40B4-BE49-F238E27FC236}">
                <a16:creationId xmlns:a16="http://schemas.microsoft.com/office/drawing/2014/main" id="{28242D82-F63A-7241-ED9E-D6DAFA3B35DC}"/>
              </a:ext>
            </a:extLst>
          </p:cNvPr>
          <p:cNvPicPr>
            <a:picLocks noChangeAspect="1"/>
          </p:cNvPicPr>
          <p:nvPr/>
        </p:nvPicPr>
        <p:blipFill>
          <a:blip r:embed="rId2"/>
          <a:stretch>
            <a:fillRect/>
          </a:stretch>
        </p:blipFill>
        <p:spPr>
          <a:xfrm>
            <a:off x="2633662" y="1250513"/>
            <a:ext cx="3876675" cy="1905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903D8B-7FEA-BC07-C12C-1891AA1B5FDA}"/>
                  </a:ext>
                </a:extLst>
              </p:cNvPr>
              <p:cNvSpPr txBox="1"/>
              <p:nvPr/>
            </p:nvSpPr>
            <p:spPr>
              <a:xfrm>
                <a:off x="914400" y="3203138"/>
                <a:ext cx="7696200" cy="1292662"/>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Therefore, the total amount Ian must pay for the television on the 91st day is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$2829.82</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the sum of the principal and the interest incurred.</a:t>
                </a:r>
                <a:endParaRPr lang="en-IN" dirty="0"/>
              </a:p>
            </p:txBody>
          </p:sp>
        </mc:Choice>
        <mc:Fallback xmlns="">
          <p:sp>
            <p:nvSpPr>
              <p:cNvPr id="5" name="TextBox 4">
                <a:extLst>
                  <a:ext uri="{FF2B5EF4-FFF2-40B4-BE49-F238E27FC236}">
                    <a16:creationId xmlns:a16="http://schemas.microsoft.com/office/drawing/2014/main" id="{E8903D8B-7FEA-BC07-C12C-1891AA1B5FDA}"/>
                  </a:ext>
                </a:extLst>
              </p:cNvPr>
              <p:cNvSpPr txBox="1">
                <a:spLocks noRot="1" noChangeAspect="1" noMove="1" noResize="1" noEditPoints="1" noAdjustHandles="1" noChangeArrowheads="1" noChangeShapeType="1" noTextEdit="1"/>
              </p:cNvSpPr>
              <p:nvPr/>
            </p:nvSpPr>
            <p:spPr>
              <a:xfrm>
                <a:off x="914400" y="3203138"/>
                <a:ext cx="7696200" cy="1292662"/>
              </a:xfrm>
              <a:prstGeom prst="rect">
                <a:avLst/>
              </a:prstGeom>
              <a:blipFill>
                <a:blip r:embed="rId3"/>
                <a:stretch>
                  <a:fillRect l="-1425" t="-3756" b="-11268"/>
                </a:stretch>
              </a:blipFill>
            </p:spPr>
            <p:txBody>
              <a:bodyPr/>
              <a:lstStyle/>
              <a:p>
                <a:r>
                  <a:rPr lang="en-IN">
                    <a:noFill/>
                  </a:rPr>
                  <a:t> </a:t>
                </a:r>
              </a:p>
            </p:txBody>
          </p:sp>
        </mc:Fallback>
      </mc:AlternateContent>
    </p:spTree>
    <p:extLst>
      <p:ext uri="{BB962C8B-B14F-4D97-AF65-F5344CB8AC3E}">
        <p14:creationId xmlns:p14="http://schemas.microsoft.com/office/powerpoint/2010/main" val="88396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Future Value for Simple Interest with a Partial Year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47675" indent="-447675">
                  <a:defRPr sz="2800"/>
                </a:pPr>
                <a:r>
                  <a:rPr lang="en-US" sz="2400" dirty="0"/>
                  <a:t>b.	</a:t>
                </a:r>
                <a:r>
                  <a:rPr sz="2400" dirty="0"/>
                  <a:t>Because the conditions of the loan say that the entire price of the TV must be paid by the end of the </a:t>
                </a:r>
                <a:r>
                  <a:rPr sz="2400" dirty="0">
                    <a:latin typeface="Cambria Math"/>
                  </a:rPr>
                  <a:t>90</a:t>
                </a:r>
                <a:r>
                  <a:rPr sz="2400" dirty="0"/>
                  <a:t> days, Ian does not gain any reduction in interest for paying a portion of the loan back. Therefore, Ian will owe the same amount of interest that must be paid in part a. Remember, the future value we found includes the original loan amount. To determine what part of that is interest, subtract the original price of the TV from the future value.</a:t>
                </a:r>
              </a:p>
              <a:p>
                <a:pPr algn="ctr">
                  <a:defRPr sz="2800"/>
                </a:pPr>
                <a:r>
                  <a:rPr sz="2400" dirty="0"/>
                  <a:t>​Interest Owed:</a:t>
                </a:r>
                <a:r>
                  <a:rPr lang="en-US" sz="2400" dirty="0"/>
                  <a:t> $2829.82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 $2650 = $179.82</a:t>
                </a:r>
                <a:endParaRPr sz="2400" dirty="0"/>
              </a:p>
              <a:p>
                <a:pPr marL="457200" lvl="1" indent="0">
                  <a:buNone/>
                  <a:defRPr sz="2800"/>
                </a:pPr>
                <a:r>
                  <a:rPr sz="2400" dirty="0"/>
                  <a:t>​So if Ian does not pay off the entire purchase price in </a:t>
                </a:r>
                <a:r>
                  <a:rPr sz="2400" dirty="0">
                    <a:latin typeface="Cambria Math"/>
                  </a:rPr>
                  <a:t>90</a:t>
                </a:r>
                <a:r>
                  <a:rPr sz="2400" dirty="0"/>
                  <a:t> days, he will owe </a:t>
                </a:r>
                <a14:m>
                  <m:oMath xmlns:m="http://schemas.openxmlformats.org/officeDocument/2006/math">
                    <m:r>
                      <a:rPr sz="2400">
                        <a:latin typeface="Cambria Math" panose="02040503050406030204" pitchFamily="18" charset="0"/>
                      </a:rPr>
                      <m:t>$179.82</m:t>
                    </m:r>
                  </m:oMath>
                </a14:m>
                <a:r>
                  <a:rPr sz="2400" dirty="0"/>
                  <a:t> in interest.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Interest and Principal</a:t>
            </a:r>
          </a:p>
        </p:txBody>
      </p:sp>
      <p:sp>
        <p:nvSpPr>
          <p:cNvPr id="3" name="Text Placeholder 2"/>
          <p:cNvSpPr>
            <a:spLocks noGrp="1"/>
          </p:cNvSpPr>
          <p:nvPr>
            <p:ph type="body" sz="quarter" idx="10"/>
          </p:nvPr>
        </p:nvSpPr>
        <p:spPr>
          <a:xfrm>
            <a:off x="457200" y="1082078"/>
            <a:ext cx="8229600" cy="4785322"/>
          </a:xfrm>
        </p:spPr>
        <p:txBody>
          <a:bodyPr>
            <a:normAutofit/>
          </a:bodyPr>
          <a:lstStyle/>
          <a:p>
            <a:pPr>
              <a:defRPr b="1"/>
            </a:pPr>
            <a:r>
              <a:rPr sz="2800" dirty="0"/>
              <a:t>Interest</a:t>
            </a:r>
          </a:p>
          <a:p>
            <a:r>
              <a:rPr sz="2800" dirty="0"/>
              <a:t>The amount charged by a lender for borrowing money is the </a:t>
            </a:r>
            <a:r>
              <a:rPr sz="2800" b="1" dirty="0"/>
              <a:t>interest</a:t>
            </a:r>
            <a:r>
              <a:rPr sz="2800" dirty="0"/>
              <a:t>.</a:t>
            </a:r>
          </a:p>
          <a:p>
            <a:pPr>
              <a:defRPr b="1"/>
            </a:pPr>
            <a:r>
              <a:rPr sz="2800" dirty="0"/>
              <a:t>Principal</a:t>
            </a:r>
          </a:p>
          <a:p>
            <a:r>
              <a:rPr sz="2800" dirty="0"/>
              <a:t>The </a:t>
            </a:r>
            <a:r>
              <a:rPr sz="2800" b="1" dirty="0"/>
              <a:t>principal</a:t>
            </a:r>
            <a:r>
              <a:rPr sz="2800" dirty="0"/>
              <a:t> is the sum of money on which interest is charged.</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a:t>
            </a:r>
            <a:r>
              <a:rPr lang="en-US" dirty="0"/>
              <a:t> </a:t>
            </a:r>
            <a:r>
              <a:rPr dirty="0"/>
              <a:t>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600" dirty="0"/>
                  <a:t>Find the total cost of a loan for </a:t>
                </a:r>
                <a14:m>
                  <m:oMath xmlns:m="http://schemas.openxmlformats.org/officeDocument/2006/math">
                    <m:r>
                      <a:rPr sz="2600">
                        <a:latin typeface="Cambria Math" panose="02040503050406030204" pitchFamily="18" charset="0"/>
                      </a:rPr>
                      <m:t>$4320</m:t>
                    </m:r>
                  </m:oMath>
                </a14:m>
                <a:r>
                  <a:rPr sz="2600" dirty="0"/>
                  <a:t> that has a simple interest rate of </a:t>
                </a:r>
                <a14:m>
                  <m:oMath xmlns:m="http://schemas.openxmlformats.org/officeDocument/2006/math">
                    <m:r>
                      <a:rPr sz="2600">
                        <a:latin typeface="Cambria Math" panose="02040503050406030204" pitchFamily="18" charset="0"/>
                      </a:rPr>
                      <m:t>15%</m:t>
                    </m:r>
                  </m:oMath>
                </a14:m>
                <a:r>
                  <a:rPr sz="2600" dirty="0"/>
                  <a:t> for </a:t>
                </a:r>
                <a:r>
                  <a:rPr sz="2600" dirty="0">
                    <a:latin typeface="Cambria Math"/>
                  </a:rPr>
                  <a:t>18</a:t>
                </a:r>
                <a:r>
                  <a:rPr sz="2600" dirty="0"/>
                  <a:t> months.</a:t>
                </a:r>
                <a:endParaRPr lang="en-US" sz="2600" dirty="0"/>
              </a:p>
              <a:p>
                <a:pPr>
                  <a:defRPr sz="2800"/>
                </a:pPr>
                <a:endParaRPr sz="2600" dirty="0"/>
              </a:p>
              <a:p>
                <a:r>
                  <a:rPr sz="2600" dirty="0"/>
                  <a:t>Answer:</a:t>
                </a:r>
                <a:r>
                  <a:rPr lang="en-US" sz="2600" dirty="0"/>
                  <a:t> </a:t>
                </a:r>
                <a14:m>
                  <m:oMath xmlns:m="http://schemas.openxmlformats.org/officeDocument/2006/math">
                    <m:r>
                      <a:rPr lang="en-IN" sz="2600" smtClean="0">
                        <a:latin typeface="Cambria Math" panose="02040503050406030204" pitchFamily="18" charset="0"/>
                      </a:rPr>
                      <m:t>$</m:t>
                    </m:r>
                  </m:oMath>
                </a14:m>
                <a:r>
                  <a:rPr lang="en-US" sz="2600" dirty="0"/>
                  <a:t>5292</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spTree>
    <p:extLst>
      <p:ext uri="{BB962C8B-B14F-4D97-AF65-F5344CB8AC3E}">
        <p14:creationId xmlns:p14="http://schemas.microsoft.com/office/powerpoint/2010/main" val="218541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p>
        </p:txBody>
      </p:sp>
      <p:sp>
        <p:nvSpPr>
          <p:cNvPr id="3" name="Text Placeholder 2"/>
          <p:cNvSpPr>
            <a:spLocks noGrp="1"/>
          </p:cNvSpPr>
          <p:nvPr>
            <p:ph type="body" sz="quarter" idx="10"/>
          </p:nvPr>
        </p:nvSpPr>
        <p:spPr/>
        <p:txBody>
          <a:bodyPr>
            <a:normAutofit/>
          </a:bodyPr>
          <a:lstStyle/>
          <a:p>
            <a:r>
              <a:rPr sz="2400" dirty="0">
                <a:solidFill>
                  <a:srgbClr val="000000"/>
                </a:solidFill>
              </a:rPr>
              <a:t>Benjamin Franklin was keenly aware of the power of compound interest. Upon his death in 1</a:t>
            </a:r>
            <a:r>
              <a:rPr lang="en-US" sz="2400" dirty="0">
                <a:solidFill>
                  <a:srgbClr val="000000"/>
                </a:solidFill>
              </a:rPr>
              <a:t>79</a:t>
            </a:r>
            <a:r>
              <a:rPr sz="2400" dirty="0">
                <a:solidFill>
                  <a:srgbClr val="000000"/>
                </a:solidFill>
              </a:rPr>
              <a:t>0, he left a sum of about $</a:t>
            </a:r>
            <a:r>
              <a:rPr lang="en-US" sz="2400" dirty="0">
                <a:solidFill>
                  <a:srgbClr val="000000"/>
                </a:solidFill>
              </a:rPr>
              <a:t>4</a:t>
            </a:r>
            <a:r>
              <a:rPr sz="2400" dirty="0">
                <a:solidFill>
                  <a:srgbClr val="000000"/>
                </a:solidFill>
              </a:rPr>
              <a:t>500 each to the cities of Philadelphia and Boston to be invested in a trust for 200 years. After the first 100 years, the cities could withdraw up to 75 % of the amount and after the second 100 years, they could withdraw the rest. Had the cities not withdrawn any money after the first 100 years, each city would have had a balance of about $</a:t>
            </a:r>
            <a:r>
              <a:rPr lang="en-US" sz="2400" dirty="0">
                <a:solidFill>
                  <a:srgbClr val="000000"/>
                </a:solidFill>
              </a:rPr>
              <a:t>77</a:t>
            </a:r>
            <a:r>
              <a:rPr sz="2400" dirty="0">
                <a:solidFill>
                  <a:srgbClr val="000000"/>
                </a:solidFill>
              </a:rPr>
              <a:t>,816,613.67 after 200 years. Visit</a:t>
            </a:r>
            <a:r>
              <a:rPr lang="en-US" sz="2400" dirty="0">
                <a:solidFill>
                  <a:srgbClr val="000000"/>
                </a:solidFill>
              </a:rPr>
              <a:t> </a:t>
            </a:r>
            <a:r>
              <a:rPr sz="2000" dirty="0">
                <a:solidFill>
                  <a:srgbClr val="0070C0"/>
                </a:solidFill>
              </a:rPr>
              <a:t>http://mathcentral.uregina.ca/beyond/articles/CompoundInterest/</a:t>
            </a:r>
            <a:endParaRPr lang="en-US" sz="2000" dirty="0">
              <a:solidFill>
                <a:srgbClr val="0070C0"/>
              </a:solidFill>
            </a:endParaRPr>
          </a:p>
          <a:p>
            <a:r>
              <a:rPr sz="2000" dirty="0">
                <a:solidFill>
                  <a:srgbClr val="0070C0"/>
                </a:solidFill>
              </a:rPr>
              <a:t>Money.html </a:t>
            </a:r>
            <a:r>
              <a:rPr sz="2000" dirty="0">
                <a:solidFill>
                  <a:srgbClr val="000000"/>
                </a:solidFill>
              </a:rPr>
              <a:t>to learn more.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Compound Interest</a:t>
            </a:r>
            <a:endParaRPr dirty="0"/>
          </a:p>
        </p:txBody>
      </p:sp>
      <p:sp>
        <p:nvSpPr>
          <p:cNvPr id="6" name="TextBox 5">
            <a:extLst>
              <a:ext uri="{FF2B5EF4-FFF2-40B4-BE49-F238E27FC236}">
                <a16:creationId xmlns:a16="http://schemas.microsoft.com/office/drawing/2014/main" id="{025052B0-9764-85D1-2959-FD1FA0DC4935}"/>
              </a:ext>
            </a:extLst>
          </p:cNvPr>
          <p:cNvSpPr txBox="1"/>
          <p:nvPr/>
        </p:nvSpPr>
        <p:spPr>
          <a:xfrm>
            <a:off x="2438400" y="1168177"/>
            <a:ext cx="45720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1F497C"/>
                </a:solidFill>
                <a:effectLst/>
                <a:uLnTx/>
                <a:uFillTx/>
                <a:latin typeface="Calibri"/>
                <a:ea typeface="+mn-ea"/>
                <a:cs typeface="+mn-cs"/>
              </a:rPr>
              <a:t>Table 4:  Common Compounding Intervals</a:t>
            </a:r>
            <a:endParaRPr lang="en-IN" dirty="0">
              <a:solidFill>
                <a:srgbClr val="1F497C"/>
              </a:solidFill>
            </a:endParaRPr>
          </a:p>
        </p:txBody>
      </p:sp>
      <mc:AlternateContent xmlns:mc="http://schemas.openxmlformats.org/markup-compatibility/2006" xmlns:a14="http://schemas.microsoft.com/office/drawing/2010/main">
        <mc:Choice Requires="a14">
          <p:graphicFrame>
            <p:nvGraphicFramePr>
              <p:cNvPr id="4" name="Table Placeholder 2" descr="The table contains 2 columns and 6 rows. The columns are labeled: Compound Frequencies and Number of Compounds per Year, n.&#10;&#10;Row 1: Compound Frequencies and Number of Compounds per Year, n (header row)&#10;Row 2: Annually, 1&#10;Row 3: Semiannually/Biannually, 2&#10;Row 4: Quarterly, 4&#10;Row 5: Monthly, 12&#10;Row 6: Weekly, 52&#10;Row 7: Daily, 365">
                <a:extLst>
                  <a:ext uri="{FF2B5EF4-FFF2-40B4-BE49-F238E27FC236}">
                    <a16:creationId xmlns:a16="http://schemas.microsoft.com/office/drawing/2014/main" id="{62893AA1-28BA-4F2F-A730-2357F328A87F}"/>
                  </a:ext>
                </a:extLst>
              </p:cNvPr>
              <p:cNvGraphicFramePr>
                <a:graphicFrameLocks/>
              </p:cNvGraphicFramePr>
              <p:nvPr>
                <p:extLst>
                  <p:ext uri="{D42A27DB-BD31-4B8C-83A1-F6EECF244321}">
                    <p14:modId xmlns:p14="http://schemas.microsoft.com/office/powerpoint/2010/main" val="3512843158"/>
                  </p:ext>
                </p:extLst>
              </p:nvPr>
            </p:nvGraphicFramePr>
            <p:xfrm>
              <a:off x="1352550" y="1609725"/>
              <a:ext cx="6019800" cy="2595880"/>
            </p:xfrm>
            <a:graphic>
              <a:graphicData uri="http://schemas.openxmlformats.org/drawingml/2006/table">
                <a:tbl>
                  <a:tblPr firstRow="1" bandRow="1">
                    <a:tableStyleId>{5940675A-B579-460E-94D1-54222C63F5DA}</a:tableStyleId>
                  </a:tblPr>
                  <a:tblGrid>
                    <a:gridCol w="3273926">
                      <a:extLst>
                        <a:ext uri="{9D8B030D-6E8A-4147-A177-3AD203B41FA5}">
                          <a16:colId xmlns:a16="http://schemas.microsoft.com/office/drawing/2014/main" val="20000"/>
                        </a:ext>
                      </a:extLst>
                    </a:gridCol>
                    <a:gridCol w="2745874">
                      <a:extLst>
                        <a:ext uri="{9D8B030D-6E8A-4147-A177-3AD203B41FA5}">
                          <a16:colId xmlns:a16="http://schemas.microsoft.com/office/drawing/2014/main" val="20001"/>
                        </a:ext>
                      </a:extLst>
                    </a:gridCol>
                  </a:tblGrid>
                  <a:tr h="370840">
                    <a:tc>
                      <a:txBody>
                        <a:bodyPr/>
                        <a:lstStyle/>
                        <a:p>
                          <a:pPr algn="ctr">
                            <a:defRPr sz="1400" b="1"/>
                          </a:pPr>
                          <a:r>
                            <a:rPr lang="en-US" dirty="0"/>
                            <a:t>Compound Frequencies</a:t>
                          </a:r>
                          <a:endParaRPr dirty="0"/>
                        </a:p>
                      </a:txBody>
                      <a:tcPr/>
                    </a:tc>
                    <a:tc>
                      <a:txBody>
                        <a:bodyPr/>
                        <a:lstStyle/>
                        <a:p>
                          <a:pPr algn="ctr">
                            <a:defRPr sz="1400" b="1"/>
                          </a:pPr>
                          <a:r>
                            <a:rPr lang="en-US" dirty="0"/>
                            <a:t>Number of Compounds per Year, n</a:t>
                          </a:r>
                          <a:endParaRPr i="1" dirty="0"/>
                        </a:p>
                      </a:txBody>
                      <a:tcPr/>
                    </a:tc>
                    <a:extLst>
                      <a:ext uri="{0D108BD9-81ED-4DB2-BD59-A6C34878D82A}">
                        <a16:rowId xmlns:a16="http://schemas.microsoft.com/office/drawing/2014/main" val="10001"/>
                      </a:ext>
                    </a:extLst>
                  </a:tr>
                  <a:tr h="370840">
                    <a:tc>
                      <a:txBody>
                        <a:bodyPr/>
                        <a:lstStyle/>
                        <a:p>
                          <a:pPr algn="ctr">
                            <a:defRPr sz="1400"/>
                          </a:pPr>
                          <a:r>
                            <a:rPr lang="en-US" dirty="0"/>
                            <a:t>Annually</a:t>
                          </a:r>
                          <a:endParaRPr dirty="0">
                            <a:latin typeface="+mn-lt"/>
                          </a:endParaRPr>
                        </a:p>
                      </a:txBody>
                      <a:tcPr/>
                    </a:tc>
                    <a:tc>
                      <a:txBody>
                        <a:bodyPr/>
                        <a:lstStyle/>
                        <a:p>
                          <a:pPr algn="ctr"/>
                          <a:r>
                            <a:rPr lang="en-US" sz="1400" dirty="0"/>
                            <a:t>1</a:t>
                          </a:r>
                          <a:endParaRPr sz="1400" dirty="0">
                            <a:latin typeface="Cambria Math"/>
                          </a:endParaRPr>
                        </a:p>
                      </a:txBody>
                      <a:tcPr/>
                    </a:tc>
                    <a:extLst>
                      <a:ext uri="{0D108BD9-81ED-4DB2-BD59-A6C34878D82A}">
                        <a16:rowId xmlns:a16="http://schemas.microsoft.com/office/drawing/2014/main" val="10002"/>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m:rPr>
                                    <m:sty m:val="p"/>
                                  </m:rPr>
                                  <a:rPr lang="en-US" b="0" smtClean="0">
                                    <a:latin typeface="Cambria Math" panose="02040503050406030204" pitchFamily="18" charset="0"/>
                                  </a:rPr>
                                  <m:t>Semiannually</m:t>
                                </m:r>
                                <m:r>
                                  <a:rPr lang="en-US" b="0" smtClean="0">
                                    <a:latin typeface="Cambria Math" panose="02040503050406030204" pitchFamily="18" charset="0"/>
                                  </a:rPr>
                                  <m:t>/</m:t>
                                </m:r>
                                <m:r>
                                  <m:rPr>
                                    <m:sty m:val="p"/>
                                  </m:rPr>
                                  <a:rPr lang="en-US" b="0" smtClean="0">
                                    <a:latin typeface="Cambria Math" panose="02040503050406030204" pitchFamily="18" charset="0"/>
                                  </a:rPr>
                                  <m:t>Biannually</m:t>
                                </m:r>
                              </m:oMath>
                            </m:oMathPara>
                          </a14:m>
                          <a:endParaRPr i="0" dirty="0">
                            <a:latin typeface="+mn-lt"/>
                          </a:endParaRPr>
                        </a:p>
                      </a:txBody>
                      <a:tcPr/>
                    </a:tc>
                    <a:tc>
                      <a:txBody>
                        <a:bodyPr/>
                        <a:lstStyle/>
                        <a:p>
                          <a:pPr algn="ctr"/>
                          <a:r>
                            <a:rPr lang="en-US" sz="1400" dirty="0"/>
                            <a:t>2</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m:rPr>
                                    <m:sty m:val="p"/>
                                  </m:rPr>
                                  <a:rPr lang="en-US" sz="1400" b="0" smtClean="0">
                                    <a:latin typeface="Cambria Math" panose="02040503050406030204" pitchFamily="18" charset="0"/>
                                  </a:rPr>
                                  <m:t>Quarterly</m:t>
                                </m:r>
                              </m:oMath>
                            </m:oMathPara>
                          </a14:m>
                          <a:endParaRPr dirty="0">
                            <a:latin typeface="+mn-lt"/>
                          </a:endParaRPr>
                        </a:p>
                      </a:txBody>
                      <a:tcPr/>
                    </a:tc>
                    <a:tc>
                      <a:txBody>
                        <a:bodyPr/>
                        <a:lstStyle/>
                        <a:p>
                          <a:pPr algn="ctr"/>
                          <a:r>
                            <a:rPr lang="en-US" sz="1400" dirty="0"/>
                            <a:t>4</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sz="1400"/>
                          </a:pPr>
                          <a:r>
                            <a:rPr lang="en-US" dirty="0"/>
                            <a:t>Monthly</a:t>
                          </a:r>
                          <a:endParaRPr dirty="0"/>
                        </a:p>
                      </a:txBody>
                      <a:tcPr/>
                    </a:tc>
                    <a:tc>
                      <a:txBody>
                        <a:bodyPr/>
                        <a:lstStyle/>
                        <a:p>
                          <a:pPr algn="ctr"/>
                          <a:r>
                            <a:rPr lang="en-US" sz="1400" dirty="0"/>
                            <a:t>12</a:t>
                          </a:r>
                          <a:endParaRPr sz="1400" dirty="0">
                            <a:latin typeface="Cambria Math"/>
                          </a:endParaRPr>
                        </a:p>
                      </a:txBody>
                      <a:tcPr/>
                    </a:tc>
                    <a:extLst>
                      <a:ext uri="{0D108BD9-81ED-4DB2-BD59-A6C34878D82A}">
                        <a16:rowId xmlns:a16="http://schemas.microsoft.com/office/drawing/2014/main" val="3472842531"/>
                      </a:ext>
                    </a:extLst>
                  </a:tr>
                  <a:tr h="370840">
                    <a:tc>
                      <a:txBody>
                        <a:bodyPr/>
                        <a:lstStyle/>
                        <a:p>
                          <a:pPr algn="ctr">
                            <a:defRPr sz="1400"/>
                          </a:pPr>
                          <a:r>
                            <a:rPr lang="en-US" dirty="0"/>
                            <a:t>Weekly</a:t>
                          </a:r>
                          <a:endParaRPr dirty="0"/>
                        </a:p>
                      </a:txBody>
                      <a:tcPr/>
                    </a:tc>
                    <a:tc>
                      <a:txBody>
                        <a:bodyPr/>
                        <a:lstStyle/>
                        <a:p>
                          <a:pPr algn="ctr"/>
                          <a:r>
                            <a:rPr lang="en-US" sz="1400" dirty="0"/>
                            <a:t>52</a:t>
                          </a:r>
                          <a:endParaRPr sz="1400" dirty="0">
                            <a:latin typeface="Cambria Math"/>
                          </a:endParaRPr>
                        </a:p>
                      </a:txBody>
                      <a:tcPr/>
                    </a:tc>
                    <a:extLst>
                      <a:ext uri="{0D108BD9-81ED-4DB2-BD59-A6C34878D82A}">
                        <a16:rowId xmlns:a16="http://schemas.microsoft.com/office/drawing/2014/main" val="2280981704"/>
                      </a:ext>
                    </a:extLst>
                  </a:tr>
                  <a:tr h="370840">
                    <a:tc>
                      <a:txBody>
                        <a:bodyPr/>
                        <a:lstStyle/>
                        <a:p>
                          <a:pPr algn="ctr">
                            <a:defRPr sz="1400"/>
                          </a:pPr>
                          <a:r>
                            <a:rPr lang="en-US" dirty="0"/>
                            <a:t>Daily</a:t>
                          </a:r>
                          <a:endParaRPr dirty="0"/>
                        </a:p>
                      </a:txBody>
                      <a:tcPr/>
                    </a:tc>
                    <a:tc>
                      <a:txBody>
                        <a:bodyPr/>
                        <a:lstStyle/>
                        <a:p>
                          <a:pPr algn="ctr"/>
                          <a:r>
                            <a:rPr lang="en-US" sz="1400" dirty="0"/>
                            <a:t>365</a:t>
                          </a:r>
                          <a:endParaRPr sz="1400" dirty="0">
                            <a:latin typeface="Cambria Math"/>
                          </a:endParaRPr>
                        </a:p>
                      </a:txBody>
                      <a:tcPr/>
                    </a:tc>
                    <a:extLst>
                      <a:ext uri="{0D108BD9-81ED-4DB2-BD59-A6C34878D82A}">
                        <a16:rowId xmlns:a16="http://schemas.microsoft.com/office/drawing/2014/main" val="3388626104"/>
                      </a:ext>
                    </a:extLst>
                  </a:tr>
                </a:tbl>
              </a:graphicData>
            </a:graphic>
          </p:graphicFrame>
        </mc:Choice>
        <mc:Fallback xmlns="">
          <p:graphicFrame>
            <p:nvGraphicFramePr>
              <p:cNvPr id="4" name="Table Placeholder 2" descr="The table contains 2 columns and 6 rows. The columns are labeled: Compound Frequencies and Number of Compounds per Year, n.&#10;&#10;Row 1: Compound Frequencies and Number of Compounds per Year, n (header row)&#10;Row 2: Annually, 1&#10;Row 3: Semiannually/Biannually, 2&#10;Row 4: Quarterly, 4&#10;Row 5: Monthly, 12&#10;Row 6: Weekly, 52&#10;Row 7: Daily, 365">
                <a:extLst>
                  <a:ext uri="{FF2B5EF4-FFF2-40B4-BE49-F238E27FC236}">
                    <a16:creationId xmlns:a16="http://schemas.microsoft.com/office/drawing/2014/main" id="{62893AA1-28BA-4F2F-A730-2357F328A87F}"/>
                  </a:ext>
                </a:extLst>
              </p:cNvPr>
              <p:cNvGraphicFramePr>
                <a:graphicFrameLocks/>
              </p:cNvGraphicFramePr>
              <p:nvPr>
                <p:extLst>
                  <p:ext uri="{D42A27DB-BD31-4B8C-83A1-F6EECF244321}">
                    <p14:modId xmlns:p14="http://schemas.microsoft.com/office/powerpoint/2010/main" val="3512843158"/>
                  </p:ext>
                </p:extLst>
              </p:nvPr>
            </p:nvGraphicFramePr>
            <p:xfrm>
              <a:off x="1352550" y="1609725"/>
              <a:ext cx="6019800" cy="2595880"/>
            </p:xfrm>
            <a:graphic>
              <a:graphicData uri="http://schemas.openxmlformats.org/drawingml/2006/table">
                <a:tbl>
                  <a:tblPr firstRow="1" bandRow="1">
                    <a:tableStyleId>{5940675A-B579-460E-94D1-54222C63F5DA}</a:tableStyleId>
                  </a:tblPr>
                  <a:tblGrid>
                    <a:gridCol w="3273926">
                      <a:extLst>
                        <a:ext uri="{9D8B030D-6E8A-4147-A177-3AD203B41FA5}">
                          <a16:colId xmlns:a16="http://schemas.microsoft.com/office/drawing/2014/main" val="20000"/>
                        </a:ext>
                      </a:extLst>
                    </a:gridCol>
                    <a:gridCol w="2745874">
                      <a:extLst>
                        <a:ext uri="{9D8B030D-6E8A-4147-A177-3AD203B41FA5}">
                          <a16:colId xmlns:a16="http://schemas.microsoft.com/office/drawing/2014/main" val="20001"/>
                        </a:ext>
                      </a:extLst>
                    </a:gridCol>
                  </a:tblGrid>
                  <a:tr h="370840">
                    <a:tc>
                      <a:txBody>
                        <a:bodyPr/>
                        <a:lstStyle/>
                        <a:p>
                          <a:pPr algn="ctr">
                            <a:defRPr sz="1400" b="1"/>
                          </a:pPr>
                          <a:r>
                            <a:rPr lang="en-US" dirty="0"/>
                            <a:t>Compound Frequencies</a:t>
                          </a:r>
                          <a:endParaRPr dirty="0"/>
                        </a:p>
                      </a:txBody>
                      <a:tcPr/>
                    </a:tc>
                    <a:tc>
                      <a:txBody>
                        <a:bodyPr/>
                        <a:lstStyle/>
                        <a:p>
                          <a:pPr algn="ctr">
                            <a:defRPr sz="1400" b="1"/>
                          </a:pPr>
                          <a:r>
                            <a:rPr lang="en-US" dirty="0"/>
                            <a:t>Number of Compounds per Year, n</a:t>
                          </a:r>
                          <a:endParaRPr i="1" dirty="0"/>
                        </a:p>
                      </a:txBody>
                      <a:tcPr/>
                    </a:tc>
                    <a:extLst>
                      <a:ext uri="{0D108BD9-81ED-4DB2-BD59-A6C34878D82A}">
                        <a16:rowId xmlns:a16="http://schemas.microsoft.com/office/drawing/2014/main" val="10001"/>
                      </a:ext>
                    </a:extLst>
                  </a:tr>
                  <a:tr h="370840">
                    <a:tc>
                      <a:txBody>
                        <a:bodyPr/>
                        <a:lstStyle/>
                        <a:p>
                          <a:pPr algn="ctr">
                            <a:defRPr sz="1400"/>
                          </a:pPr>
                          <a:r>
                            <a:rPr lang="en-US" dirty="0"/>
                            <a:t>Annually</a:t>
                          </a:r>
                          <a:endParaRPr dirty="0">
                            <a:latin typeface="+mn-lt"/>
                          </a:endParaRPr>
                        </a:p>
                      </a:txBody>
                      <a:tcPr/>
                    </a:tc>
                    <a:tc>
                      <a:txBody>
                        <a:bodyPr/>
                        <a:lstStyle/>
                        <a:p>
                          <a:pPr algn="ctr"/>
                          <a:r>
                            <a:rPr lang="en-US" sz="1400" dirty="0"/>
                            <a:t>1</a:t>
                          </a:r>
                          <a:endParaRPr sz="1400" dirty="0">
                            <a:latin typeface="Cambria Math"/>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186" t="-203279" r="-84201" b="-401639"/>
                          </a:stretch>
                        </a:blipFill>
                      </a:tcPr>
                    </a:tc>
                    <a:tc>
                      <a:txBody>
                        <a:bodyPr/>
                        <a:lstStyle/>
                        <a:p>
                          <a:pPr algn="ctr"/>
                          <a:r>
                            <a:rPr lang="en-US" sz="1400" dirty="0"/>
                            <a:t>2</a:t>
                          </a:r>
                          <a:endParaRPr sz="1400" dirty="0">
                            <a:latin typeface="Cambria Math"/>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186" t="-308333" r="-84201" b="-308333"/>
                          </a:stretch>
                        </a:blipFill>
                      </a:tcPr>
                    </a:tc>
                    <a:tc>
                      <a:txBody>
                        <a:bodyPr/>
                        <a:lstStyle/>
                        <a:p>
                          <a:pPr algn="ctr"/>
                          <a:r>
                            <a:rPr lang="en-US" sz="1400" dirty="0"/>
                            <a:t>4</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sz="1400"/>
                          </a:pPr>
                          <a:r>
                            <a:rPr lang="en-US" dirty="0"/>
                            <a:t>Monthly</a:t>
                          </a:r>
                          <a:endParaRPr dirty="0"/>
                        </a:p>
                      </a:txBody>
                      <a:tcPr/>
                    </a:tc>
                    <a:tc>
                      <a:txBody>
                        <a:bodyPr/>
                        <a:lstStyle/>
                        <a:p>
                          <a:pPr algn="ctr"/>
                          <a:r>
                            <a:rPr lang="en-US" sz="1400" dirty="0"/>
                            <a:t>12</a:t>
                          </a:r>
                          <a:endParaRPr sz="1400" dirty="0">
                            <a:latin typeface="Cambria Math"/>
                          </a:endParaRPr>
                        </a:p>
                      </a:txBody>
                      <a:tcPr/>
                    </a:tc>
                    <a:extLst>
                      <a:ext uri="{0D108BD9-81ED-4DB2-BD59-A6C34878D82A}">
                        <a16:rowId xmlns:a16="http://schemas.microsoft.com/office/drawing/2014/main" val="3472842531"/>
                      </a:ext>
                    </a:extLst>
                  </a:tr>
                  <a:tr h="370840">
                    <a:tc>
                      <a:txBody>
                        <a:bodyPr/>
                        <a:lstStyle/>
                        <a:p>
                          <a:pPr algn="ctr">
                            <a:defRPr sz="1400"/>
                          </a:pPr>
                          <a:r>
                            <a:rPr lang="en-US" dirty="0"/>
                            <a:t>Weekly</a:t>
                          </a:r>
                          <a:endParaRPr dirty="0"/>
                        </a:p>
                      </a:txBody>
                      <a:tcPr/>
                    </a:tc>
                    <a:tc>
                      <a:txBody>
                        <a:bodyPr/>
                        <a:lstStyle/>
                        <a:p>
                          <a:pPr algn="ctr"/>
                          <a:r>
                            <a:rPr lang="en-US" sz="1400" dirty="0"/>
                            <a:t>52</a:t>
                          </a:r>
                          <a:endParaRPr sz="1400" dirty="0">
                            <a:latin typeface="Cambria Math"/>
                          </a:endParaRPr>
                        </a:p>
                      </a:txBody>
                      <a:tcPr/>
                    </a:tc>
                    <a:extLst>
                      <a:ext uri="{0D108BD9-81ED-4DB2-BD59-A6C34878D82A}">
                        <a16:rowId xmlns:a16="http://schemas.microsoft.com/office/drawing/2014/main" val="2280981704"/>
                      </a:ext>
                    </a:extLst>
                  </a:tr>
                  <a:tr h="370840">
                    <a:tc>
                      <a:txBody>
                        <a:bodyPr/>
                        <a:lstStyle/>
                        <a:p>
                          <a:pPr algn="ctr">
                            <a:defRPr sz="1400"/>
                          </a:pPr>
                          <a:r>
                            <a:rPr lang="en-US" dirty="0"/>
                            <a:t>Daily</a:t>
                          </a:r>
                          <a:endParaRPr dirty="0"/>
                        </a:p>
                      </a:txBody>
                      <a:tcPr/>
                    </a:tc>
                    <a:tc>
                      <a:txBody>
                        <a:bodyPr/>
                        <a:lstStyle/>
                        <a:p>
                          <a:pPr algn="ctr"/>
                          <a:r>
                            <a:rPr lang="en-US" sz="1400" dirty="0"/>
                            <a:t>365</a:t>
                          </a:r>
                          <a:endParaRPr sz="1400" dirty="0">
                            <a:latin typeface="Cambria Math"/>
                          </a:endParaRPr>
                        </a:p>
                      </a:txBody>
                      <a:tcPr/>
                    </a:tc>
                    <a:extLst>
                      <a:ext uri="{0D108BD9-81ED-4DB2-BD59-A6C34878D82A}">
                        <a16:rowId xmlns:a16="http://schemas.microsoft.com/office/drawing/2014/main" val="3388626104"/>
                      </a:ext>
                    </a:extLst>
                  </a:tr>
                </a:tbl>
              </a:graphicData>
            </a:graphic>
          </p:graphicFrame>
        </mc:Fallback>
      </mc:AlternateContent>
    </p:spTree>
    <p:extLst>
      <p:ext uri="{BB962C8B-B14F-4D97-AF65-F5344CB8AC3E}">
        <p14:creationId xmlns:p14="http://schemas.microsoft.com/office/powerpoint/2010/main" val="217325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Future Value for Compound Interest</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sz="2800"/>
            </a:pPr>
            <a:r>
              <a:rPr lang="en-US" sz="2400" dirty="0"/>
              <a:t>The </a:t>
            </a:r>
            <a:r>
              <a:rPr lang="en-US" sz="2400" b="1" dirty="0"/>
              <a:t>future value</a:t>
            </a:r>
            <a:r>
              <a:rPr lang="en-US" sz="2400" dirty="0"/>
              <a:t>, </a:t>
            </a:r>
            <a:r>
              <a:rPr lang="en-US" sz="2400" i="1" dirty="0"/>
              <a:t>A</a:t>
            </a:r>
            <a:r>
              <a:rPr lang="en-US" sz="2400" dirty="0"/>
              <a:t>, of a loan is the amount to be repaid at the end of the loan period. It is the principal amount plus any interest accrued. Using </a:t>
            </a:r>
            <a:r>
              <a:rPr lang="en-US" sz="2400" b="1" dirty="0"/>
              <a:t>compound interest</a:t>
            </a:r>
            <a:r>
              <a:rPr lang="en-US" sz="2400" dirty="0"/>
              <a:t>, future value is calculated with the following formula.</a:t>
            </a:r>
            <a:endParaRPr sz="2800" dirty="0"/>
          </a:p>
        </p:txBody>
      </p:sp>
      <p:pic>
        <p:nvPicPr>
          <p:cNvPr id="5" name="Picture 4" descr="A equals P times open parenthesis 1 plus r divided by n close parenthesis raised to the power of n times t">
            <a:extLst>
              <a:ext uri="{FF2B5EF4-FFF2-40B4-BE49-F238E27FC236}">
                <a16:creationId xmlns:a16="http://schemas.microsoft.com/office/drawing/2014/main" id="{0C0D77F8-3319-3610-9436-AB70A8E75816}"/>
              </a:ext>
            </a:extLst>
          </p:cNvPr>
          <p:cNvPicPr>
            <a:picLocks noChangeAspect="1"/>
          </p:cNvPicPr>
          <p:nvPr/>
        </p:nvPicPr>
        <p:blipFill>
          <a:blip r:embed="rId2"/>
          <a:stretch>
            <a:fillRect/>
          </a:stretch>
        </p:blipFill>
        <p:spPr>
          <a:xfrm>
            <a:off x="3569091" y="2925000"/>
            <a:ext cx="2005818" cy="1008000"/>
          </a:xfrm>
          <a:prstGeom prst="rect">
            <a:avLst/>
          </a:prstGeom>
        </p:spPr>
      </p:pic>
      <p:sp>
        <p:nvSpPr>
          <p:cNvPr id="7" name="TextBox 6">
            <a:extLst>
              <a:ext uri="{FF2B5EF4-FFF2-40B4-BE49-F238E27FC236}">
                <a16:creationId xmlns:a16="http://schemas.microsoft.com/office/drawing/2014/main" id="{D5DC114C-FB02-BB43-FC33-96E29452CCF5}"/>
              </a:ext>
            </a:extLst>
          </p:cNvPr>
          <p:cNvSpPr txBox="1"/>
          <p:nvPr/>
        </p:nvSpPr>
        <p:spPr>
          <a:xfrm>
            <a:off x="457200" y="4191000"/>
            <a:ext cx="8229600"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000000"/>
                </a:solidFill>
                <a:effectLst/>
                <a:uLnTx/>
                <a:uFillTx/>
                <a:latin typeface="Calibri"/>
                <a:ea typeface="+mn-ea"/>
                <a:cs typeface="+mn-cs"/>
              </a:rPr>
              <a:t>Here, </a:t>
            </a:r>
            <a:r>
              <a:rPr kumimoji="0" lang="en-US" sz="2400" b="0" i="1" u="none" strike="noStrike" kern="1200" cap="none" spc="0" normalizeH="0" baseline="0" noProof="0" dirty="0">
                <a:ln>
                  <a:noFill/>
                </a:ln>
                <a:solidFill>
                  <a:srgbClr val="000000"/>
                </a:solidFill>
                <a:effectLst/>
                <a:uLnTx/>
                <a:uFillTx/>
                <a:latin typeface="Calibri"/>
                <a:ea typeface="+mn-ea"/>
                <a:cs typeface="+mn-cs"/>
              </a:rPr>
              <a:t>P</a:t>
            </a:r>
            <a:r>
              <a:rPr kumimoji="0" lang="en-US" sz="2400" b="0" i="0" u="none" strike="noStrike" kern="1200" cap="none" spc="0" normalizeH="0" baseline="0" noProof="0" dirty="0">
                <a:ln>
                  <a:noFill/>
                </a:ln>
                <a:solidFill>
                  <a:srgbClr val="000000"/>
                </a:solidFill>
                <a:effectLst/>
                <a:uLnTx/>
                <a:uFillTx/>
                <a:latin typeface="Calibri"/>
                <a:ea typeface="+mn-ea"/>
                <a:cs typeface="+mn-cs"/>
              </a:rPr>
              <a:t> is the principal, </a:t>
            </a:r>
            <a:r>
              <a:rPr kumimoji="0" lang="en-US" sz="2400" b="0" i="1" u="none" strike="noStrike" kern="1200" cap="none" spc="0" normalizeH="0" baseline="0" noProof="0" dirty="0">
                <a:ln>
                  <a:noFill/>
                </a:ln>
                <a:solidFill>
                  <a:srgbClr val="000000"/>
                </a:solidFill>
                <a:effectLst/>
                <a:uLnTx/>
                <a:uFillTx/>
                <a:latin typeface="Calibri"/>
                <a:ea typeface="+mn-ea"/>
                <a:cs typeface="+mn-cs"/>
              </a:rPr>
              <a:t>r</a:t>
            </a:r>
            <a:r>
              <a:rPr kumimoji="0" lang="en-US" sz="2400" b="0" i="0" u="none" strike="noStrike" kern="1200" cap="none" spc="0" normalizeH="0" baseline="0" noProof="0" dirty="0">
                <a:ln>
                  <a:noFill/>
                </a:ln>
                <a:solidFill>
                  <a:srgbClr val="000000"/>
                </a:solidFill>
                <a:effectLst/>
                <a:uLnTx/>
                <a:uFillTx/>
                <a:latin typeface="Calibri"/>
                <a:ea typeface="+mn-ea"/>
                <a:cs typeface="+mn-cs"/>
              </a:rPr>
              <a:t> is the APR written as a decimal, </a:t>
            </a:r>
            <a:r>
              <a:rPr kumimoji="0" lang="en-US" sz="2400" b="0" i="1" u="none" strike="noStrike" kern="1200" cap="none" spc="0" normalizeH="0" baseline="0" noProof="0" dirty="0">
                <a:ln>
                  <a:noFill/>
                </a:ln>
                <a:solidFill>
                  <a:srgbClr val="000000"/>
                </a:solidFill>
                <a:effectLst/>
                <a:uLnTx/>
                <a:uFillTx/>
                <a:latin typeface="Calibri"/>
                <a:ea typeface="+mn-ea"/>
                <a:cs typeface="+mn-cs"/>
              </a:rPr>
              <a:t>t</a:t>
            </a:r>
            <a:r>
              <a:rPr kumimoji="0" lang="en-US" sz="2400" b="0" i="0" u="none" strike="noStrike" kern="1200" cap="none" spc="0" normalizeH="0" baseline="0" noProof="0" dirty="0">
                <a:ln>
                  <a:noFill/>
                </a:ln>
                <a:solidFill>
                  <a:srgbClr val="000000"/>
                </a:solidFill>
                <a:effectLst/>
                <a:uLnTx/>
                <a:uFillTx/>
                <a:latin typeface="Calibri"/>
                <a:ea typeface="+mn-ea"/>
                <a:cs typeface="+mn-cs"/>
              </a:rPr>
              <a:t> is the length of the loan in years, and </a:t>
            </a:r>
            <a:r>
              <a:rPr kumimoji="0" lang="en-US" sz="2400" b="0" i="1" u="none" strike="noStrike" kern="1200" cap="none" spc="0" normalizeH="0" baseline="0" noProof="0" dirty="0">
                <a:ln>
                  <a:noFill/>
                </a:ln>
                <a:solidFill>
                  <a:srgbClr val="000000"/>
                </a:solidFill>
                <a:effectLst/>
                <a:uLnTx/>
                <a:uFillTx/>
                <a:latin typeface="Calibri"/>
                <a:ea typeface="+mn-ea"/>
                <a:cs typeface="+mn-cs"/>
              </a:rPr>
              <a:t>n</a:t>
            </a:r>
            <a:r>
              <a:rPr kumimoji="0" lang="en-US" sz="2400" b="0" i="0" u="none" strike="noStrike" kern="1200" cap="none" spc="0" normalizeH="0" baseline="0" noProof="0" dirty="0">
                <a:ln>
                  <a:noFill/>
                </a:ln>
                <a:solidFill>
                  <a:srgbClr val="000000"/>
                </a:solidFill>
                <a:effectLst/>
                <a:uLnTx/>
                <a:uFillTx/>
                <a:latin typeface="Calibri"/>
                <a:ea typeface="+mn-ea"/>
                <a:cs typeface="+mn-cs"/>
              </a:rPr>
              <a:t> is the number of compounding intervals per year.</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r>
              <a:rPr sz="2800" dirty="0"/>
              <a:t>Linear functions grow at a steady rate. Exponential functions grow in relation to how big they are. </a:t>
            </a:r>
            <a:r>
              <a:rPr sz="2800" b="1" dirty="0"/>
              <a:t>The bigger it gets, the faster it grows.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Lilly deposits </a:t>
                </a:r>
                <a14:m>
                  <m:oMath xmlns:m="http://schemas.openxmlformats.org/officeDocument/2006/math">
                    <m:r>
                      <a:rPr>
                        <a:latin typeface="Cambria Math" panose="02040503050406030204" pitchFamily="18" charset="0"/>
                      </a:rPr>
                      <m:t>$12,000</m:t>
                    </m:r>
                  </m:oMath>
                </a14:m>
                <a:r>
                  <a:rPr sz="2800" dirty="0"/>
                  <a:t> into an account with an annual interest rate of </a:t>
                </a:r>
                <a14:m>
                  <m:oMath xmlns:m="http://schemas.openxmlformats.org/officeDocument/2006/math">
                    <m:r>
                      <a:rPr>
                        <a:latin typeface="Cambria Math" panose="02040503050406030204" pitchFamily="18" charset="0"/>
                      </a:rPr>
                      <m:t>1.05%</m:t>
                    </m:r>
                  </m:oMath>
                </a14:m>
                <a:r>
                  <a:rPr sz="2800" dirty="0"/>
                  <a:t> compounded monthly. If she leaves the money in the account for </a:t>
                </a:r>
                <a:r>
                  <a:rPr sz="2800" dirty="0">
                    <a:latin typeface="Cambria Math"/>
                  </a:rPr>
                  <a:t>10</a:t>
                </a:r>
                <a:r>
                  <a:rPr sz="2800" dirty="0"/>
                  <a:t> years, what will the future value be at the end of this time period? Round to the nearest cent.</a:t>
                </a:r>
                <a:endParaRPr lang="en-US" sz="2800" dirty="0"/>
              </a:p>
              <a:p>
                <a:r>
                  <a:rPr lang="en-US" sz="2800" b="1" dirty="0"/>
                  <a:t>Solution</a:t>
                </a:r>
              </a:p>
              <a:p>
                <a:r>
                  <a:rPr lang="en-US" sz="2800" dirty="0"/>
                  <a:t>We can use the compound interest formula to compute the future value for Lilly after </a:t>
                </a:r>
                <a:r>
                  <a:rPr lang="en-US" sz="2800" dirty="0">
                    <a:latin typeface="Cambria Math"/>
                  </a:rPr>
                  <a:t>10</a:t>
                </a:r>
                <a:r>
                  <a:rPr lang="en-US" sz="2800" dirty="0"/>
                  <a:t>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IN">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a:xfrm>
            <a:off x="457200" y="1029287"/>
            <a:ext cx="8229600" cy="4914313"/>
          </a:xfrm>
        </p:spPr>
        <p:txBody>
          <a:bodyPr>
            <a:normAutofit/>
          </a:bodyPr>
          <a:lstStyle/>
          <a:p>
            <a:pPr marL="457200" lvl="1" indent="0">
              <a:buNone/>
              <a:defRPr b="1"/>
            </a:pPr>
            <a:r>
              <a:rPr lang="en-US" dirty="0"/>
              <a:t>By Hand</a:t>
            </a:r>
          </a:p>
          <a:p>
            <a:pPr marL="457200" lvl="1" indent="0">
              <a:buNone/>
              <a:defRPr sz="2800"/>
            </a:pPr>
            <a:r>
              <a:rPr lang="en-US" dirty="0"/>
              <a:t>In this case, </a:t>
            </a:r>
            <a:r>
              <a:rPr lang="en-US" i="1" dirty="0"/>
              <a:t>P</a:t>
            </a:r>
            <a:r>
              <a:rPr lang="en-US" dirty="0"/>
              <a:t> = $12,000, </a:t>
            </a:r>
            <a:r>
              <a:rPr lang="en-US" i="1" dirty="0"/>
              <a:t>r</a:t>
            </a:r>
            <a:r>
              <a:rPr lang="en-US" dirty="0"/>
              <a:t> = 0.0105, and </a:t>
            </a:r>
            <a:r>
              <a:rPr lang="en-US" i="1" dirty="0"/>
              <a:t>t</a:t>
            </a:r>
            <a:r>
              <a:rPr lang="en-US" dirty="0"/>
              <a:t> = 10. Since interest is compounded monthly, </a:t>
            </a:r>
            <a:r>
              <a:rPr lang="en-US" i="1" dirty="0"/>
              <a:t>n</a:t>
            </a:r>
            <a:r>
              <a:rPr lang="en-US" dirty="0"/>
              <a:t> = 12.</a:t>
            </a:r>
            <a:endParaRPr sz="2800" dirty="0"/>
          </a:p>
        </p:txBody>
      </p:sp>
      <p:pic>
        <p:nvPicPr>
          <p:cNvPr id="5" name="Picture 4" descr="A equals P times open parenthesis 1 plus r divided by n close parenthesis raised to the power of n times t&#10;equals dollar 12000 times open parenthesis 1 plus 0.0105 divided by 12 close parenthesis raised to the power of open parenthesis 12 close parenthesis times 10&#10;equals dollar 12000 times open parenthesis 1.000875 close parenthesis raised to the power of 120&#10;is approximately equal to dollar 13327.92">
            <a:extLst>
              <a:ext uri="{FF2B5EF4-FFF2-40B4-BE49-F238E27FC236}">
                <a16:creationId xmlns:a16="http://schemas.microsoft.com/office/drawing/2014/main" id="{F8840848-AAAD-0618-5126-2D211A5CC83B}"/>
              </a:ext>
            </a:extLst>
          </p:cNvPr>
          <p:cNvPicPr>
            <a:picLocks noChangeAspect="1"/>
          </p:cNvPicPr>
          <p:nvPr/>
        </p:nvPicPr>
        <p:blipFill>
          <a:blip r:embed="rId2"/>
          <a:stretch>
            <a:fillRect/>
          </a:stretch>
        </p:blipFill>
        <p:spPr>
          <a:xfrm>
            <a:off x="2576512" y="2667000"/>
            <a:ext cx="3990975" cy="30194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sp>
        <p:nvSpPr>
          <p:cNvPr id="3" name="Text Placeholder 2"/>
          <p:cNvSpPr>
            <a:spLocks noGrp="1"/>
          </p:cNvSpPr>
          <p:nvPr>
            <p:ph type="body" sz="quarter" idx="10"/>
          </p:nvPr>
        </p:nvSpPr>
        <p:spPr/>
        <p:txBody>
          <a:bodyPr>
            <a:normAutofit/>
          </a:bodyPr>
          <a:lstStyle/>
          <a:p>
            <a:r>
              <a:rPr sz="2800" dirty="0"/>
              <a:t>When using the TVM Solver, any of the variables can be changed without needing to re-enter all of the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fontScale="92500"/>
          </a:bodyPr>
          <a:lstStyle/>
          <a:p>
            <a:pPr>
              <a:defRPr b="1"/>
            </a:pPr>
            <a:r>
              <a:rPr sz="2800" dirty="0"/>
              <a:t>TI-83/84 Plus</a:t>
            </a:r>
          </a:p>
          <a:p>
            <a:r>
              <a:rPr sz="2800" dirty="0"/>
              <a:t>The TI-83/84 Plus has a built-in financial app called TVM (which stands for Time, Value, Money) that can be used to find compound interest. To access this, press </a:t>
            </a:r>
            <a:r>
              <a:rPr sz="2800" b="1" dirty="0"/>
              <a:t>apps</a:t>
            </a:r>
            <a:r>
              <a:rPr sz="2800" dirty="0"/>
              <a:t>, select </a:t>
            </a:r>
            <a:r>
              <a:rPr sz="2800" b="1" dirty="0">
                <a:cs typeface="Courier New" panose="02070309020205020404" pitchFamily="49" charset="0"/>
              </a:rPr>
              <a:t>Finance</a:t>
            </a:r>
            <a:r>
              <a:rPr sz="2800" b="1" dirty="0"/>
              <a:t>…</a:t>
            </a:r>
            <a:r>
              <a:rPr sz="2800" dirty="0"/>
              <a:t>, and then select </a:t>
            </a:r>
            <a:r>
              <a:rPr sz="2800" b="1" dirty="0">
                <a:cs typeface="Courier New" panose="02070309020205020404" pitchFamily="49" charset="0"/>
              </a:rPr>
              <a:t>TVM Solver</a:t>
            </a:r>
            <a:r>
              <a:rPr sz="2800" dirty="0"/>
              <a:t>. You will be prompted to enter values for the following variables.</a:t>
            </a:r>
          </a:p>
          <a:p>
            <a:r>
              <a:rPr sz="2800" dirty="0"/>
              <a:t>N is the total number of times the account is compounded;</a:t>
            </a:r>
          </a:p>
          <a:p>
            <a:r>
              <a:rPr sz="2800" dirty="0">
                <a:cs typeface="Times New Roman" panose="02020603050405020304" pitchFamily="18" charset="0"/>
              </a:rPr>
              <a:t>I</a:t>
            </a:r>
            <a:r>
              <a:rPr sz="2800" dirty="0"/>
              <a:t>% is the interest rate as a percentage;</a:t>
            </a:r>
          </a:p>
          <a:p>
            <a:r>
              <a:rPr sz="2800" dirty="0"/>
              <a:t>PV is the present value;</a:t>
            </a:r>
          </a:p>
          <a:p>
            <a:r>
              <a:rPr sz="2800" dirty="0"/>
              <a:t>PMT is the monthly payment, which is</a:t>
            </a:r>
            <a:r>
              <a:rPr lang="en-US" sz="2800" dirty="0"/>
              <a:t> 0</a:t>
            </a:r>
            <a:r>
              <a:rPr sz="2800" dirty="0"/>
              <a:t> if no monthly payments are being made;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000" dirty="0"/>
                  <a:t>FV is the future value, which is what we'll be solving for;</a:t>
                </a:r>
              </a:p>
              <a:p>
                <a:r>
                  <a:rPr sz="2000" dirty="0"/>
                  <a:t>P/</a:t>
                </a:r>
                <a:r>
                  <a:rPr lang="en-US" sz="2000" dirty="0"/>
                  <a:t>V</a:t>
                </a:r>
                <a:r>
                  <a:rPr sz="2000" dirty="0"/>
                  <a:t> = C/Y is the number of compounding periods per year.</a:t>
                </a:r>
              </a:p>
              <a:p>
                <a:pPr marL="514350" indent="-514350">
                  <a:buFont typeface="+mj-lt"/>
                  <a:buChar char="•"/>
                  <a:defRPr sz="2800"/>
                </a:pPr>
                <a:r>
                  <a:rPr sz="2000" dirty="0"/>
                  <a:t>​In this case, the interest is compounded monthly for </a:t>
                </a:r>
                <a:r>
                  <a:rPr sz="2000" dirty="0">
                    <a:latin typeface="Cambria Math"/>
                  </a:rPr>
                  <a:t>10</a:t>
                </a:r>
                <a:r>
                  <a:rPr sz="2000" dirty="0"/>
                  <a:t> years. So</a:t>
                </a:r>
                <a:br>
                  <a:rPr lang="en-US" sz="2000" dirty="0"/>
                </a:br>
                <a:r>
                  <a:rPr sz="2000" dirty="0">
                    <a:cs typeface="Courier New" panose="02070309020205020404" pitchFamily="49" charset="0"/>
                  </a:rPr>
                  <a:t>N</a:t>
                </a:r>
                <a:r>
                  <a:rPr sz="2000" dirty="0">
                    <a:latin typeface="Courier New" panose="02070309020205020404" pitchFamily="49" charset="0"/>
                    <a:cs typeface="Courier New" panose="02070309020205020404" pitchFamily="49" charset="0"/>
                  </a:rPr>
                  <a:t> </a:t>
                </a:r>
                <a:r>
                  <a:rPr sz="2000" dirty="0">
                    <a:latin typeface="Calibri" panose="020F0502020204030204" pitchFamily="34" charset="0"/>
                    <a:cs typeface="Courier New" panose="02070309020205020404" pitchFamily="49" charset="0"/>
                  </a:rPr>
                  <a:t>=</a:t>
                </a:r>
                <a:r>
                  <a:rPr sz="2000" dirty="0">
                    <a:latin typeface="Calibri" panose="020F0502020204030204" pitchFamily="34" charset="0"/>
                  </a:rPr>
                  <a:t> </a:t>
                </a:r>
                <a:r>
                  <a:rPr sz="2000" dirty="0">
                    <a:latin typeface="Calibri" panose="020F0502020204030204" pitchFamily="34" charset="0"/>
                    <a:cs typeface="Courier New" panose="02070309020205020404" pitchFamily="49" charset="0"/>
                  </a:rPr>
                  <a:t>12⋅1</a:t>
                </a:r>
                <a:r>
                  <a:rPr lang="en-US" sz="2000" dirty="0">
                    <a:latin typeface="Calibri" panose="020F0502020204030204" pitchFamily="34" charset="0"/>
                    <a:cs typeface="Courier New" panose="02070309020205020404" pitchFamily="49" charset="0"/>
                  </a:rPr>
                  <a:t>0</a:t>
                </a:r>
                <a:r>
                  <a:rPr sz="2000" dirty="0">
                    <a:latin typeface="Calibri" panose="020F0502020204030204" pitchFamily="34" charset="0"/>
                    <a:cs typeface="Courier New" panose="02070309020205020404" pitchFamily="49" charset="0"/>
                  </a:rPr>
                  <a:t> = 12</a:t>
                </a:r>
                <a:r>
                  <a:rPr lang="en-US" sz="2000" dirty="0">
                    <a:latin typeface="Calibri" panose="020F0502020204030204" pitchFamily="34" charset="0"/>
                    <a:cs typeface="Courier New" panose="02070309020205020404" pitchFamily="49" charset="0"/>
                  </a:rPr>
                  <a:t>0</a:t>
                </a:r>
                <a:r>
                  <a:rPr sz="2000" dirty="0">
                    <a:latin typeface="Courier New" panose="02070309020205020404" pitchFamily="49" charset="0"/>
                    <a:cs typeface="Courier New" panose="02070309020205020404" pitchFamily="49" charset="0"/>
                  </a:rPr>
                  <a:t>.</a:t>
                </a:r>
              </a:p>
              <a:p>
                <a:pPr marL="514350" indent="-514350">
                  <a:buFont typeface="+mj-lt"/>
                  <a:buChar char="•"/>
                  <a:defRPr sz="2800"/>
                </a:pPr>
                <a:r>
                  <a:rPr sz="2000" dirty="0"/>
                  <a:t>​For I%, enter </a:t>
                </a:r>
                <a:r>
                  <a:rPr sz="2000" dirty="0">
                    <a:latin typeface="Cambria Math"/>
                  </a:rPr>
                  <a:t>1.05</a:t>
                </a:r>
                <a:r>
                  <a:rPr sz="2000" dirty="0"/>
                  <a:t>. Remember that when using the TVM Solver, we use the percentage form of the rate, not the decimal form.</a:t>
                </a:r>
              </a:p>
              <a:p>
                <a:pPr marL="514350" indent="-514350">
                  <a:buFont typeface="+mj-lt"/>
                  <a:buChar char="•"/>
                  <a:defRPr sz="2800"/>
                </a:pPr>
                <a:r>
                  <a:rPr sz="2000" dirty="0"/>
                  <a:t>​The present value is the amount that is initially deposited into the account, which is </a:t>
                </a:r>
                <a14:m>
                  <m:oMath xmlns:m="http://schemas.openxmlformats.org/officeDocument/2006/math">
                    <m:r>
                      <a:rPr sz="2000">
                        <a:latin typeface="Cambria Math" panose="02040503050406030204" pitchFamily="18" charset="0"/>
                      </a:rPr>
                      <m:t>$12,000</m:t>
                    </m:r>
                  </m:oMath>
                </a14:m>
                <a:r>
                  <a:rPr sz="2000" dirty="0"/>
                  <a:t>. Since we want the future value (the value paid out) to be positive, we need the present value (the value paid into the account) to be negative. So PV = </a:t>
                </a:r>
                <a:r>
                  <a:rPr lang="en-US" sz="2000" dirty="0">
                    <a:latin typeface="Calibri" panose="020F0502020204030204" pitchFamily="34" charset="0"/>
                    <a:cs typeface="Courier New" panose="02070309020205020404" pitchFamily="49" charset="0"/>
                  </a:rPr>
                  <a:t>-12000</a:t>
                </a:r>
                <a:r>
                  <a:rPr sz="2000" dirty="0">
                    <a:latin typeface="Courier New" panose="02070309020205020404" pitchFamily="49" charset="0"/>
                    <a:cs typeface="Courier New" panose="02070309020205020404" pitchFamily="49" charset="0"/>
                  </a:rPr>
                  <a:t>.</a:t>
                </a:r>
                <a:r>
                  <a:rPr lang="en-US" sz="2000" dirty="0"/>
                  <a:t> </a:t>
                </a:r>
              </a:p>
              <a:p>
                <a:pPr marL="514350" indent="-514350">
                  <a:buFont typeface="+mj-lt"/>
                  <a:buChar char="•"/>
                  <a:defRPr sz="2800"/>
                </a:pPr>
                <a:r>
                  <a:rPr lang="en-US" sz="2000" dirty="0"/>
                  <a:t>There are no monthly payments being made, so PMT =</a:t>
                </a:r>
                <a:r>
                  <a:rPr lang="en-US" sz="2000" dirty="0">
                    <a:latin typeface="Calibri" panose="020F0502020204030204" pitchFamily="34" charset="0"/>
                  </a:rPr>
                  <a:t>0</a:t>
                </a:r>
                <a:r>
                  <a:rPr lang="en-US" sz="2000" dirty="0"/>
                  <a:t>. </a:t>
                </a:r>
              </a:p>
              <a:p>
                <a:pPr marL="514350" indent="-514350">
                  <a:buFont typeface="+mj-lt"/>
                  <a:buChar char="•"/>
                  <a:defRPr sz="2800"/>
                </a:pPr>
                <a:r>
                  <a:rPr lang="en-US" sz="2000" dirty="0"/>
                  <a:t>We are trying to find the future value, so we will come back to the </a:t>
                </a:r>
                <a14:m>
                  <m:oMath xmlns:m="http://schemas.openxmlformats.org/officeDocument/2006/math">
                    <m:r>
                      <m:rPr>
                        <m:sty m:val="p"/>
                      </m:rPr>
                      <a:rPr lang="en-US" sz="2000" b="0" smtClean="0">
                        <a:latin typeface="Cambria Math" panose="02040503050406030204" pitchFamily="18" charset="0"/>
                      </a:rPr>
                      <m:t>FV</m:t>
                    </m:r>
                  </m:oMath>
                </a14:m>
                <a:r>
                  <a:rPr lang="en-US" sz="2000" dirty="0"/>
                  <a:t> entry after filling out the other values.</a:t>
                </a:r>
              </a:p>
              <a:p>
                <a:pPr marL="514350" indent="-514350">
                  <a:buFont typeface="+mj-lt"/>
                  <a:buChar char="•"/>
                  <a:defRPr sz="2800"/>
                </a:pPr>
                <a:endParaRPr lang="en-US" sz="2000" dirty="0"/>
              </a:p>
              <a:p>
                <a:pPr marL="514350" indent="-514350">
                  <a:buFont typeface="+mj-lt"/>
                  <a:buChar char="•"/>
                  <a:defRPr sz="2800"/>
                </a:pPr>
                <a:endParaRPr sz="2000" dirty="0">
                  <a:latin typeface="Courier New" panose="02070309020205020404" pitchFamily="49" charset="0"/>
                  <a:cs typeface="Courier New" panose="02070309020205020404" pitchFamily="49"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736"/>
                </a:stretch>
              </a:blipFill>
            </p:spPr>
            <p:txBody>
              <a:bodyPr/>
              <a:lstStyle/>
              <a:p>
                <a:r>
                  <a:rPr lang="en-US">
                    <a:noFill/>
                  </a:rPr>
                  <a:t> </a:t>
                </a:r>
              </a:p>
            </p:txBody>
          </p:sp>
        </mc:Fallback>
      </mc:AlternateContent>
    </p:spTree>
    <p:extLst>
      <p:ext uri="{BB962C8B-B14F-4D97-AF65-F5344CB8AC3E}">
        <p14:creationId xmlns:p14="http://schemas.microsoft.com/office/powerpoint/2010/main" val="274450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Interest Rate and Annual Percentage Rate (APR)</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800" dirty="0"/>
              <a:t>Interest Rate</a:t>
            </a:r>
          </a:p>
          <a:p>
            <a:r>
              <a:rPr sz="2800" dirty="0"/>
              <a:t>The </a:t>
            </a:r>
            <a:r>
              <a:rPr sz="2800" b="1" dirty="0"/>
              <a:t>interest rate</a:t>
            </a:r>
            <a:r>
              <a:rPr sz="2800" dirty="0"/>
              <a:t> is the percentage of the principal that is charged to the borrower.</a:t>
            </a:r>
          </a:p>
          <a:p>
            <a:pPr>
              <a:defRPr b="1"/>
            </a:pPr>
            <a:r>
              <a:rPr sz="2800" dirty="0"/>
              <a:t>Annual Percentage Rate (</a:t>
            </a:r>
            <a:r>
              <a:rPr sz="2800" b="1" dirty="0"/>
              <a:t>APR</a:t>
            </a:r>
            <a:r>
              <a:rPr sz="2800" dirty="0"/>
              <a:t>)</a:t>
            </a:r>
          </a:p>
          <a:p>
            <a:r>
              <a:rPr sz="2800" dirty="0"/>
              <a:t>The </a:t>
            </a:r>
            <a:r>
              <a:rPr sz="2800" b="1" dirty="0"/>
              <a:t>annual percentage rate (APR)</a:t>
            </a:r>
            <a:r>
              <a:rPr sz="2800" dirty="0"/>
              <a:t> is the yearly interest rate that is charged for borrowing money, including fees. APR is normally given as a percentage per year.</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a:xfrm>
            <a:off x="457200" y="1029287"/>
            <a:ext cx="8229600" cy="4967067"/>
          </a:xfrm>
        </p:spPr>
        <p:txBody>
          <a:bodyPr>
            <a:normAutofit/>
          </a:bodyPr>
          <a:lstStyle/>
          <a:p>
            <a:pPr marL="514350" indent="-514350">
              <a:buFont typeface="+mj-lt"/>
              <a:buChar char="•"/>
              <a:defRPr sz="2800"/>
            </a:pPr>
            <a:r>
              <a:rPr sz="2400" dirty="0"/>
              <a:t>​Because the interest is being compounded monthly, P/Y = C/Y = 12. (Note that once you enter a value for P/Y, the value of C/Y is automatically updated to that same value.)</a:t>
            </a:r>
            <a:r>
              <a:rPr lang="en-US" sz="2400" dirty="0"/>
              <a:t> ​</a:t>
            </a:r>
          </a:p>
          <a:p>
            <a:pPr marL="514350" indent="-514350">
              <a:buFont typeface="+mj-lt"/>
              <a:buChar char="•"/>
              <a:defRPr sz="2800"/>
            </a:pPr>
            <a:r>
              <a:rPr lang="en-US" sz="2400" dirty="0"/>
              <a:t>The final option for </a:t>
            </a:r>
            <a:r>
              <a:rPr lang="en-US" sz="2400" dirty="0">
                <a:latin typeface="Calibri" panose="020F0502020204030204" pitchFamily="34" charset="0"/>
              </a:rPr>
              <a:t>PMT</a:t>
            </a:r>
            <a:r>
              <a:rPr lang="en-US" sz="2400" dirty="0"/>
              <a:t>: is either </a:t>
            </a:r>
            <a:r>
              <a:rPr lang="en-US" sz="2400" dirty="0">
                <a:latin typeface="Calibri" panose="020F0502020204030204" pitchFamily="34" charset="0"/>
              </a:rPr>
              <a:t>END</a:t>
            </a:r>
            <a:r>
              <a:rPr lang="en-US" sz="2400" dirty="0"/>
              <a:t> or </a:t>
            </a:r>
            <a:r>
              <a:rPr lang="en-US" sz="2400" dirty="0">
                <a:latin typeface="Calibri" panose="020F0502020204030204" pitchFamily="34" charset="0"/>
              </a:rPr>
              <a:t>BEGIN</a:t>
            </a:r>
            <a:r>
              <a:rPr lang="en-US" sz="2400" dirty="0"/>
              <a:t>. This refers to whether the payments are being made at the beginning of each period or at the end. Typically, payments are made at the end of each period, so be sure that </a:t>
            </a:r>
            <a:r>
              <a:rPr lang="en-US" sz="2400" dirty="0">
                <a:latin typeface="Calibri" panose="020F0502020204030204" pitchFamily="34" charset="0"/>
              </a:rPr>
              <a:t>END</a:t>
            </a:r>
            <a:r>
              <a:rPr lang="en-US" sz="2400" dirty="0"/>
              <a:t> is highlighted. </a:t>
            </a:r>
          </a:p>
          <a:p>
            <a:pPr marL="514350" indent="-514350">
              <a:buFont typeface="+mj-lt"/>
              <a:buChar char="•"/>
              <a:defRPr sz="2800"/>
            </a:pPr>
            <a:r>
              <a:rPr lang="en-US" sz="2400" dirty="0"/>
              <a:t>Once these values are filled out, return your cursor to the </a:t>
            </a:r>
            <a:r>
              <a:rPr lang="en-US" sz="2400" dirty="0">
                <a:latin typeface="Calibri" panose="020F0502020204030204" pitchFamily="34" charset="0"/>
              </a:rPr>
              <a:t>FV</a:t>
            </a:r>
            <a:r>
              <a:rPr lang="en-US" sz="2400" dirty="0"/>
              <a:t> entry and press  </a:t>
            </a:r>
            <a:r>
              <a:rPr lang="en-US" sz="2400" b="1" dirty="0"/>
              <a:t>clear</a:t>
            </a:r>
            <a:r>
              <a:rPr lang="en-US" sz="2400" dirty="0"/>
              <a:t>. To solve for this value, press </a:t>
            </a:r>
            <a:r>
              <a:rPr lang="en-US" sz="2400" b="1" dirty="0"/>
              <a:t>alpha</a:t>
            </a:r>
            <a:r>
              <a:rPr lang="en-US" sz="2400" dirty="0"/>
              <a:t>  </a:t>
            </a:r>
            <a:r>
              <a:rPr lang="en-US" sz="2400" b="1" dirty="0"/>
              <a:t>enter</a:t>
            </a:r>
            <a:r>
              <a:rPr lang="en-US" sz="2400" dirty="0"/>
              <a:t>. The value is calculated as </a:t>
            </a:r>
            <a:r>
              <a:rPr lang="en-US" sz="2400" dirty="0">
                <a:latin typeface="Calibri" panose="020F0502020204030204" pitchFamily="34" charset="0"/>
              </a:rPr>
              <a:t>13327.91542.</a:t>
            </a:r>
            <a:r>
              <a:rPr lang="en-US" sz="24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a:t>
            </a:r>
            <a:r>
              <a:rPr lang="en-US" dirty="0"/>
              <a:t> </a:t>
            </a:r>
            <a:r>
              <a:rPr dirty="0"/>
              <a:t>Tip</a:t>
            </a:r>
            <a:r>
              <a:rPr lang="en-US" dirty="0"/>
              <a:t> 1</a:t>
            </a:r>
            <a:endParaRPr dirty="0"/>
          </a:p>
        </p:txBody>
      </p:sp>
      <p:sp>
        <p:nvSpPr>
          <p:cNvPr id="3" name="Text Placeholder 2"/>
          <p:cNvSpPr>
            <a:spLocks noGrp="1"/>
          </p:cNvSpPr>
          <p:nvPr>
            <p:ph type="body" sz="quarter" idx="10"/>
          </p:nvPr>
        </p:nvSpPr>
        <p:spPr/>
        <p:txBody>
          <a:bodyPr>
            <a:normAutofit/>
          </a:bodyPr>
          <a:lstStyle/>
          <a:p>
            <a:r>
              <a:rPr sz="2800" dirty="0"/>
              <a:t>To change the number of decimal points displayed, press the </a:t>
            </a:r>
            <a:r>
              <a:rPr lang="en-US" sz="2800" b="1" dirty="0"/>
              <a:t>mode</a:t>
            </a:r>
            <a:r>
              <a:rPr sz="2800" dirty="0"/>
              <a:t> key, then the down arrow key once (to the </a:t>
            </a:r>
            <a:r>
              <a:rPr sz="2800" b="1" dirty="0"/>
              <a:t>FLOAT</a:t>
            </a:r>
            <a:r>
              <a:rPr sz="2800" dirty="0"/>
              <a:t> line). Next, use the right arrow key to highlight the </a:t>
            </a:r>
            <a:r>
              <a:rPr sz="2800" dirty="0">
                <a:latin typeface="Cambria Math"/>
              </a:rPr>
              <a:t>5</a:t>
            </a:r>
            <a:r>
              <a:rPr sz="2800" dirty="0"/>
              <a:t> and press </a:t>
            </a:r>
            <a:r>
              <a:rPr lang="en-US" sz="2800" b="1" dirty="0"/>
              <a:t>e</a:t>
            </a:r>
            <a:r>
              <a:rPr sz="2800" b="1" dirty="0"/>
              <a:t>nter</a:t>
            </a:r>
            <a:r>
              <a:rPr sz="2800" dirty="0"/>
              <a:t>.</a:t>
            </a:r>
          </a:p>
        </p:txBody>
      </p:sp>
      <p:pic>
        <p:nvPicPr>
          <p:cNvPr id="7" name="Picture 6" descr="A screenshot of a graphing calculator. The first line reads N equals 120. The second line reads I% equals 1.05. The third line reads PV equals minus 12000. The fourth line reads PMT equals 0. The fifth line reads FV equals 13327.91542. The sixth line reads P/Y equals 12. The seventh line reads C/Y equals 12. The eighth line reads PMT: END BEGIN.">
            <a:extLst>
              <a:ext uri="{FF2B5EF4-FFF2-40B4-BE49-F238E27FC236}">
                <a16:creationId xmlns:a16="http://schemas.microsoft.com/office/drawing/2014/main" id="{CB0E07C4-8698-4FF2-92ED-15C702E39B72}"/>
              </a:ext>
            </a:extLst>
          </p:cNvPr>
          <p:cNvPicPr>
            <a:picLocks noChangeAspect="1"/>
          </p:cNvPicPr>
          <p:nvPr/>
        </p:nvPicPr>
        <p:blipFill>
          <a:blip r:embed="rId2"/>
          <a:srcRect b="10732"/>
          <a:stretch>
            <a:fillRect/>
          </a:stretch>
        </p:blipFill>
        <p:spPr>
          <a:xfrm>
            <a:off x="3200400" y="3071611"/>
            <a:ext cx="3086531" cy="2338590"/>
          </a:xfrm>
          <a:prstGeom prst="rect">
            <a:avLst/>
          </a:prstGeom>
        </p:spPr>
      </p:pic>
      <p:sp>
        <p:nvSpPr>
          <p:cNvPr id="6" name="TextBox 5">
            <a:extLst>
              <a:ext uri="{FF2B5EF4-FFF2-40B4-BE49-F238E27FC236}">
                <a16:creationId xmlns:a16="http://schemas.microsoft.com/office/drawing/2014/main" id="{23D68634-FF6F-C754-478D-5514DED26B55}"/>
              </a:ext>
            </a:extLst>
          </p:cNvPr>
          <p:cNvSpPr txBox="1"/>
          <p:nvPr/>
        </p:nvSpPr>
        <p:spPr>
          <a:xfrm>
            <a:off x="4134065" y="541020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p:spTree>
    <p:extLst>
      <p:ext uri="{BB962C8B-B14F-4D97-AF65-F5344CB8AC3E}">
        <p14:creationId xmlns:p14="http://schemas.microsoft.com/office/powerpoint/2010/main" val="55930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p:txBody>
          <a:bodyPr>
            <a:normAutofit fontScale="92500" lnSpcReduction="10000"/>
          </a:bodyPr>
          <a:lstStyle/>
          <a:p>
            <a:pPr>
              <a:defRPr b="1"/>
            </a:pPr>
            <a:r>
              <a:rPr sz="2800" dirty="0"/>
              <a:t>Microsoft Excel</a:t>
            </a:r>
          </a:p>
          <a:p>
            <a:r>
              <a:rPr sz="2600" dirty="0"/>
              <a:t>Excel has a built-in financial function </a:t>
            </a:r>
            <a:r>
              <a:rPr sz="2600" b="1" dirty="0"/>
              <a:t>FV(rate, nper, pmt, [</a:t>
            </a:r>
            <a:r>
              <a:rPr sz="2600" b="1" dirty="0" err="1"/>
              <a:t>pv</a:t>
            </a:r>
            <a:r>
              <a:rPr sz="2600" b="1" dirty="0"/>
              <a:t>], [type])</a:t>
            </a:r>
            <a:r>
              <a:rPr sz="2600" dirty="0"/>
              <a:t> that calculates the future value of an account given certain information about the account, such as the interest rate and the initial value. The specific arguments for this function are defined as follows:</a:t>
            </a:r>
          </a:p>
          <a:p>
            <a:r>
              <a:rPr sz="2600" b="1" dirty="0"/>
              <a:t>rate</a:t>
            </a:r>
            <a:r>
              <a:rPr sz="2600" dirty="0"/>
              <a:t> is the interest rate per period. This is the interest rate divided by the number of compounding periods per year.</a:t>
            </a:r>
          </a:p>
          <a:p>
            <a:r>
              <a:rPr sz="2600" b="1" dirty="0"/>
              <a:t>nper</a:t>
            </a:r>
            <a:r>
              <a:rPr sz="2600" dirty="0"/>
              <a:t> is the total number of compounding periods. This is the number of periods per year multiplied by the length of the loan in years.</a:t>
            </a:r>
          </a:p>
          <a:p>
            <a:r>
              <a:rPr sz="2600" b="1" dirty="0"/>
              <a:t>pmt</a:t>
            </a:r>
            <a:r>
              <a:rPr sz="2600" dirty="0"/>
              <a:t> is the payment made each period. This can be left blank if no payments are made.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3" name="Text Placeholder 2"/>
          <p:cNvSpPr>
            <a:spLocks noGrp="1"/>
          </p:cNvSpPr>
          <p:nvPr>
            <p:ph type="body" sz="quarter" idx="10"/>
          </p:nvPr>
        </p:nvSpPr>
        <p:spPr/>
        <p:txBody>
          <a:bodyPr>
            <a:normAutofit/>
          </a:bodyPr>
          <a:lstStyle/>
          <a:p>
            <a:r>
              <a:rPr sz="2400" b="1" dirty="0" err="1"/>
              <a:t>pv</a:t>
            </a:r>
            <a:r>
              <a:rPr sz="2400" dirty="0"/>
              <a:t> is the present value, or principal amount. Default is </a:t>
            </a:r>
            <a:r>
              <a:rPr sz="2400" dirty="0">
                <a:latin typeface="Cambria Math"/>
              </a:rPr>
              <a:t>0</a:t>
            </a:r>
            <a:r>
              <a:rPr sz="2400" dirty="0"/>
              <a:t>.</a:t>
            </a:r>
          </a:p>
          <a:p>
            <a:pPr>
              <a:defRPr sz="2800"/>
            </a:pPr>
            <a:r>
              <a:rPr sz="2400" b="1" dirty="0"/>
              <a:t>type</a:t>
            </a:r>
            <a:r>
              <a:rPr sz="2400" dirty="0"/>
              <a:t> refers to whether payments are being made at the beginning of each period or at the end;</a:t>
            </a:r>
            <a:r>
              <a:rPr lang="en-US" sz="2400" dirty="0"/>
              <a:t> 0 = </a:t>
            </a:r>
            <a:r>
              <a:rPr sz="2400" dirty="0"/>
              <a:t>end of the period, </a:t>
            </a:r>
            <a:br>
              <a:rPr lang="en-US" sz="2400" dirty="0"/>
            </a:br>
            <a:r>
              <a:rPr lang="en-US" sz="2400" dirty="0"/>
              <a:t>1 = </a:t>
            </a:r>
            <a:r>
              <a:rPr sz="2400" dirty="0"/>
              <a:t>beginning of the period. Default is </a:t>
            </a:r>
            <a:r>
              <a:rPr sz="2400" dirty="0">
                <a:latin typeface="Cambria Math"/>
              </a:rPr>
              <a:t>0</a:t>
            </a:r>
            <a:r>
              <a:rPr sz="2400" dirty="0"/>
              <a:t>.</a:t>
            </a:r>
          </a:p>
          <a:p>
            <a:pPr marL="514350" indent="-514350">
              <a:buFont typeface="+mj-lt"/>
              <a:buChar char="•"/>
              <a:defRPr sz="2800"/>
            </a:pPr>
            <a:r>
              <a:rPr sz="2400" dirty="0"/>
              <a:t>​In this example, we have an interest rate of </a:t>
            </a:r>
            <a:r>
              <a:rPr sz="2400" dirty="0">
                <a:latin typeface="Cambria Math"/>
              </a:rPr>
              <a:t>0.0105</a:t>
            </a:r>
            <a:r>
              <a:rPr sz="2400" dirty="0"/>
              <a:t> that is being compounded </a:t>
            </a:r>
            <a:r>
              <a:rPr sz="2400" dirty="0">
                <a:latin typeface="Cambria Math"/>
              </a:rPr>
              <a:t>12</a:t>
            </a:r>
            <a:r>
              <a:rPr sz="2400" dirty="0"/>
              <a:t> times a year, so for the first argument in this Excel function, we have</a:t>
            </a:r>
            <a:r>
              <a:rPr lang="en-US" sz="2400" dirty="0"/>
              <a:t> rate = 0.0105/12.</a:t>
            </a:r>
            <a:r>
              <a:rPr sz="2400" dirty="0"/>
              <a:t> Be careful to not use just the interest rate here.</a:t>
            </a:r>
          </a:p>
          <a:p>
            <a:pPr marL="514350" indent="-514350">
              <a:buFont typeface="+mj-lt"/>
              <a:buChar char="•"/>
              <a:defRPr sz="2800"/>
            </a:pPr>
            <a:r>
              <a:rPr sz="2400" dirty="0"/>
              <a:t>​Because the interest is being compounded monthly for </a:t>
            </a:r>
            <a:r>
              <a:rPr sz="2400" dirty="0">
                <a:latin typeface="Cambria Math"/>
              </a:rPr>
              <a:t>10</a:t>
            </a:r>
            <a:r>
              <a:rPr sz="2400" dirty="0"/>
              <a:t> years, we will use</a:t>
            </a:r>
            <a:r>
              <a:rPr lang="en-US" sz="2400" dirty="0"/>
              <a:t> 12 </a:t>
            </a:r>
            <a:r>
              <a:rPr lang="en-US" sz="2400" dirty="0">
                <a:latin typeface="Cambria Math" panose="02040503050406030204" pitchFamily="18" charset="0"/>
                <a:ea typeface="Cambria Math" panose="02040503050406030204" pitchFamily="18" charset="0"/>
              </a:rPr>
              <a:t>⋅ </a:t>
            </a:r>
            <a:r>
              <a:rPr lang="en-US" sz="2400" dirty="0"/>
              <a:t>10 = 120</a:t>
            </a:r>
            <a:r>
              <a:rPr sz="2400" dirty="0"/>
              <a:t> for nper.</a:t>
            </a:r>
          </a:p>
          <a:p>
            <a:pPr marL="514350" indent="-514350">
              <a:buFont typeface="+mj-lt"/>
              <a:buChar char="•"/>
              <a:defRPr sz="2800"/>
            </a:pPr>
            <a:r>
              <a:rPr sz="2400" dirty="0"/>
              <a:t>​There are no payments being made, so we will use</a:t>
            </a:r>
            <a:r>
              <a:rPr lang="en-US" sz="2400" dirty="0"/>
              <a:t> pmt = 0,</a:t>
            </a:r>
            <a:r>
              <a:rPr sz="2400" dirty="0"/>
              <a:t> or leave that argument empty.</a:t>
            </a:r>
          </a:p>
        </p:txBody>
      </p:sp>
    </p:spTree>
    <p:extLst>
      <p:ext uri="{BB962C8B-B14F-4D97-AF65-F5344CB8AC3E}">
        <p14:creationId xmlns:p14="http://schemas.microsoft.com/office/powerpoint/2010/main" val="2672746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Char char="•"/>
                  <a:defRPr sz="2800"/>
                </a:pPr>
                <a:r>
                  <a:rPr sz="2400" dirty="0"/>
                  <a:t>​The present value is the amount that is initially deposited into the account, which is </a:t>
                </a:r>
                <a14:m>
                  <m:oMath xmlns:m="http://schemas.openxmlformats.org/officeDocument/2006/math">
                    <m:r>
                      <a:rPr sz="2400">
                        <a:latin typeface="Cambria Math" panose="02040503050406030204" pitchFamily="18" charset="0"/>
                      </a:rPr>
                      <m:t>$12,000</m:t>
                    </m:r>
                  </m:oMath>
                </a14:m>
                <a:r>
                  <a:rPr sz="2400" dirty="0"/>
                  <a:t>. Since we want the future value (the value paid out) to be positive, we need the present value (the value paid into the account) to be negative. So we'll use</a:t>
                </a:r>
                <a:r>
                  <a:rPr lang="en-US" sz="2400" dirty="0"/>
                  <a:t> </a:t>
                </a:r>
                <a:r>
                  <a:rPr lang="en-US" sz="2400" dirty="0">
                    <a:latin typeface="Calibri" panose="020F0502020204030204" pitchFamily="34" charset="0"/>
                    <a:ea typeface="Calibri" panose="020F0502020204030204" pitchFamily="34" charset="0"/>
                    <a:cs typeface="Calibri" panose="020F0502020204030204" pitchFamily="34" charset="0"/>
                  </a:rPr>
                  <a:t>−12000</a:t>
                </a:r>
                <a:r>
                  <a:rPr sz="2400" dirty="0"/>
                  <a:t> for </a:t>
                </a:r>
                <a14:m>
                  <m:oMath xmlns:m="http://schemas.openxmlformats.org/officeDocument/2006/math">
                    <m:r>
                      <m:rPr>
                        <m:sty m:val="p"/>
                      </m:rPr>
                      <a:rPr sz="2400">
                        <a:latin typeface="Cambria Math" panose="02040503050406030204" pitchFamily="18" charset="0"/>
                      </a:rPr>
                      <m:t>pv</m:t>
                    </m:r>
                  </m:oMath>
                </a14:m>
                <a:r>
                  <a:rPr sz="2400" dirty="0"/>
                  <a:t>.</a:t>
                </a:r>
              </a:p>
              <a:p>
                <a:pPr>
                  <a:defRPr sz="2800"/>
                </a:pPr>
                <a:r>
                  <a:rPr sz="2400" dirty="0"/>
                  <a:t>Typically, payments are made at the end of each period, so we will use</a:t>
                </a:r>
                <a:r>
                  <a:rPr lang="en-US" sz="2400" dirty="0"/>
                  <a:t> type = 0,</a:t>
                </a:r>
                <a:r>
                  <a:rPr sz="2400" dirty="0"/>
                  <a:t> or leave that argument empty.</a:t>
                </a:r>
                <a:r>
                  <a:rPr lang="en-US" sz="2400" dirty="0"/>
                  <a:t> </a:t>
                </a:r>
                <a:r>
                  <a:rPr sz="2400" dirty="0"/>
                  <a:t>In an empty cell, type "=FV(0.0105/12,12*10,,-12000,0)" and press Enter. The future value is given as </a:t>
                </a:r>
                <a:r>
                  <a:rPr sz="2400" dirty="0">
                    <a:latin typeface="Cambria Math"/>
                  </a:rPr>
                  <a:t>13,327.92</a:t>
                </a:r>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104" r="-1778"/>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for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p:pic>
        <p:nvPicPr>
          <p:cNvPr id="5" name="Picture 4" descr="A screenshot of an excel sheet. A dropbox box at the top left reads A1. The formula bar reads fx equals FV(0.0105/12 comma 120 comma comma -12000 comma 0). The cell A1 contains $13,327.93. All other cells are empty.">
            <a:extLst>
              <a:ext uri="{FF2B5EF4-FFF2-40B4-BE49-F238E27FC236}">
                <a16:creationId xmlns:a16="http://schemas.microsoft.com/office/drawing/2014/main" id="{F36D3CE0-6C62-4A24-B3BC-8E3B3DCA51D0}"/>
              </a:ext>
            </a:extLst>
          </p:cNvPr>
          <p:cNvPicPr>
            <a:picLocks noChangeAspect="1"/>
          </p:cNvPicPr>
          <p:nvPr/>
        </p:nvPicPr>
        <p:blipFill>
          <a:blip r:embed="rId2"/>
          <a:srcRect b="20155"/>
          <a:stretch>
            <a:fillRect/>
          </a:stretch>
        </p:blipFill>
        <p:spPr>
          <a:xfrm>
            <a:off x="1852233" y="1114897"/>
            <a:ext cx="5439534" cy="1323504"/>
          </a:xfrm>
          <a:prstGeom prst="rect">
            <a:avLst/>
          </a:prstGeom>
        </p:spPr>
      </p:pic>
      <p:sp>
        <p:nvSpPr>
          <p:cNvPr id="4" name="TextBox 3">
            <a:extLst>
              <a:ext uri="{FF2B5EF4-FFF2-40B4-BE49-F238E27FC236}">
                <a16:creationId xmlns:a16="http://schemas.microsoft.com/office/drawing/2014/main" id="{1EC26F09-4697-1095-6633-06793B16E11C}"/>
              </a:ext>
            </a:extLst>
          </p:cNvPr>
          <p:cNvSpPr txBox="1"/>
          <p:nvPr/>
        </p:nvSpPr>
        <p:spPr>
          <a:xfrm>
            <a:off x="3962400" y="243840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5</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ACDCE1-851A-AE3D-BB4B-E344BF9832AB}"/>
                  </a:ext>
                </a:extLst>
              </p:cNvPr>
              <p:cNvSpPr txBox="1"/>
              <p:nvPr/>
            </p:nvSpPr>
            <p:spPr>
              <a:xfrm>
                <a:off x="609600" y="3013501"/>
                <a:ext cx="81534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at the end of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400" b="0" i="0" u="none" strike="noStrike" kern="1200" cap="none" spc="0" normalizeH="0" baseline="0" noProof="0" dirty="0">
                    <a:ln>
                      <a:noFill/>
                    </a:ln>
                    <a:solidFill>
                      <a:srgbClr val="366092"/>
                    </a:solidFill>
                    <a:effectLst/>
                    <a:uLnTx/>
                    <a:uFillTx/>
                    <a:latin typeface="Calibri"/>
                    <a:ea typeface="+mn-ea"/>
                    <a:cs typeface="+mn-cs"/>
                  </a:rPr>
                  <a:t> years Lilly will have a total of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$13,327.92</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in her account.</a:t>
                </a:r>
                <a:endParaRPr lang="en-IN" dirty="0"/>
              </a:p>
            </p:txBody>
          </p:sp>
        </mc:Choice>
        <mc:Fallback xmlns="">
          <p:sp>
            <p:nvSpPr>
              <p:cNvPr id="7" name="TextBox 6">
                <a:extLst>
                  <a:ext uri="{FF2B5EF4-FFF2-40B4-BE49-F238E27FC236}">
                    <a16:creationId xmlns:a16="http://schemas.microsoft.com/office/drawing/2014/main" id="{56ACDCE1-851A-AE3D-BB4B-E344BF9832AB}"/>
                  </a:ext>
                </a:extLst>
              </p:cNvPr>
              <p:cNvSpPr txBox="1">
                <a:spLocks noRot="1" noChangeAspect="1" noMove="1" noResize="1" noEditPoints="1" noAdjustHandles="1" noChangeArrowheads="1" noChangeShapeType="1" noTextEdit="1"/>
              </p:cNvSpPr>
              <p:nvPr/>
            </p:nvSpPr>
            <p:spPr>
              <a:xfrm>
                <a:off x="609600" y="3013501"/>
                <a:ext cx="8153400" cy="830997"/>
              </a:xfrm>
              <a:prstGeom prst="rect">
                <a:avLst/>
              </a:prstGeom>
              <a:blipFill>
                <a:blip r:embed="rId3"/>
                <a:stretch>
                  <a:fillRect l="-1121" t="-7299" b="-15328"/>
                </a:stretch>
              </a:blipFill>
            </p:spPr>
            <p:txBody>
              <a:bodyPr/>
              <a:lstStyle/>
              <a:p>
                <a:r>
                  <a:rPr lang="en-IN">
                    <a:noFill/>
                  </a:rPr>
                  <a:t> </a:t>
                </a:r>
              </a:p>
            </p:txBody>
          </p:sp>
        </mc:Fallback>
      </mc:AlternateContent>
    </p:spTree>
    <p:extLst>
      <p:ext uri="{BB962C8B-B14F-4D97-AF65-F5344CB8AC3E}">
        <p14:creationId xmlns:p14="http://schemas.microsoft.com/office/powerpoint/2010/main" val="167487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the information in Example 6.1.3 to find the future value of Lilly's account after </a:t>
                </a:r>
                <a:r>
                  <a:rPr sz="2800" dirty="0">
                    <a:latin typeface="Cambria Math"/>
                  </a:rPr>
                  <a:t>20</a:t>
                </a:r>
                <a:r>
                  <a:rPr sz="2800" dirty="0"/>
                  <a:t> years.</a:t>
                </a:r>
                <a:endParaRPr lang="en-US" sz="2800" dirty="0"/>
              </a:p>
              <a:p>
                <a:endParaRPr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14,802.78</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3203231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400" dirty="0"/>
                  <a:t>In 2010, Anthony invested money in an IRA (Individual Retirement Account) that earns </a:t>
                </a:r>
                <a14:m>
                  <m:oMath xmlns:m="http://schemas.openxmlformats.org/officeDocument/2006/math">
                    <m:r>
                      <a:rPr sz="2400" b="0">
                        <a:latin typeface="Cambria Math" panose="02040503050406030204" pitchFamily="18" charset="0"/>
                      </a:rPr>
                      <m:t>2.01%</m:t>
                    </m:r>
                  </m:oMath>
                </a14:m>
                <a:r>
                  <a:rPr sz="2400" dirty="0"/>
                  <a:t> APR and is compounded quarterly. Currently, a bank is offering new customers an IRA that earns </a:t>
                </a:r>
                <a14:m>
                  <m:oMath xmlns:m="http://schemas.openxmlformats.org/officeDocument/2006/math">
                    <m:r>
                      <a:rPr sz="2400" b="0">
                        <a:latin typeface="Cambria Math" panose="02040503050406030204" pitchFamily="18" charset="0"/>
                      </a:rPr>
                      <m:t>1.49%</m:t>
                    </m:r>
                  </m:oMath>
                </a14:m>
                <a:r>
                  <a:rPr sz="2400" dirty="0"/>
                  <a:t> APR, compounded daily. If Anthony has </a:t>
                </a:r>
                <a14:m>
                  <m:oMath xmlns:m="http://schemas.openxmlformats.org/officeDocument/2006/math">
                    <m:r>
                      <a:rPr sz="2400">
                        <a:latin typeface="Cambria Math" panose="02040503050406030204" pitchFamily="18" charset="0"/>
                      </a:rPr>
                      <m:t>$21,045</m:t>
                    </m:r>
                  </m:oMath>
                </a14:m>
                <a:r>
                  <a:rPr sz="2400" dirty="0"/>
                  <a:t> at the moment, where is the most profitable place for his money to be over the next </a:t>
                </a:r>
                <a:r>
                  <a:rPr sz="2400" dirty="0">
                    <a:latin typeface="Cambria Math"/>
                  </a:rPr>
                  <a:t>12</a:t>
                </a:r>
                <a:r>
                  <a:rPr sz="2400" dirty="0"/>
                  <a:t> years?</a:t>
                </a:r>
                <a:endParaRPr lang="en-US" sz="2400" dirty="0"/>
              </a:p>
              <a:p>
                <a:r>
                  <a:rPr lang="en-US" sz="2400" b="1" dirty="0"/>
                  <a:t>Solution</a:t>
                </a:r>
              </a:p>
              <a:p>
                <a:pPr>
                  <a:defRPr sz="2800"/>
                </a:pPr>
                <a:r>
                  <a:rPr lang="en-US" sz="2400" dirty="0"/>
                  <a:t>To determine the most profitable place for Anthony to keep his money, we need to compare the future values for each IRA option. In both cases, the principal amount is </a:t>
                </a:r>
                <a14:m>
                  <m:oMath xmlns:m="http://schemas.openxmlformats.org/officeDocument/2006/math">
                    <m:r>
                      <a:rPr lang="en-US" sz="2400">
                        <a:latin typeface="Cambria Math" panose="02040503050406030204" pitchFamily="18" charset="0"/>
                      </a:rPr>
                      <m:t>$21,045</m:t>
                    </m:r>
                  </m:oMath>
                </a14:m>
                <a:r>
                  <a:rPr lang="en-US" sz="2400" dirty="0"/>
                  <a:t>. The rates and compounding intervals for each account are restated before each calculation.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704"/>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marL="457200" lvl="1" indent="0">
              <a:buNone/>
              <a:defRPr b="1"/>
            </a:pPr>
            <a:r>
              <a:rPr sz="2400" dirty="0"/>
              <a:t>By Hand</a:t>
            </a:r>
            <a:endParaRPr lang="en-US" sz="2400" dirty="0"/>
          </a:p>
          <a:p>
            <a:pPr>
              <a:defRPr b="1"/>
            </a:pPr>
            <a:endParaRPr sz="2800" dirty="0"/>
          </a:p>
        </p:txBody>
      </p:sp>
      <p:sp>
        <p:nvSpPr>
          <p:cNvPr id="8" name="TextBox 7">
            <a:extLst>
              <a:ext uri="{FF2B5EF4-FFF2-40B4-BE49-F238E27FC236}">
                <a16:creationId xmlns:a16="http://schemas.microsoft.com/office/drawing/2014/main" id="{8187BDCD-4F3A-5C97-FA2D-DAAA555F124B}"/>
              </a:ext>
            </a:extLst>
          </p:cNvPr>
          <p:cNvSpPr txBox="1"/>
          <p:nvPr/>
        </p:nvSpPr>
        <p:spPr>
          <a:xfrm>
            <a:off x="1231105" y="1707472"/>
            <a:ext cx="1219200" cy="338554"/>
          </a:xfrm>
          <a:prstGeom prst="rect">
            <a:avLst/>
          </a:prstGeom>
          <a:noFill/>
        </p:spPr>
        <p:txBody>
          <a:bodyPr wrap="square">
            <a:spAutoFit/>
          </a:bodyPr>
          <a:lstStyle/>
          <a:p>
            <a:r>
              <a:rPr kumimoji="0" lang="en-IN" sz="1600" b="1" i="0" u="none" strike="noStrike" kern="1200" cap="none" spc="0" normalizeH="0" baseline="0" noProof="0" dirty="0">
                <a:ln>
                  <a:noFill/>
                </a:ln>
                <a:solidFill>
                  <a:srgbClr val="366092"/>
                </a:solidFill>
                <a:effectLst/>
                <a:uLnTx/>
                <a:uFillTx/>
                <a:latin typeface="Calibri"/>
                <a:ea typeface="+mn-ea"/>
                <a:cs typeface="+mn-cs"/>
              </a:rPr>
              <a:t>Current IRA:</a:t>
            </a:r>
            <a:endParaRPr lang="en-IN" dirty="0"/>
          </a:p>
        </p:txBody>
      </p:sp>
      <p:pic>
        <p:nvPicPr>
          <p:cNvPr id="6" name="Picture 5" descr="P equals dollar 21045,&#10;r equals 0.0201,&#10;t equals 12,&#10;n equals 4,&#10;&#10;A equals P times open parenthesis 1 plus r divided by n close parenthesis raised to the power of n times t&#10;equals dollar 21045 times open parenthesis 1 plus 0.0201 divided by 4 close parenthesis raised to the power of open parenthesis 4 times 12 close parenthesis&#10;is approximately equal to dollar 26769.39">
            <a:extLst>
              <a:ext uri="{FF2B5EF4-FFF2-40B4-BE49-F238E27FC236}">
                <a16:creationId xmlns:a16="http://schemas.microsoft.com/office/drawing/2014/main" id="{248C9A18-A609-DC52-7D36-FCA37F8FE03C}"/>
              </a:ext>
            </a:extLst>
          </p:cNvPr>
          <p:cNvPicPr>
            <a:picLocks noChangeAspect="1"/>
          </p:cNvPicPr>
          <p:nvPr/>
        </p:nvPicPr>
        <p:blipFill>
          <a:blip r:embed="rId2"/>
          <a:stretch>
            <a:fillRect/>
          </a:stretch>
        </p:blipFill>
        <p:spPr>
          <a:xfrm>
            <a:off x="1029556" y="2184943"/>
            <a:ext cx="3237644" cy="3600000"/>
          </a:xfrm>
          <a:prstGeom prst="rect">
            <a:avLst/>
          </a:prstGeom>
        </p:spPr>
      </p:pic>
      <p:sp>
        <p:nvSpPr>
          <p:cNvPr id="12" name="TextBox 11">
            <a:extLst>
              <a:ext uri="{FF2B5EF4-FFF2-40B4-BE49-F238E27FC236}">
                <a16:creationId xmlns:a16="http://schemas.microsoft.com/office/drawing/2014/main" id="{E76A46E2-6855-3C34-91F6-2EA6117342CB}"/>
              </a:ext>
            </a:extLst>
          </p:cNvPr>
          <p:cNvSpPr txBox="1"/>
          <p:nvPr/>
        </p:nvSpPr>
        <p:spPr>
          <a:xfrm>
            <a:off x="4600099" y="1708196"/>
            <a:ext cx="990600" cy="338554"/>
          </a:xfrm>
          <a:prstGeom prst="rect">
            <a:avLst/>
          </a:prstGeom>
          <a:noFill/>
        </p:spPr>
        <p:txBody>
          <a:bodyPr wrap="square">
            <a:spAutoFit/>
          </a:bodyPr>
          <a:lstStyle/>
          <a:p>
            <a:r>
              <a:rPr kumimoji="0" lang="en-IN" sz="1600" b="1" i="0" u="none" strike="noStrike" kern="1200" cap="none" spc="0" normalizeH="0" baseline="0" noProof="0" dirty="0">
                <a:ln>
                  <a:noFill/>
                </a:ln>
                <a:solidFill>
                  <a:srgbClr val="366092"/>
                </a:solidFill>
                <a:effectLst/>
                <a:uLnTx/>
                <a:uFillTx/>
                <a:latin typeface="Calibri"/>
                <a:ea typeface="+mn-ea"/>
                <a:cs typeface="+mn-cs"/>
              </a:rPr>
              <a:t>New IRA:</a:t>
            </a:r>
            <a:endParaRPr lang="en-IN" dirty="0"/>
          </a:p>
        </p:txBody>
      </p:sp>
      <p:pic>
        <p:nvPicPr>
          <p:cNvPr id="10" name="Picture 9" descr="P equals dollar 21045,&#10;r equals 0.0149,&#10;t equals 12,&#10;n equals 365,&#10;&#10;A equals P times open parenthesis 1 plus r divided by n close parenthesis raised to the power of n times t&#10;equals dollar 21045 times open parenthesis 1 plus 0.0149 divided by 365 close parenthesis raised to the power of open parenthesis 365 times 12 close parenthesis&#10;is approximately equal to dollar 25165.13">
            <a:extLst>
              <a:ext uri="{FF2B5EF4-FFF2-40B4-BE49-F238E27FC236}">
                <a16:creationId xmlns:a16="http://schemas.microsoft.com/office/drawing/2014/main" id="{0309E23F-F6E1-4FDB-F7A8-D0E20CE7754B}"/>
              </a:ext>
            </a:extLst>
          </p:cNvPr>
          <p:cNvPicPr>
            <a:picLocks noChangeAspect="1"/>
          </p:cNvPicPr>
          <p:nvPr/>
        </p:nvPicPr>
        <p:blipFill>
          <a:blip r:embed="rId3"/>
          <a:stretch>
            <a:fillRect/>
          </a:stretch>
        </p:blipFill>
        <p:spPr>
          <a:xfrm>
            <a:off x="4719258" y="2221552"/>
            <a:ext cx="3395186" cy="360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2748D-9AD2-470A-A453-6B1F4757C234}"/>
              </a:ext>
            </a:extLst>
          </p:cNvPr>
          <p:cNvSpPr>
            <a:spLocks noGrp="1"/>
          </p:cNvSpPr>
          <p:nvPr>
            <p:ph type="title"/>
          </p:nvPr>
        </p:nvSpPr>
        <p:spPr/>
        <p:txBody>
          <a:bodyPr/>
          <a:lstStyle/>
          <a:p>
            <a:r>
              <a:rPr lang="en-US"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lang="en-IN"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4914313"/>
              </a:xfrm>
            </p:spPr>
            <p:txBody>
              <a:bodyPr>
                <a:normAutofit lnSpcReduction="10000"/>
              </a:bodyPr>
              <a:lstStyle/>
              <a:p>
                <a:pPr>
                  <a:defRPr b="1"/>
                </a:pPr>
                <a:r>
                  <a:rPr sz="2800" dirty="0"/>
                  <a:t>TI-83/84 Plus</a:t>
                </a:r>
              </a:p>
              <a:p>
                <a:r>
                  <a:rPr sz="2600" dirty="0"/>
                  <a:t>As in the previous example, we can use the TVM Solver to find the future value in both scenarios.</a:t>
                </a:r>
              </a:p>
              <a:p>
                <a:pPr>
                  <a:defRPr sz="2800"/>
                </a:pPr>
                <a:r>
                  <a:rPr sz="2600" dirty="0"/>
                  <a:t>The present value of </a:t>
                </a:r>
                <a14:m>
                  <m:oMath xmlns:m="http://schemas.openxmlformats.org/officeDocument/2006/math">
                    <m:r>
                      <a:rPr lang="en-IN" sz="2600" b="0" smtClean="0">
                        <a:latin typeface="Cambria Math" panose="02040503050406030204" pitchFamily="18" charset="0"/>
                      </a:rPr>
                      <m:t>$</m:t>
                    </m:r>
                    <m:r>
                      <a:rPr lang="en-IN" sz="2600" b="0" i="1" smtClean="0">
                        <a:latin typeface="Cambria Math" panose="02040503050406030204" pitchFamily="18" charset="0"/>
                      </a:rPr>
                      <m:t>21</m:t>
                    </m:r>
                    <m:r>
                      <a:rPr lang="en-IN" sz="2600" b="0" smtClean="0">
                        <a:latin typeface="Cambria Math" panose="02040503050406030204" pitchFamily="18" charset="0"/>
                      </a:rPr>
                      <m:t>,</m:t>
                    </m:r>
                    <m:r>
                      <a:rPr lang="en-IN" sz="2600" b="0" i="1" smtClean="0">
                        <a:latin typeface="Cambria Math" panose="02040503050406030204" pitchFamily="18" charset="0"/>
                      </a:rPr>
                      <m:t>045</m:t>
                    </m:r>
                  </m:oMath>
                </a14:m>
                <a:r>
                  <a:rPr sz="2600" dirty="0"/>
                  <a:t> will be the same for both options: </a:t>
                </a:r>
                <a:r>
                  <a:rPr sz="2600" dirty="0">
                    <a:latin typeface="Calibri" panose="020F0502020204030204" pitchFamily="34" charset="0"/>
                  </a:rPr>
                  <a:t>PV=-21045</a:t>
                </a:r>
                <a:r>
                  <a:rPr sz="2600" dirty="0"/>
                  <a:t>. Also, PMT = 0 for both options because there are no monthly payments.</a:t>
                </a:r>
              </a:p>
              <a:p>
                <a:r>
                  <a:rPr sz="2600" dirty="0"/>
                  <a:t>The interest in the current IRA is compounded quarterly over the </a:t>
                </a:r>
                <a:r>
                  <a:rPr sz="2600" dirty="0">
                    <a:latin typeface="Cambria Math"/>
                  </a:rPr>
                  <a:t>12</a:t>
                </a:r>
                <a:r>
                  <a:rPr sz="2600" dirty="0"/>
                  <a:t> years, so we'll use </a:t>
                </a:r>
                <a:r>
                  <a:rPr sz="2600" dirty="0">
                    <a:latin typeface="Calibri" panose="020F0502020204030204" pitchFamily="34" charset="0"/>
                  </a:rPr>
                  <a:t>N=4⋅12=48 </a:t>
                </a:r>
                <a:r>
                  <a:rPr sz="2600" dirty="0"/>
                  <a:t>and P/Y = C/Y = 4.</a:t>
                </a:r>
              </a:p>
              <a:p>
                <a:r>
                  <a:rPr sz="2600" dirty="0"/>
                  <a:t>The interest in the new IRA is compounded daily over the </a:t>
                </a:r>
                <a:r>
                  <a:rPr sz="2600" dirty="0">
                    <a:latin typeface="Cambria Math"/>
                  </a:rPr>
                  <a:t>12</a:t>
                </a:r>
                <a:r>
                  <a:rPr sz="2600" dirty="0"/>
                  <a:t> years, so we'll use </a:t>
                </a:r>
                <a:r>
                  <a:rPr sz="2600" dirty="0">
                    <a:latin typeface="Calibri" panose="020F0502020204030204" pitchFamily="34" charset="0"/>
                  </a:rPr>
                  <a:t>N=365⋅12=4380</a:t>
                </a:r>
                <a:r>
                  <a:rPr lang="en-US" sz="2600" dirty="0">
                    <a:latin typeface="Calibri" panose="020F0502020204030204" pitchFamily="34" charset="0"/>
                  </a:rPr>
                  <a:t> </a:t>
                </a:r>
                <a:r>
                  <a:rPr sz="2600" dirty="0"/>
                  <a:t>and P/Y = C/Y = 365.</a:t>
                </a:r>
              </a:p>
              <a:p>
                <a:r>
                  <a:rPr sz="2600" dirty="0"/>
                  <a:t>The calculator returns </a:t>
                </a:r>
                <a:r>
                  <a:rPr sz="2600" dirty="0">
                    <a:latin typeface="Calibri" panose="020F0502020204030204" pitchFamily="34" charset="0"/>
                  </a:rPr>
                  <a:t>26769.38837 </a:t>
                </a:r>
                <a:r>
                  <a:rPr sz="2600" dirty="0"/>
                  <a:t>for the current IRA and </a:t>
                </a:r>
                <a:r>
                  <a:rPr sz="2600" dirty="0">
                    <a:latin typeface="Calibri" panose="020F0502020204030204" pitchFamily="34" charset="0"/>
                  </a:rPr>
                  <a:t>25165.13118</a:t>
                </a:r>
                <a:r>
                  <a:rPr sz="2600" dirty="0"/>
                  <a:t> for the new one.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14313"/>
              </a:xfrm>
              <a:blipFill>
                <a:blip r:embed="rId2"/>
                <a:stretch>
                  <a:fillRect l="-1481" t="-2109" r="-1926" b="-74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Simple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a:bodyPr>
              <a:lstStyle/>
              <a:p>
                <a:r>
                  <a:rPr sz="2800" dirty="0"/>
                  <a:t>The amount of </a:t>
                </a:r>
                <a:r>
                  <a:rPr sz="2800" b="1" dirty="0"/>
                  <a:t>simple interest</a:t>
                </a:r>
                <a:r>
                  <a:rPr sz="2800" dirty="0"/>
                  <a:t> earned on a loan is calculated with the following formula.</a:t>
                </a:r>
                <a:endParaRPr lang="en-US" sz="2800" dirty="0"/>
              </a:p>
              <a:p>
                <a:pPr algn="ctr"/>
                <a:r>
                  <a:rPr lang="en-IN" i="1" dirty="0"/>
                  <a:t>I</a:t>
                </a:r>
                <a:r>
                  <a:rPr lang="en-IN" dirty="0"/>
                  <a:t> = </a:t>
                </a:r>
                <a:r>
                  <a:rPr lang="en-IN" i="1" dirty="0"/>
                  <a:t>Prt</a:t>
                </a:r>
                <a:endParaRPr sz="2800" dirty="0"/>
              </a:p>
              <a:p>
                <a:pPr>
                  <a:defRPr sz="2800"/>
                </a:pPr>
                <a:r>
                  <a:rPr sz="2800" dirty="0"/>
                  <a:t>Here,</a:t>
                </a:r>
                <a:r>
                  <a:rPr lang="en-US" sz="2800" dirty="0"/>
                  <a:t> </a:t>
                </a:r>
                <a:r>
                  <a:rPr lang="en-US" sz="2800" i="1" dirty="0"/>
                  <a:t>P</a:t>
                </a:r>
                <a:r>
                  <a:rPr sz="2800" dirty="0"/>
                  <a:t> is the principal,</a:t>
                </a:r>
                <a:r>
                  <a:rPr lang="en-US" sz="2800" dirty="0"/>
                  <a:t> </a:t>
                </a:r>
                <a:r>
                  <a:rPr lang="en-US" sz="2800" i="1" dirty="0"/>
                  <a:t>r</a:t>
                </a:r>
                <a:r>
                  <a:rPr sz="2800" dirty="0"/>
                  <a:t> is the APR written as a decimal, and </a:t>
                </a:r>
                <a14:m>
                  <m:oMath xmlns:m="http://schemas.openxmlformats.org/officeDocument/2006/math">
                    <m:r>
                      <a:rPr>
                        <a:latin typeface="Cambria Math" panose="02040503050406030204" pitchFamily="18" charset="0"/>
                      </a:rPr>
                      <m:t>𝑡</m:t>
                    </m:r>
                  </m:oMath>
                </a14:m>
                <a:r>
                  <a:rPr sz="2800" dirty="0"/>
                  <a:t> is the length of the loan in years.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328" t="-998"/>
                </a:stretch>
              </a:blipFill>
            </p:spPr>
            <p:txBody>
              <a:bodyPr/>
              <a:lstStyle/>
              <a:p>
                <a:r>
                  <a:rPr lang="en-IN">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2748D-9AD2-470A-A453-6B1F4757C234}"/>
              </a:ext>
            </a:extLst>
          </p:cNvPr>
          <p:cNvSpPr>
            <a:spLocks noGrp="1"/>
          </p:cNvSpPr>
          <p:nvPr>
            <p:ph type="title"/>
          </p:nvPr>
        </p:nvSpPr>
        <p:spPr/>
        <p:txBody>
          <a:bodyPr/>
          <a:lstStyle/>
          <a:p>
            <a:r>
              <a:rPr lang="en-US"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lang="en-IN" dirty="0"/>
          </a:p>
        </p:txBody>
      </p:sp>
      <p:pic>
        <p:nvPicPr>
          <p:cNvPr id="9" name="Picture 8" descr="A screenshot of a graphing calculator. The first line reads N equals 48. The second line reads I% equals 2.01. The third line reads PV equals −21045. The fourth line reads PMT equals 0. The fifth line reads FV equals 26769.38837. The sixth line reads P/Y equals 4. The seventh line reads C/Y equals 4. The eighth line reads PMT: END BEGIN.">
            <a:extLst>
              <a:ext uri="{FF2B5EF4-FFF2-40B4-BE49-F238E27FC236}">
                <a16:creationId xmlns:a16="http://schemas.microsoft.com/office/drawing/2014/main" id="{FB52CB74-8CD7-4EDC-AD20-4195052A0E57}"/>
              </a:ext>
            </a:extLst>
          </p:cNvPr>
          <p:cNvPicPr>
            <a:picLocks noChangeAspect="1"/>
          </p:cNvPicPr>
          <p:nvPr/>
        </p:nvPicPr>
        <p:blipFill>
          <a:blip r:embed="rId2"/>
          <a:srcRect b="11422"/>
          <a:stretch>
            <a:fillRect/>
          </a:stretch>
        </p:blipFill>
        <p:spPr>
          <a:xfrm>
            <a:off x="685800" y="1219200"/>
            <a:ext cx="3381847" cy="2514600"/>
          </a:xfrm>
          <a:prstGeom prst="rect">
            <a:avLst/>
          </a:prstGeom>
        </p:spPr>
      </p:pic>
      <p:sp>
        <p:nvSpPr>
          <p:cNvPr id="2" name="TextBox 1">
            <a:extLst>
              <a:ext uri="{FF2B5EF4-FFF2-40B4-BE49-F238E27FC236}">
                <a16:creationId xmlns:a16="http://schemas.microsoft.com/office/drawing/2014/main" id="{30A9C5B5-4C72-1674-467F-A4195C449F15}"/>
              </a:ext>
            </a:extLst>
          </p:cNvPr>
          <p:cNvSpPr txBox="1"/>
          <p:nvPr/>
        </p:nvSpPr>
        <p:spPr>
          <a:xfrm>
            <a:off x="1828800" y="369288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6</a:t>
            </a:r>
            <a:endParaRPr lang="en-IN" sz="2400" dirty="0"/>
          </a:p>
        </p:txBody>
      </p:sp>
      <p:pic>
        <p:nvPicPr>
          <p:cNvPr id="11" name="Picture 10" descr="A screenshot of a graphing calculator. The first line reads N equals 4380. The second line reads I% equals 1.49. The third line reads PV equals −21045. The fourth line reads PMT equals 0. The fifth line reads FV equals 25165.13118. The sixth line reads P/Y equals 365. The seventh line reads C/Y equals 365. The eighth line reads PMT: END BEGIN.">
            <a:extLst>
              <a:ext uri="{FF2B5EF4-FFF2-40B4-BE49-F238E27FC236}">
                <a16:creationId xmlns:a16="http://schemas.microsoft.com/office/drawing/2014/main" id="{F487A364-A0A3-46F5-B67C-AA5C9C7188FE}"/>
              </a:ext>
            </a:extLst>
          </p:cNvPr>
          <p:cNvPicPr>
            <a:picLocks noChangeAspect="1"/>
          </p:cNvPicPr>
          <p:nvPr/>
        </p:nvPicPr>
        <p:blipFill>
          <a:blip r:embed="rId3"/>
          <a:srcRect b="12644"/>
          <a:stretch>
            <a:fillRect/>
          </a:stretch>
        </p:blipFill>
        <p:spPr>
          <a:xfrm>
            <a:off x="4572000" y="1253886"/>
            <a:ext cx="3229426" cy="2479914"/>
          </a:xfrm>
          <a:prstGeom prst="rect">
            <a:avLst/>
          </a:prstGeom>
        </p:spPr>
      </p:pic>
      <p:sp>
        <p:nvSpPr>
          <p:cNvPr id="3" name="TextBox 2">
            <a:extLst>
              <a:ext uri="{FF2B5EF4-FFF2-40B4-BE49-F238E27FC236}">
                <a16:creationId xmlns:a16="http://schemas.microsoft.com/office/drawing/2014/main" id="{43ED6F95-AC5E-CFDE-EF2B-5B96E875D3BF}"/>
              </a:ext>
            </a:extLst>
          </p:cNvPr>
          <p:cNvSpPr txBox="1"/>
          <p:nvPr/>
        </p:nvSpPr>
        <p:spPr>
          <a:xfrm>
            <a:off x="5638800" y="369275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7</a:t>
            </a:r>
            <a:endParaRPr lang="en-IN" sz="2400" dirty="0"/>
          </a:p>
        </p:txBody>
      </p:sp>
    </p:spTree>
    <p:extLst>
      <p:ext uri="{BB962C8B-B14F-4D97-AF65-F5344CB8AC3E}">
        <p14:creationId xmlns:p14="http://schemas.microsoft.com/office/powerpoint/2010/main" val="2410947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2748D-9AD2-470A-A453-6B1F4757C234}"/>
              </a:ext>
            </a:extLst>
          </p:cNvPr>
          <p:cNvSpPr>
            <a:spLocks noGrp="1"/>
          </p:cNvSpPr>
          <p:nvPr>
            <p:ph type="title"/>
          </p:nvPr>
        </p:nvSpPr>
        <p:spPr/>
        <p:txBody>
          <a:bodyPr/>
          <a:lstStyle/>
          <a:p>
            <a:r>
              <a:rPr lang="en-US"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lang="en-IN"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Microsoft Excel</a:t>
                </a:r>
              </a:p>
              <a:p>
                <a:r>
                  <a:rPr sz="2800" dirty="0"/>
                  <a:t>We will use the </a:t>
                </a:r>
                <a:r>
                  <a:rPr sz="2800" b="1" dirty="0"/>
                  <a:t>FV(rate, nper, pmt, [</a:t>
                </a:r>
                <a:r>
                  <a:rPr sz="2800" b="1" dirty="0" err="1"/>
                  <a:t>pv</a:t>
                </a:r>
                <a:r>
                  <a:rPr sz="2800" b="1" dirty="0"/>
                  <a:t>], [type])</a:t>
                </a:r>
                <a:r>
                  <a:rPr sz="2800" dirty="0"/>
                  <a:t> function to determine the current IRA amount and the new IRA amount.</a:t>
                </a:r>
              </a:p>
              <a:p>
                <a:pPr marL="514350" indent="-514350">
                  <a:buFont typeface="+mj-lt"/>
                  <a:buChar char="•"/>
                  <a:defRPr sz="2800"/>
                </a:pPr>
                <a:r>
                  <a:rPr dirty="0"/>
                  <a:t>​</a:t>
                </a:r>
                <a:r>
                  <a:rPr sz="2800" dirty="0"/>
                  <a:t>The original IRA has an IRA of </a:t>
                </a:r>
                <a14:m>
                  <m:oMath xmlns:m="http://schemas.openxmlformats.org/officeDocument/2006/math">
                    <m:r>
                      <a:rPr b="0" i="1">
                        <a:latin typeface="Cambria Math" panose="02040503050406030204" pitchFamily="18" charset="0"/>
                      </a:rPr>
                      <m:t>2</m:t>
                    </m:r>
                    <m:r>
                      <a:rPr b="0">
                        <a:latin typeface="Cambria Math" panose="02040503050406030204" pitchFamily="18" charset="0"/>
                      </a:rPr>
                      <m:t>.</m:t>
                    </m:r>
                    <m:r>
                      <a:rPr b="0" i="1">
                        <a:latin typeface="Cambria Math" panose="02040503050406030204" pitchFamily="18" charset="0"/>
                      </a:rPr>
                      <m:t>01</m:t>
                    </m:r>
                    <m:r>
                      <a:rPr b="0">
                        <a:latin typeface="Cambria Math" panose="02040503050406030204" pitchFamily="18" charset="0"/>
                      </a:rPr>
                      <m:t>%</m:t>
                    </m:r>
                  </m:oMath>
                </a14:m>
                <a:r>
                  <a:rPr sz="2800" dirty="0"/>
                  <a:t> compounded quarterly, so we will use</a:t>
                </a:r>
                <a:r>
                  <a:rPr lang="en-US" sz="2800" dirty="0"/>
                  <a:t> rate = 0.0201/4.</a:t>
                </a:r>
                <a:endParaRPr sz="2800" dirty="0"/>
              </a:p>
              <a:p>
                <a:pPr marL="514350" indent="-514350">
                  <a:buFont typeface="+mj-lt"/>
                  <a:buChar char="•"/>
                  <a:defRPr sz="2800"/>
                </a:pPr>
                <a:r>
                  <a:rPr dirty="0"/>
                  <a:t>​</a:t>
                </a:r>
                <a:r>
                  <a:rPr sz="2800" dirty="0"/>
                  <a:t>Because the interest is being compounded quarterly for </a:t>
                </a:r>
                <a:r>
                  <a:rPr sz="2800" dirty="0">
                    <a:latin typeface="Cambria Math"/>
                  </a:rPr>
                  <a:t>12</a:t>
                </a:r>
                <a:r>
                  <a:rPr sz="2800" dirty="0"/>
                  <a:t> years, we'll use</a:t>
                </a:r>
                <a:r>
                  <a:rPr lang="en-US" sz="2800" dirty="0"/>
                  <a:t> nper = 4 </a:t>
                </a:r>
                <a:r>
                  <a:rPr lang="en-US" sz="2800" dirty="0">
                    <a:latin typeface="Cambria Math" panose="02040503050406030204" pitchFamily="18" charset="0"/>
                    <a:ea typeface="Cambria Math" panose="02040503050406030204" pitchFamily="18" charset="0"/>
                  </a:rPr>
                  <a:t>⋅</a:t>
                </a:r>
                <a:r>
                  <a:rPr lang="en-US" sz="2800" dirty="0"/>
                  <a:t> 12.</a:t>
                </a:r>
                <a:endParaRPr sz="2800" dirty="0"/>
              </a:p>
              <a:p>
                <a:pPr marL="514350" indent="-514350">
                  <a:buFont typeface="+mj-lt"/>
                  <a:buChar char="•"/>
                  <a:defRPr sz="2800"/>
                </a:pPr>
                <a:r>
                  <a:rPr dirty="0"/>
                  <a:t>​</a:t>
                </a:r>
                <a:r>
                  <a:rPr sz="2800" dirty="0"/>
                  <a:t>The new IRA has an IRA of </a:t>
                </a:r>
                <a14:m>
                  <m:oMath xmlns:m="http://schemas.openxmlformats.org/officeDocument/2006/math">
                    <m:r>
                      <a:rPr b="0" i="1">
                        <a:latin typeface="Cambria Math" panose="02040503050406030204" pitchFamily="18" charset="0"/>
                      </a:rPr>
                      <m:t>1</m:t>
                    </m:r>
                    <m:r>
                      <a:rPr b="0">
                        <a:latin typeface="Cambria Math" panose="02040503050406030204" pitchFamily="18" charset="0"/>
                      </a:rPr>
                      <m:t>.</m:t>
                    </m:r>
                    <m:r>
                      <a:rPr b="0" i="1">
                        <a:latin typeface="Cambria Math" panose="02040503050406030204" pitchFamily="18" charset="0"/>
                      </a:rPr>
                      <m:t>49</m:t>
                    </m:r>
                    <m:r>
                      <a:rPr>
                        <a:latin typeface="Cambria Math" panose="02040503050406030204" pitchFamily="18" charset="0"/>
                      </a:rPr>
                      <m:t>%</m:t>
                    </m:r>
                  </m:oMath>
                </a14:m>
                <a:r>
                  <a:rPr sz="2800" dirty="0"/>
                  <a:t> compounded daily, so we will use</a:t>
                </a:r>
                <a:r>
                  <a:rPr lang="en-US" sz="2800" dirty="0"/>
                  <a:t> rate = 0.0149/365.</a:t>
                </a:r>
                <a:endParaRPr sz="2800" dirty="0"/>
              </a:p>
              <a:p>
                <a:pPr marL="514350" indent="-514350">
                  <a:buFont typeface="+mj-lt"/>
                  <a:buChar char="•"/>
                  <a:defRPr sz="2800"/>
                </a:pPr>
                <a:r>
                  <a:rPr dirty="0"/>
                  <a:t>​</a:t>
                </a:r>
                <a:r>
                  <a:rPr sz="2800" dirty="0"/>
                  <a:t>Because the interest is being compounded daily for </a:t>
                </a:r>
                <a:r>
                  <a:rPr sz="2800" dirty="0">
                    <a:latin typeface="Cambria Math"/>
                  </a:rPr>
                  <a:t>12</a:t>
                </a:r>
                <a:r>
                  <a:rPr sz="2800" dirty="0"/>
                  <a:t> years, we'll use</a:t>
                </a:r>
                <a:r>
                  <a:rPr lang="en-US" sz="2800" dirty="0"/>
                  <a:t> nper = 365 </a:t>
                </a:r>
                <a:r>
                  <a:rPr lang="en-US" dirty="0">
                    <a:latin typeface="Cambria Math" panose="02040503050406030204" pitchFamily="18" charset="0"/>
                    <a:ea typeface="Cambria Math" panose="02040503050406030204" pitchFamily="18" charset="0"/>
                  </a:rPr>
                  <a:t>⋅</a:t>
                </a:r>
                <a:r>
                  <a:rPr lang="en-US" sz="2800" dirty="0"/>
                  <a:t> 12.</a:t>
                </a:r>
                <a:endParaRPr sz="2800" dirty="0"/>
              </a:p>
              <a:p>
                <a:pPr>
                  <a:defRPr sz="2800"/>
                </a:pPr>
                <a:r>
                  <a:rPr sz="2800" dirty="0"/>
                  <a:t>For both accounts, we will use </a:t>
                </a:r>
                <a:r>
                  <a:rPr sz="2800" dirty="0">
                    <a:latin typeface="Cambria Math"/>
                  </a:rPr>
                  <a:t>0</a:t>
                </a:r>
                <a:r>
                  <a:rPr sz="2800" dirty="0"/>
                  <a:t> for pmt and</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21045</a:t>
                </a:r>
                <a:r>
                  <a:rPr sz="2800" dirty="0"/>
                  <a:t> for </a:t>
                </a:r>
                <a:r>
                  <a:rPr sz="2800" dirty="0" err="1"/>
                  <a:t>pv</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07"/>
                </a:stretch>
              </a:blipFill>
            </p:spPr>
            <p:txBody>
              <a:bodyPr/>
              <a:lstStyle/>
              <a:p>
                <a:r>
                  <a:rPr lang="en-IN">
                    <a:noFill/>
                  </a:rPr>
                  <a:t> </a:t>
                </a:r>
              </a:p>
            </p:txBody>
          </p:sp>
        </mc:Fallback>
      </mc:AlternateContent>
    </p:spTree>
    <p:extLst>
      <p:ext uri="{BB962C8B-B14F-4D97-AF65-F5344CB8AC3E}">
        <p14:creationId xmlns:p14="http://schemas.microsoft.com/office/powerpoint/2010/main" val="241223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2748D-9AD2-470A-A453-6B1F4757C234}"/>
              </a:ext>
            </a:extLst>
          </p:cNvPr>
          <p:cNvSpPr>
            <a:spLocks noGrp="1"/>
          </p:cNvSpPr>
          <p:nvPr>
            <p:ph type="title"/>
          </p:nvPr>
        </p:nvSpPr>
        <p:spPr/>
        <p:txBody>
          <a:bodyPr/>
          <a:lstStyle/>
          <a:p>
            <a:r>
              <a:rPr lang="en-US"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lang="en-IN" dirty="0"/>
          </a:p>
        </p:txBody>
      </p:sp>
      <p:sp>
        <p:nvSpPr>
          <p:cNvPr id="3" name="Text Placeholder 2"/>
          <p:cNvSpPr>
            <a:spLocks noGrp="1"/>
          </p:cNvSpPr>
          <p:nvPr>
            <p:ph type="body" sz="quarter" idx="10"/>
          </p:nvPr>
        </p:nvSpPr>
        <p:spPr/>
        <p:txBody>
          <a:bodyPr>
            <a:normAutofit/>
          </a:bodyPr>
          <a:lstStyle/>
          <a:p>
            <a:r>
              <a:rPr sz="2400" dirty="0"/>
              <a:t>To keep track of the two accounts, enter "Current IRA " in cell A1 and "New IRA " in cell B1.</a:t>
            </a:r>
          </a:p>
          <a:p>
            <a:r>
              <a:rPr sz="2400" dirty="0"/>
              <a:t>Calculate the future value of the current IRA in cell A2 by typing "=FV(0.0201/4,4*12,,-21045,0)" and pressing Enter. This gives a value of </a:t>
            </a:r>
            <a:r>
              <a:rPr sz="2400" dirty="0">
                <a:latin typeface="Cambria Math"/>
              </a:rPr>
              <a:t>26,769.39</a:t>
            </a:r>
            <a:r>
              <a:rPr sz="2400" dirty="0"/>
              <a:t>.</a:t>
            </a:r>
          </a:p>
          <a:p>
            <a:r>
              <a:rPr sz="2400" dirty="0"/>
              <a:t>Calculate the future value of the new IRA in cell B2 by typing "=FV(0.0149/365,365*12,,-21045,0)" and pressing Enter. This gives a value of </a:t>
            </a:r>
            <a:r>
              <a:rPr sz="2400" dirty="0">
                <a:latin typeface="Cambria Math"/>
              </a:rPr>
              <a:t>25,165.13</a:t>
            </a:r>
            <a:r>
              <a:rPr sz="2400" dirty="0"/>
              <a:t>.</a:t>
            </a:r>
            <a:endParaRPr lang="en-IN" sz="2400" dirty="0"/>
          </a:p>
        </p:txBody>
      </p:sp>
    </p:spTree>
    <p:extLst>
      <p:ext uri="{BB962C8B-B14F-4D97-AF65-F5344CB8AC3E}">
        <p14:creationId xmlns:p14="http://schemas.microsoft.com/office/powerpoint/2010/main" val="1626729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2748D-9AD2-470A-A453-6B1F4757C234}"/>
              </a:ext>
            </a:extLst>
          </p:cNvPr>
          <p:cNvSpPr>
            <a:spLocks noGrp="1"/>
          </p:cNvSpPr>
          <p:nvPr>
            <p:ph type="title"/>
          </p:nvPr>
        </p:nvSpPr>
        <p:spPr/>
        <p:txBody>
          <a:bodyPr/>
          <a:lstStyle/>
          <a:p>
            <a:r>
              <a:rPr lang="en-US" dirty="0"/>
              <a:t>Example 4: Comparing Compound Interest Rates and Intervals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lang="en-IN" dirty="0"/>
          </a:p>
        </p:txBody>
      </p:sp>
      <p:pic>
        <p:nvPicPr>
          <p:cNvPr id="4" name="Picture 3" descr="A screenshot of an excel sheet. A dropbox box at the top left reads B2. The formula bar reads fx equals FV(0.0149/365,365*12 comma comma -21045 comma 0). A table has two columns and two rows. The columns in the excel screen are labeled A, B. The row-wise entries in the table are as follows: Row 1, A: Current IRA, B: New IRA. Row 2, A: $26,769.39 , B: $25,165.13.">
            <a:extLst>
              <a:ext uri="{FF2B5EF4-FFF2-40B4-BE49-F238E27FC236}">
                <a16:creationId xmlns:a16="http://schemas.microsoft.com/office/drawing/2014/main" id="{484ADB27-18A3-438F-A089-B09101C1AA25}"/>
              </a:ext>
            </a:extLst>
          </p:cNvPr>
          <p:cNvPicPr>
            <a:picLocks noChangeAspect="1"/>
          </p:cNvPicPr>
          <p:nvPr/>
        </p:nvPicPr>
        <p:blipFill>
          <a:blip r:embed="rId2"/>
          <a:srcRect b="18182"/>
          <a:stretch>
            <a:fillRect/>
          </a:stretch>
        </p:blipFill>
        <p:spPr>
          <a:xfrm>
            <a:off x="1542478" y="1257300"/>
            <a:ext cx="6171248" cy="1714500"/>
          </a:xfrm>
          <a:prstGeom prst="rect">
            <a:avLst/>
          </a:prstGeom>
        </p:spPr>
      </p:pic>
      <p:sp>
        <p:nvSpPr>
          <p:cNvPr id="2" name="TextBox 1">
            <a:extLst>
              <a:ext uri="{FF2B5EF4-FFF2-40B4-BE49-F238E27FC236}">
                <a16:creationId xmlns:a16="http://schemas.microsoft.com/office/drawing/2014/main" id="{7271060F-A080-29FA-F169-C14B5BADFDCC}"/>
              </a:ext>
            </a:extLst>
          </p:cNvPr>
          <p:cNvSpPr txBox="1"/>
          <p:nvPr/>
        </p:nvSpPr>
        <p:spPr>
          <a:xfrm>
            <a:off x="4419600" y="294828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8</a:t>
            </a:r>
            <a:endParaRPr lang="en-IN" sz="2400" dirty="0"/>
          </a:p>
        </p:txBody>
      </p:sp>
      <p:sp>
        <p:nvSpPr>
          <p:cNvPr id="7" name="TextBox 6">
            <a:extLst>
              <a:ext uri="{FF2B5EF4-FFF2-40B4-BE49-F238E27FC236}">
                <a16:creationId xmlns:a16="http://schemas.microsoft.com/office/drawing/2014/main" id="{FFE06C0C-2974-7926-C5AA-8344EBE71494}"/>
              </a:ext>
            </a:extLst>
          </p:cNvPr>
          <p:cNvSpPr txBox="1"/>
          <p:nvPr/>
        </p:nvSpPr>
        <p:spPr>
          <a:xfrm>
            <a:off x="457994" y="3577441"/>
            <a:ext cx="8204200" cy="1938992"/>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Anthony's current IRA will earn more than the new offer. Notice that the increase in number of compounding intervals was not enough to outweigh the difference in interest rate. So Anthony would do better to leave his money in the current IRA account.</a:t>
            </a:r>
            <a:endParaRPr lang="en-IN" dirty="0"/>
          </a:p>
        </p:txBody>
      </p:sp>
    </p:spTree>
    <p:extLst>
      <p:ext uri="{BB962C8B-B14F-4D97-AF65-F5344CB8AC3E}">
        <p14:creationId xmlns:p14="http://schemas.microsoft.com/office/powerpoint/2010/main" val="27297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Future Value for Continuous Compound Interest</a:t>
            </a:r>
          </a:p>
        </p:txBody>
      </p:sp>
      <p:sp>
        <p:nvSpPr>
          <p:cNvPr id="3" name="Text Placeholder 2"/>
          <p:cNvSpPr>
            <a:spLocks noGrp="1"/>
          </p:cNvSpPr>
          <p:nvPr>
            <p:ph type="body" sz="quarter" idx="10"/>
          </p:nvPr>
        </p:nvSpPr>
        <p:spPr>
          <a:xfrm>
            <a:off x="457200" y="1082078"/>
            <a:ext cx="8229600" cy="4785322"/>
          </a:xfrm>
        </p:spPr>
        <p:txBody>
          <a:bodyPr>
            <a:normAutofit/>
          </a:bodyPr>
          <a:lstStyle/>
          <a:p>
            <a:pPr>
              <a:defRPr sz="2800"/>
            </a:pPr>
            <a:r>
              <a:rPr sz="2800" dirty="0"/>
              <a:t>The </a:t>
            </a:r>
            <a:r>
              <a:rPr sz="2800" b="1" dirty="0"/>
              <a:t>future value</a:t>
            </a:r>
            <a:r>
              <a:rPr sz="2800" dirty="0"/>
              <a:t>,</a:t>
            </a:r>
            <a:r>
              <a:rPr lang="en-US" sz="2800" dirty="0"/>
              <a:t> </a:t>
            </a:r>
            <a:r>
              <a:rPr lang="en-US" sz="2800" i="1" dirty="0"/>
              <a:t>A</a:t>
            </a:r>
            <a:r>
              <a:rPr lang="en-US" sz="2800" dirty="0"/>
              <a:t>,</a:t>
            </a:r>
            <a:r>
              <a:rPr sz="2800" dirty="0"/>
              <a:t> of a loan is the amount to be repaid at the end of the loan period. It is the principal amount plus any interest accrued. Using </a:t>
            </a:r>
            <a:r>
              <a:rPr sz="2800" b="1" dirty="0"/>
              <a:t>continuous compound interest</a:t>
            </a:r>
            <a:r>
              <a:rPr sz="2800" dirty="0"/>
              <a:t>, future value is calculated with the following formula.</a:t>
            </a:r>
          </a:p>
        </p:txBody>
      </p:sp>
      <p:pic>
        <p:nvPicPr>
          <p:cNvPr id="5" name="Picture 4" descr="A equals P times e to the power of r times t">
            <a:extLst>
              <a:ext uri="{FF2B5EF4-FFF2-40B4-BE49-F238E27FC236}">
                <a16:creationId xmlns:a16="http://schemas.microsoft.com/office/drawing/2014/main" id="{80A940E9-C5B6-3161-E197-BFE4C34A4C22}"/>
              </a:ext>
            </a:extLst>
          </p:cNvPr>
          <p:cNvPicPr>
            <a:picLocks noChangeAspect="1"/>
          </p:cNvPicPr>
          <p:nvPr/>
        </p:nvPicPr>
        <p:blipFill>
          <a:blip r:embed="rId2"/>
          <a:stretch>
            <a:fillRect/>
          </a:stretch>
        </p:blipFill>
        <p:spPr>
          <a:xfrm>
            <a:off x="4057650" y="3243262"/>
            <a:ext cx="1028700" cy="371475"/>
          </a:xfrm>
          <a:prstGeom prst="rect">
            <a:avLst/>
          </a:prstGeom>
        </p:spPr>
      </p:pic>
      <p:sp>
        <p:nvSpPr>
          <p:cNvPr id="7" name="TextBox 6">
            <a:extLst>
              <a:ext uri="{FF2B5EF4-FFF2-40B4-BE49-F238E27FC236}">
                <a16:creationId xmlns:a16="http://schemas.microsoft.com/office/drawing/2014/main" id="{6A64F3E8-6EDA-F40D-A4B3-E0965F2AAA17}"/>
              </a:ext>
            </a:extLst>
          </p:cNvPr>
          <p:cNvSpPr txBox="1"/>
          <p:nvPr/>
        </p:nvSpPr>
        <p:spPr>
          <a:xfrm>
            <a:off x="457200" y="3727450"/>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Here, </a:t>
            </a:r>
            <a:r>
              <a:rPr kumimoji="0" lang="en-US" sz="2800" b="0" i="1" u="none" strike="noStrike" kern="1200" cap="none" spc="0" normalizeH="0" baseline="0" noProof="0" dirty="0">
                <a:ln>
                  <a:noFill/>
                </a:ln>
                <a:solidFill>
                  <a:srgbClr val="000000"/>
                </a:solidFill>
                <a:effectLst/>
                <a:uLnTx/>
                <a:uFillTx/>
                <a:latin typeface="Calibri"/>
                <a:ea typeface="+mn-ea"/>
                <a:cs typeface="+mn-cs"/>
              </a:rPr>
              <a:t>P</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principal,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written as a decimal,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length of the loan in years.</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Milestone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you invest </a:t>
                </a:r>
                <a14:m>
                  <m:oMath xmlns:m="http://schemas.openxmlformats.org/officeDocument/2006/math">
                    <m:r>
                      <a:rPr>
                        <a:latin typeface="Cambria Math" panose="02040503050406030204" pitchFamily="18" charset="0"/>
                      </a:rPr>
                      <m:t>$1</m:t>
                    </m:r>
                  </m:oMath>
                </a14:m>
                <a:r>
                  <a:rPr sz="2800" dirty="0"/>
                  <a:t> for </a:t>
                </a:r>
                <a:r>
                  <a:rPr sz="2800" dirty="0">
                    <a:latin typeface="Cambria Math"/>
                  </a:rPr>
                  <a:t>1</a:t>
                </a:r>
                <a:r>
                  <a:rPr sz="2800" dirty="0"/>
                  <a:t> year with </a:t>
                </a:r>
                <a14:m>
                  <m:oMath xmlns:m="http://schemas.openxmlformats.org/officeDocument/2006/math">
                    <m:r>
                      <a:rPr>
                        <a:latin typeface="Cambria Math" panose="02040503050406030204" pitchFamily="18" charset="0"/>
                      </a:rPr>
                      <m:t>100%</m:t>
                    </m:r>
                  </m:oMath>
                </a14:m>
                <a:r>
                  <a:rPr sz="2800" dirty="0"/>
                  <a:t> interest compounded continuously, you will have </a:t>
                </a:r>
                <a14:m>
                  <m:oMath xmlns:m="http://schemas.openxmlformats.org/officeDocument/2006/math">
                    <m:r>
                      <a:rPr>
                        <a:latin typeface="Cambria Math" panose="02040503050406030204" pitchFamily="18" charset="0"/>
                      </a:rPr>
                      <m:t>$2.72</m:t>
                    </m:r>
                  </m:oMath>
                </a14:m>
                <a:r>
                  <a:rPr sz="2800" dirty="0"/>
                  <a:t> at the end of the year. This concept was first studied by the Swiss mathematician Jacob Bernoulli. Many years later the irrational constant equal to approximately </a:t>
                </a:r>
                <a:r>
                  <a:rPr sz="2800" dirty="0">
                    <a:latin typeface="Cambria Math"/>
                  </a:rPr>
                  <a:t>2.718281828</a:t>
                </a:r>
                <a:r>
                  <a:rPr sz="2800" dirty="0"/>
                  <a:t> was named </a:t>
                </a:r>
                <a14:m>
                  <m:oMath xmlns:m="http://schemas.openxmlformats.org/officeDocument/2006/math">
                    <m:r>
                      <a:rPr>
                        <a:latin typeface="Cambria Math" panose="02040503050406030204" pitchFamily="18" charset="0"/>
                      </a:rPr>
                      <m:t>𝑒</m:t>
                    </m:r>
                  </m:oMath>
                </a14:m>
                <a:r>
                  <a:rPr sz="2800" dirty="0"/>
                  <a:t> by another Swiss mathematician, Leonhard Euler.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372" r="-7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Calculating Continuous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an investment earns </a:t>
                </a:r>
                <a14:m>
                  <m:oMath xmlns:m="http://schemas.openxmlformats.org/officeDocument/2006/math">
                    <m:r>
                      <a:rPr>
                        <a:latin typeface="Cambria Math" panose="02040503050406030204" pitchFamily="18" charset="0"/>
                      </a:rPr>
                      <m:t>1.8%</m:t>
                    </m:r>
                  </m:oMath>
                </a14:m>
                <a:r>
                  <a:rPr sz="2800" dirty="0"/>
                  <a:t> interest compounded continuously.</a:t>
                </a:r>
              </a:p>
              <a:p>
                <a:pPr marL="542925" indent="-542925">
                  <a:defRPr sz="2800"/>
                </a:pPr>
                <a:r>
                  <a:rPr lang="en-US" dirty="0"/>
                  <a:t>a.	</a:t>
                </a:r>
                <a:r>
                  <a:rPr dirty="0"/>
                  <a:t>​</a:t>
                </a:r>
                <a:r>
                  <a:rPr sz="2800" dirty="0"/>
                  <a:t>Find the future value of a </a:t>
                </a:r>
                <a14:m>
                  <m:oMath xmlns:m="http://schemas.openxmlformats.org/officeDocument/2006/math">
                    <m:r>
                      <a:rPr>
                        <a:latin typeface="Cambria Math" panose="02040503050406030204" pitchFamily="18" charset="0"/>
                      </a:rPr>
                      <m:t>$5000</m:t>
                    </m:r>
                  </m:oMath>
                </a14:m>
                <a:r>
                  <a:rPr sz="2800" dirty="0"/>
                  <a:t> investment after </a:t>
                </a:r>
                <a:r>
                  <a:rPr sz="2800" dirty="0">
                    <a:latin typeface="Cambria Math"/>
                  </a:rPr>
                  <a:t>20</a:t>
                </a:r>
                <a:r>
                  <a:rPr sz="2800" dirty="0"/>
                  <a:t> years.</a:t>
                </a:r>
              </a:p>
              <a:p>
                <a:pPr marL="542925" indent="-542925">
                  <a:defRPr sz="2800"/>
                </a:pPr>
                <a:r>
                  <a:rPr lang="en-US" dirty="0"/>
                  <a:t>b.	</a:t>
                </a:r>
                <a:r>
                  <a:rPr sz="2800" dirty="0"/>
                  <a:t>How long will it take the investment in part a. to be worth </a:t>
                </a:r>
                <a14:m>
                  <m:oMath xmlns:m="http://schemas.openxmlformats.org/officeDocument/2006/math">
                    <m:r>
                      <a:rPr>
                        <a:latin typeface="Cambria Math" panose="02040503050406030204" pitchFamily="18" charset="0"/>
                      </a:rPr>
                      <m:t>$6000</m:t>
                    </m:r>
                  </m:oMath>
                </a14:m>
                <a:r>
                  <a:rPr sz="2800" dirty="0"/>
                  <a:t>?</a:t>
                </a:r>
              </a:p>
              <a:p>
                <a:pPr marL="542925" indent="-542925">
                  <a:defRPr sz="2800"/>
                </a:pPr>
                <a:r>
                  <a:rPr lang="en-US" sz="2800" dirty="0"/>
                  <a:t>c.	</a:t>
                </a:r>
                <a:r>
                  <a:rPr sz="2800" dirty="0"/>
                  <a:t>In general, how long will it take the value of this type of investment to triple?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IN">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Continuous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sz="2800" dirty="0"/>
              <a:t>a.	</a:t>
            </a:r>
            <a:r>
              <a:rPr sz="2800" dirty="0"/>
              <a:t>We are given the following quantities to use in the formula for future value when the interest is compounded continuously.</a:t>
            </a:r>
          </a:p>
          <a:p>
            <a:pPr algn="ctr">
              <a:defRPr sz="2800"/>
            </a:pPr>
            <a:r>
              <a:rPr i="1" dirty="0"/>
              <a:t>​</a:t>
            </a:r>
            <a:r>
              <a:rPr lang="en-US" i="1" dirty="0"/>
              <a:t>P</a:t>
            </a:r>
            <a:r>
              <a:rPr lang="en-US" dirty="0"/>
              <a:t> = $5000     </a:t>
            </a:r>
            <a:r>
              <a:rPr lang="en-US" i="1" dirty="0"/>
              <a:t>r</a:t>
            </a:r>
            <a:r>
              <a:rPr lang="en-US" dirty="0"/>
              <a:t> = 0.018     </a:t>
            </a:r>
            <a:r>
              <a:rPr lang="en-US" i="1" dirty="0"/>
              <a:t>t</a:t>
            </a:r>
            <a:r>
              <a:rPr lang="en-US" dirty="0"/>
              <a:t> = 20</a:t>
            </a:r>
            <a:endParaRPr sz="2800" dirty="0"/>
          </a:p>
          <a:p>
            <a:pPr marL="457200" lvl="1" indent="0">
              <a:buNone/>
            </a:pPr>
            <a:r>
              <a:rPr dirty="0"/>
              <a:t>So the future value is calculated as follows.</a:t>
            </a:r>
          </a:p>
        </p:txBody>
      </p:sp>
      <p:pic>
        <p:nvPicPr>
          <p:cNvPr id="5" name="Picture 4" descr="A equals P times e raised to the power of r times t&#10;equals dollar 5000 times e raised to the power of open parenthesis 0.018 times 20 close parenthesis&#10;is approximately equal to dollar 7166.65">
            <a:extLst>
              <a:ext uri="{FF2B5EF4-FFF2-40B4-BE49-F238E27FC236}">
                <a16:creationId xmlns:a16="http://schemas.microsoft.com/office/drawing/2014/main" id="{3670EEEB-0818-640B-32BE-AC0D14B0D08A}"/>
              </a:ext>
            </a:extLst>
          </p:cNvPr>
          <p:cNvPicPr>
            <a:picLocks noChangeAspect="1"/>
          </p:cNvPicPr>
          <p:nvPr/>
        </p:nvPicPr>
        <p:blipFill>
          <a:blip r:embed="rId2"/>
          <a:stretch>
            <a:fillRect/>
          </a:stretch>
        </p:blipFill>
        <p:spPr>
          <a:xfrm>
            <a:off x="3634528" y="3886200"/>
            <a:ext cx="2208316" cy="1296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877DF8-4A7A-61E9-53DB-850AD78E9BC0}"/>
                  </a:ext>
                </a:extLst>
              </p:cNvPr>
              <p:cNvSpPr txBox="1"/>
              <p:nvPr/>
            </p:nvSpPr>
            <p:spPr>
              <a:xfrm>
                <a:off x="914399" y="5105400"/>
                <a:ext cx="7648575"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After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20</a:t>
                </a:r>
                <a:r>
                  <a:rPr kumimoji="0" lang="en-US" sz="2800" b="0" i="0" u="none" strike="noStrike" kern="1200" cap="none" spc="0" normalizeH="0" baseline="0" noProof="0" dirty="0">
                    <a:ln>
                      <a:noFill/>
                    </a:ln>
                    <a:solidFill>
                      <a:srgbClr val="366092"/>
                    </a:solidFill>
                    <a:effectLst/>
                    <a:uLnTx/>
                    <a:uFillTx/>
                    <a:latin typeface="Calibri"/>
                    <a:ea typeface="+mn-ea"/>
                    <a:cs typeface="+mn-cs"/>
                  </a:rPr>
                  <a:t> years, the investment will be worth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$7166.65</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7" name="TextBox 6">
                <a:extLst>
                  <a:ext uri="{FF2B5EF4-FFF2-40B4-BE49-F238E27FC236}">
                    <a16:creationId xmlns:a16="http://schemas.microsoft.com/office/drawing/2014/main" id="{E4877DF8-4A7A-61E9-53DB-850AD78E9BC0}"/>
                  </a:ext>
                </a:extLst>
              </p:cNvPr>
              <p:cNvSpPr txBox="1">
                <a:spLocks noRot="1" noChangeAspect="1" noMove="1" noResize="1" noEditPoints="1" noAdjustHandles="1" noChangeArrowheads="1" noChangeShapeType="1" noTextEdit="1"/>
              </p:cNvSpPr>
              <p:nvPr/>
            </p:nvSpPr>
            <p:spPr>
              <a:xfrm>
                <a:off x="914399" y="5105400"/>
                <a:ext cx="7648575" cy="954107"/>
              </a:xfrm>
              <a:prstGeom prst="rect">
                <a:avLst/>
              </a:prstGeom>
              <a:blipFill>
                <a:blip r:embed="rId3"/>
                <a:stretch>
                  <a:fillRect l="-1594" t="-8333" b="-17308"/>
                </a:stretch>
              </a:blipFill>
            </p:spPr>
            <p:txBody>
              <a:bodyPr/>
              <a:lstStyle/>
              <a:p>
                <a:r>
                  <a:rPr lang="en-IN">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Continuous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In this question, we are told the future value we want to reach is</a:t>
            </a:r>
            <a:r>
              <a:rPr lang="en-US" sz="2800" dirty="0"/>
              <a:t> $6000,</a:t>
            </a:r>
            <a:r>
              <a:rPr sz="2800" dirty="0"/>
              <a:t> so</a:t>
            </a:r>
            <a:r>
              <a:rPr lang="en-US" sz="2800" dirty="0"/>
              <a:t> </a:t>
            </a:r>
            <a:r>
              <a:rPr lang="en-US" sz="2800" i="1" dirty="0"/>
              <a:t>A</a:t>
            </a:r>
            <a:r>
              <a:rPr lang="en-US" sz="2800" dirty="0"/>
              <a:t> = $6000.</a:t>
            </a:r>
            <a:r>
              <a:rPr sz="2800" dirty="0"/>
              <a:t> We are asked to find the time</a:t>
            </a:r>
            <a:r>
              <a:rPr lang="en-US" sz="2800" dirty="0"/>
              <a:t> </a:t>
            </a:r>
            <a:r>
              <a:rPr lang="en-US" sz="2800" i="1" dirty="0"/>
              <a:t>t</a:t>
            </a:r>
            <a:r>
              <a:rPr sz="2800" dirty="0"/>
              <a:t> if the rate stays at</a:t>
            </a:r>
            <a:r>
              <a:rPr lang="en-US" sz="2800" dirty="0"/>
              <a:t> </a:t>
            </a:r>
            <a:r>
              <a:rPr lang="en-US" sz="2800" i="1" dirty="0"/>
              <a:t>r</a:t>
            </a:r>
            <a:r>
              <a:rPr lang="en-US" sz="2800" dirty="0"/>
              <a:t> = 0.018.</a:t>
            </a:r>
            <a:r>
              <a:rPr sz="2800" dirty="0"/>
              <a:t> Let's fill in what we know in our formula for future value.</a:t>
            </a:r>
            <a:endParaRPr dirty="0"/>
          </a:p>
        </p:txBody>
      </p:sp>
      <p:pic>
        <p:nvPicPr>
          <p:cNvPr id="6" name="Picture 5" descr="A equals P times e raised to the power of r times t&#10;dollar 6000 equals dollar 5000 times e raised to the power of open parenthesis 0.018 times t close parenthesis">
            <a:extLst>
              <a:ext uri="{FF2B5EF4-FFF2-40B4-BE49-F238E27FC236}">
                <a16:creationId xmlns:a16="http://schemas.microsoft.com/office/drawing/2014/main" id="{42D88169-3820-CE1A-C5FE-B218CDDAF573}"/>
              </a:ext>
            </a:extLst>
          </p:cNvPr>
          <p:cNvPicPr>
            <a:picLocks noChangeAspect="1"/>
          </p:cNvPicPr>
          <p:nvPr/>
        </p:nvPicPr>
        <p:blipFill>
          <a:blip r:embed="rId2"/>
          <a:stretch>
            <a:fillRect/>
          </a:stretch>
        </p:blipFill>
        <p:spPr>
          <a:xfrm>
            <a:off x="3176587" y="2952750"/>
            <a:ext cx="2790825" cy="952500"/>
          </a:xfrm>
          <a:prstGeom prst="rect">
            <a:avLst/>
          </a:prstGeom>
        </p:spPr>
      </p:pic>
      <p:sp>
        <p:nvSpPr>
          <p:cNvPr id="8" name="TextBox 7">
            <a:extLst>
              <a:ext uri="{FF2B5EF4-FFF2-40B4-BE49-F238E27FC236}">
                <a16:creationId xmlns:a16="http://schemas.microsoft.com/office/drawing/2014/main" id="{DA73717B-43BF-BCC9-2FA0-A4CA732B9574}"/>
              </a:ext>
            </a:extLst>
          </p:cNvPr>
          <p:cNvSpPr txBox="1"/>
          <p:nvPr/>
        </p:nvSpPr>
        <p:spPr>
          <a:xfrm>
            <a:off x="914400" y="4114800"/>
            <a:ext cx="77724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Notice that the variable </a:t>
            </a:r>
            <a:r>
              <a:rPr kumimoji="0" lang="en-US" sz="2800" b="0" i="1" u="none" strike="noStrike" kern="1200" cap="none" spc="0" normalizeH="0" baseline="0" noProof="0" dirty="0">
                <a:ln>
                  <a:noFill/>
                </a:ln>
                <a:solidFill>
                  <a:srgbClr val="366092"/>
                </a:solidFill>
                <a:effectLst/>
                <a:uLnTx/>
                <a:uFillTx/>
                <a:latin typeface="Calibri"/>
                <a:ea typeface="+mn-ea"/>
                <a:cs typeface="+mn-cs"/>
              </a:rPr>
              <a:t>t</a:t>
            </a:r>
            <a:r>
              <a:rPr kumimoji="0" lang="en-US" sz="2800" b="0" i="0" u="none" strike="noStrike" kern="1200" cap="none" spc="0" normalizeH="0" baseline="0" noProof="0" dirty="0">
                <a:ln>
                  <a:noFill/>
                </a:ln>
                <a:solidFill>
                  <a:srgbClr val="366092"/>
                </a:solidFill>
                <a:effectLst/>
                <a:uLnTx/>
                <a:uFillTx/>
                <a:latin typeface="Calibri"/>
                <a:ea typeface="+mn-ea"/>
                <a:cs typeface="+mn-cs"/>
              </a:rPr>
              <a:t> is in the exponent. We can solve the equation for </a:t>
            </a:r>
            <a:r>
              <a:rPr kumimoji="0" lang="en-US" sz="2800" b="0" i="1" u="none" strike="noStrike" kern="1200" cap="none" spc="0" normalizeH="0" baseline="0" noProof="0" dirty="0">
                <a:ln>
                  <a:noFill/>
                </a:ln>
                <a:solidFill>
                  <a:srgbClr val="366092"/>
                </a:solidFill>
                <a:effectLst/>
                <a:uLnTx/>
                <a:uFillTx/>
                <a:latin typeface="Calibri"/>
                <a:ea typeface="+mn-ea"/>
                <a:cs typeface="+mn-cs"/>
              </a:rPr>
              <a:t>t</a:t>
            </a:r>
            <a:r>
              <a:rPr kumimoji="0" lang="en-US" sz="2800" b="0" i="0" u="none" strike="noStrike" kern="1200" cap="none" spc="0" normalizeH="0" baseline="0" noProof="0" dirty="0">
                <a:ln>
                  <a:noFill/>
                </a:ln>
                <a:solidFill>
                  <a:srgbClr val="366092"/>
                </a:solidFill>
                <a:effectLst/>
                <a:uLnTx/>
                <a:uFillTx/>
                <a:latin typeface="Calibri"/>
                <a:ea typeface="+mn-ea"/>
                <a:cs typeface="+mn-cs"/>
              </a:rPr>
              <a:t> by dividing and using natural logarithms.​</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4</a:t>
            </a:r>
            <a:endParaRPr dirty="0"/>
          </a:p>
        </p:txBody>
      </p:sp>
      <p:sp>
        <p:nvSpPr>
          <p:cNvPr id="3" name="Text Placeholder 2"/>
          <p:cNvSpPr>
            <a:spLocks noGrp="1"/>
          </p:cNvSpPr>
          <p:nvPr>
            <p:ph type="body" sz="quarter" idx="10"/>
          </p:nvPr>
        </p:nvSpPr>
        <p:spPr/>
        <p:txBody>
          <a:bodyPr>
            <a:normAutofit/>
          </a:bodyPr>
          <a:lstStyle/>
          <a:p>
            <a:pPr>
              <a:defRPr sz="2800"/>
            </a:pPr>
            <a:r>
              <a:rPr sz="2800" dirty="0"/>
              <a:t>When working with the continuously compounding formula, think of</a:t>
            </a:r>
            <a:r>
              <a:rPr lang="en-US" sz="2800" dirty="0"/>
              <a:t> </a:t>
            </a:r>
            <a:r>
              <a:rPr lang="en-US" sz="2800" i="1" dirty="0"/>
              <a:t>e</a:t>
            </a:r>
            <a:r>
              <a:rPr sz="2800" dirty="0"/>
              <a:t> as a constant.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r>
              <a:rPr sz="2800" dirty="0"/>
              <a:t>A credit score is a number that ranks your risk as a borrower.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r>
              <a:rPr lang="en-US" dirty="0"/>
              <a:t> 2</a:t>
            </a:r>
            <a:endParaRPr dirty="0"/>
          </a:p>
        </p:txBody>
      </p:sp>
      <p:sp>
        <p:nvSpPr>
          <p:cNvPr id="3" name="Text Placeholder 2"/>
          <p:cNvSpPr>
            <a:spLocks noGrp="1"/>
          </p:cNvSpPr>
          <p:nvPr>
            <p:ph type="body" sz="quarter" idx="10"/>
          </p:nvPr>
        </p:nvSpPr>
        <p:spPr>
          <a:xfrm>
            <a:off x="457200" y="1058648"/>
            <a:ext cx="8229600" cy="4861484"/>
          </a:xfrm>
        </p:spPr>
        <p:txBody>
          <a:bodyPr>
            <a:normAutofit/>
          </a:bodyPr>
          <a:lstStyle/>
          <a:p>
            <a:r>
              <a:rPr sz="2800" dirty="0"/>
              <a:t>The </a:t>
            </a:r>
            <a:r>
              <a:rPr lang="en-US" sz="2800" dirty="0">
                <a:latin typeface="Calibri" panose="020F0502020204030204" pitchFamily="34" charset="0"/>
              </a:rPr>
              <a:t>e</a:t>
            </a:r>
            <a:r>
              <a:rPr lang="en-US" sz="2800" dirty="0"/>
              <a:t> </a:t>
            </a:r>
            <a:r>
              <a:rPr sz="2800" dirty="0"/>
              <a:t>button is typically the second function of the </a:t>
            </a:r>
            <a:r>
              <a:rPr lang="en-US" sz="2800" dirty="0">
                <a:latin typeface="Calibri" panose="020F0502020204030204" pitchFamily="34" charset="0"/>
              </a:rPr>
              <a:t>L</a:t>
            </a:r>
            <a:r>
              <a:rPr sz="2800" dirty="0">
                <a:latin typeface="Calibri" panose="020F0502020204030204" pitchFamily="34" charset="0"/>
              </a:rPr>
              <a:t>n</a:t>
            </a:r>
            <a:r>
              <a:rPr sz="2800" dirty="0"/>
              <a:t> button on a scientific calculator. Use the following keystrokes to calculate the future investment.</a:t>
            </a:r>
            <a:endParaRPr lang="en-US" sz="2800" dirty="0"/>
          </a:p>
          <a:p>
            <a:r>
              <a:rPr lang="en-IN" sz="2800" dirty="0">
                <a:latin typeface="Calibri" panose="020F0502020204030204" pitchFamily="34" charset="0"/>
              </a:rPr>
              <a:t>5000</a:t>
            </a:r>
            <a:r>
              <a:rPr lang="en-IN" dirty="0">
                <a:latin typeface="Calibri" panose="020F0502020204030204" pitchFamily="34" charset="0"/>
              </a:rPr>
              <a:t> * </a:t>
            </a:r>
            <a:r>
              <a:rPr lang="en-IN" b="1" dirty="0">
                <a:latin typeface="Calibri" panose="020F0502020204030204" pitchFamily="34" charset="0"/>
              </a:rPr>
              <a:t>2nd</a:t>
            </a:r>
            <a:r>
              <a:rPr lang="en-IN" dirty="0">
                <a:latin typeface="Calibri" panose="020F0502020204030204" pitchFamily="34" charset="0"/>
              </a:rPr>
              <a:t> </a:t>
            </a:r>
            <a:r>
              <a:rPr lang="en-US" sz="2800" dirty="0">
                <a:latin typeface="Calibri" panose="020F0502020204030204" pitchFamily="34" charset="0"/>
              </a:rPr>
              <a:t>Ln 0.0</a:t>
            </a:r>
            <a:r>
              <a:rPr lang="en-IN" dirty="0">
                <a:latin typeface="Calibri" panose="020F0502020204030204" pitchFamily="34" charset="0"/>
              </a:rPr>
              <a:t>18 * </a:t>
            </a:r>
            <a:r>
              <a:rPr lang="en-IN" sz="2800" dirty="0">
                <a:latin typeface="Calibri" panose="020F0502020204030204" pitchFamily="34" charset="0"/>
              </a:rPr>
              <a:t>20</a:t>
            </a:r>
            <a:endParaRPr sz="2800" dirty="0">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Continuous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pic>
        <p:nvPicPr>
          <p:cNvPr id="8" name="Picture 7" descr="Line 1: 6000 equals 5000 times e raised to the power of open parenthesis 0.018 times t close parenthesis.&#10;&#10;Line 2: 6000 divided by 5000 equals open parenthesis 5000 times e raised to the power of open parenthesis 0.018 times t close parenthesis close parenthesis divided by 5000.&#10;&#10;the common value 5000 is cancelled in both numerator and denominator.&#10;&#10;Line 3: 1.2 equals e raised to the power of open parenthesis 0.018 times t close parenthesis.&#10;&#10;Line 4: By taking  the natural log of both sides, &#10;&#10;natural log of 1.2 equals natural log of e raised to the power of open parenthesis 0.018 times t close parenthesis.&#10;&#10;Line 5: Recall that ln of e to the power of x equals x.&#10;&#10;natural log of 1.2 equals 0.018 times t.&#10;&#10;Line 6: natural log of 1.2 divided by 0.018 equals 0.018 times t divided by 0.018.&#10;&#10;The common term 0.018 divided by 0.018 in both the numerator and denominator.&#10;&#10;Line 7: t is approximately equal to 10.13.">
            <a:extLst>
              <a:ext uri="{FF2B5EF4-FFF2-40B4-BE49-F238E27FC236}">
                <a16:creationId xmlns:a16="http://schemas.microsoft.com/office/drawing/2014/main" id="{8F0CF0BA-8A1F-509D-3DB9-BEDC4DB8591C}"/>
              </a:ext>
            </a:extLst>
          </p:cNvPr>
          <p:cNvPicPr>
            <a:picLocks noChangeAspect="1"/>
          </p:cNvPicPr>
          <p:nvPr/>
        </p:nvPicPr>
        <p:blipFill>
          <a:blip r:embed="rId2"/>
          <a:stretch>
            <a:fillRect/>
          </a:stretch>
        </p:blipFill>
        <p:spPr>
          <a:xfrm>
            <a:off x="2010876" y="1219200"/>
            <a:ext cx="5122245" cy="3600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94A48C-AD31-3AEB-97E7-D99DC90489FB}"/>
                  </a:ext>
                </a:extLst>
              </p:cNvPr>
              <p:cNvSpPr txBox="1"/>
              <p:nvPr/>
            </p:nvSpPr>
            <p:spPr>
              <a:xfrm>
                <a:off x="457199" y="5009113"/>
                <a:ext cx="8229600" cy="769441"/>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Therefore, it will take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10.13</a:t>
                </a:r>
                <a:r>
                  <a:rPr kumimoji="0" lang="en-US" sz="2200" b="0" i="0" u="none" strike="noStrike" kern="1200" cap="none" spc="0" normalizeH="0" baseline="0" noProof="0" dirty="0">
                    <a:ln>
                      <a:noFill/>
                    </a:ln>
                    <a:solidFill>
                      <a:srgbClr val="366092"/>
                    </a:solidFill>
                    <a:effectLst/>
                    <a:uLnTx/>
                    <a:uFillTx/>
                    <a:latin typeface="Calibri"/>
                    <a:ea typeface="+mn-ea"/>
                    <a:cs typeface="+mn-cs"/>
                  </a:rPr>
                  <a:t> years to reach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$6000</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(Note that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10.13</a:t>
                </a:r>
                <a:r>
                  <a:rPr kumimoji="0" lang="en-US" sz="2200" b="0" i="0" u="none" strike="noStrike" kern="1200" cap="none" spc="0" normalizeH="0" baseline="0" noProof="0" dirty="0">
                    <a:ln>
                      <a:noFill/>
                    </a:ln>
                    <a:solidFill>
                      <a:srgbClr val="366092"/>
                    </a:solidFill>
                    <a:effectLst/>
                    <a:uLnTx/>
                    <a:uFillTx/>
                    <a:latin typeface="Calibri"/>
                    <a:ea typeface="+mn-ea"/>
                    <a:cs typeface="+mn-cs"/>
                  </a:rPr>
                  <a:t> years is approximately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200" b="0" i="0" u="none" strike="noStrike" kern="1200" cap="none" spc="0" normalizeH="0" baseline="0" noProof="0" dirty="0">
                    <a:ln>
                      <a:noFill/>
                    </a:ln>
                    <a:solidFill>
                      <a:srgbClr val="366092"/>
                    </a:solidFill>
                    <a:effectLst/>
                    <a:uLnTx/>
                    <a:uFillTx/>
                    <a:latin typeface="Calibri"/>
                    <a:ea typeface="+mn-ea"/>
                    <a:cs typeface="+mn-cs"/>
                  </a:rPr>
                  <a:t> years and one and half months.)</a:t>
                </a:r>
                <a:endParaRPr lang="en-IN" dirty="0"/>
              </a:p>
            </p:txBody>
          </p:sp>
        </mc:Choice>
        <mc:Fallback xmlns="">
          <p:sp>
            <p:nvSpPr>
              <p:cNvPr id="6" name="TextBox 5">
                <a:extLst>
                  <a:ext uri="{FF2B5EF4-FFF2-40B4-BE49-F238E27FC236}">
                    <a16:creationId xmlns:a16="http://schemas.microsoft.com/office/drawing/2014/main" id="{EF94A48C-AD31-3AEB-97E7-D99DC90489FB}"/>
                  </a:ext>
                </a:extLst>
              </p:cNvPr>
              <p:cNvSpPr txBox="1">
                <a:spLocks noRot="1" noChangeAspect="1" noMove="1" noResize="1" noEditPoints="1" noAdjustHandles="1" noChangeArrowheads="1" noChangeShapeType="1" noTextEdit="1"/>
              </p:cNvSpPr>
              <p:nvPr/>
            </p:nvSpPr>
            <p:spPr>
              <a:xfrm>
                <a:off x="457199" y="5009113"/>
                <a:ext cx="8229600" cy="769441"/>
              </a:xfrm>
              <a:prstGeom prst="rect">
                <a:avLst/>
              </a:prstGeom>
              <a:blipFill>
                <a:blip r:embed="rId3"/>
                <a:stretch>
                  <a:fillRect l="-963" t="-7143" b="-15079"/>
                </a:stretch>
              </a:blipFill>
            </p:spPr>
            <p:txBody>
              <a:bodyPr/>
              <a:lstStyle/>
              <a:p>
                <a:r>
                  <a:rPr lang="en-IN">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Continuous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marL="627063" indent="-627063">
              <a:defRPr sz="2800"/>
            </a:pPr>
            <a:r>
              <a:rPr lang="en-US" sz="2400" dirty="0"/>
              <a:t>c.	</a:t>
            </a:r>
            <a:r>
              <a:rPr sz="2400" dirty="0"/>
              <a:t>In order for the value to triple, the future value needs to be three times the amount of the principal. So if we let</a:t>
            </a:r>
            <a:r>
              <a:rPr lang="en-US" sz="2400" dirty="0"/>
              <a:t> </a:t>
            </a:r>
            <a:r>
              <a:rPr lang="en-US" sz="2400" i="1" dirty="0"/>
              <a:t>P</a:t>
            </a:r>
            <a:r>
              <a:rPr sz="2400" dirty="0"/>
              <a:t> represent the amount of the principal, then that amount tripled would be</a:t>
            </a:r>
            <a:r>
              <a:rPr lang="en-US" sz="2400" dirty="0"/>
              <a:t> 3</a:t>
            </a:r>
            <a:r>
              <a:rPr lang="en-US" sz="2400" i="1" dirty="0"/>
              <a:t>P</a:t>
            </a:r>
            <a:r>
              <a:rPr lang="en-US" sz="2400" dirty="0"/>
              <a:t>.</a:t>
            </a:r>
            <a:r>
              <a:rPr sz="2400" dirty="0"/>
              <a:t> We can substitute this information along with the rate of </a:t>
            </a:r>
            <a:r>
              <a:rPr sz="2400" dirty="0">
                <a:latin typeface="Cambria Math"/>
              </a:rPr>
              <a:t>0.018</a:t>
            </a:r>
            <a:r>
              <a:rPr sz="2400" dirty="0"/>
              <a:t> in the equation and solve for time once again.</a:t>
            </a:r>
            <a:r>
              <a:rPr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Continuous Compound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pic>
        <p:nvPicPr>
          <p:cNvPr id="8" name="Picture 7" descr="&#10;Line 1: A equals P times e superscript r times t.&#10;&#10;Line 2: 3 times P equals P times e superscript open parenthesis 0.018 times t closed parenthesis.&#10;&#10;Line 3: 3 times P whole divided by P equals P times e superscript open parenthesis 0.018 times t closed parenthesis whole divided by P.&#10;&#10;All the P's are cancelled in both numerator and denominator.&#10;&#10;Line 4: 3 equals e superscript open parenthesis 0.018 times t closed parenthesis&#10;&#10;Line 5: Taking the natural log of both sides,&#10;&#10;ln open parenthesis 3 closed parenthesis equals ln open parenthesis e superscript open parenthesis 0.018 closed parenthesis times t closed parenthesis&#10;&#10;Line 6: Recalling that ln of e to the power of x equals x,&#10;&#10;ln open parenthesis 3 closed parenthesis equals 0.018 times t.&#10;&#10;Line 7: ln open parenthesis 3 closed parenthesis whole divided by 0.018 equals 0.018 times t divided by 0.018.&#10;&#10;common terms 0.018 cancelled in both numerator and denominator.&#10;&#10;Line 8: 61.03 approximately equal to t.">
            <a:extLst>
              <a:ext uri="{FF2B5EF4-FFF2-40B4-BE49-F238E27FC236}">
                <a16:creationId xmlns:a16="http://schemas.microsoft.com/office/drawing/2014/main" id="{74E779CA-6D24-CD35-9430-0709D810C63E}"/>
              </a:ext>
            </a:extLst>
          </p:cNvPr>
          <p:cNvPicPr>
            <a:picLocks noChangeAspect="1"/>
          </p:cNvPicPr>
          <p:nvPr/>
        </p:nvPicPr>
        <p:blipFill>
          <a:blip r:embed="rId2"/>
          <a:stretch>
            <a:fillRect/>
          </a:stretch>
        </p:blipFill>
        <p:spPr>
          <a:xfrm>
            <a:off x="2819400" y="1062032"/>
            <a:ext cx="4498486" cy="3456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2AA4AF-E730-7063-30CC-4E46FBF3CFDA}"/>
                  </a:ext>
                </a:extLst>
              </p:cNvPr>
              <p:cNvSpPr txBox="1"/>
              <p:nvPr/>
            </p:nvSpPr>
            <p:spPr>
              <a:xfrm>
                <a:off x="457200" y="4504585"/>
                <a:ext cx="8229600" cy="1569660"/>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rPr>
                  <a:t>Therefore, it will take approximately </a:t>
                </a:r>
                <a:r>
                  <a:rPr kumimoji="0" lang="en-US" sz="2400" b="0" i="0" u="none" strike="noStrike" kern="1200" cap="none" spc="0" normalizeH="0" baseline="0" noProof="0" dirty="0">
                    <a:ln>
                      <a:noFill/>
                    </a:ln>
                    <a:solidFill>
                      <a:srgbClr val="366092"/>
                    </a:solidFill>
                    <a:effectLst/>
                    <a:uLnTx/>
                    <a:uFillTx/>
                    <a:latin typeface="Cambria Math"/>
                  </a:rPr>
                  <a:t>61</a:t>
                </a:r>
                <a:r>
                  <a:rPr kumimoji="0" lang="en-US" sz="2400" b="0" i="0" u="none" strike="noStrike" kern="1200" cap="none" spc="0" normalizeH="0" baseline="0" noProof="0" dirty="0">
                    <a:ln>
                      <a:noFill/>
                    </a:ln>
                    <a:solidFill>
                      <a:srgbClr val="366092"/>
                    </a:solidFill>
                    <a:effectLst/>
                    <a:uLnTx/>
                    <a:uFillTx/>
                    <a:latin typeface="Calibri"/>
                  </a:rPr>
                  <a:t> years for an investment to triple if it is compounded continuously at a rate of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rPr>
                      <m:t>1.8%</m:t>
                    </m:r>
                  </m:oMath>
                </a14:m>
                <a:r>
                  <a:rPr kumimoji="0" lang="en-US" sz="2400" b="0" i="0" u="none" strike="noStrike" kern="1200" cap="none" spc="0" normalizeH="0" baseline="0" noProof="0" dirty="0">
                    <a:ln>
                      <a:noFill/>
                    </a:ln>
                    <a:solidFill>
                      <a:srgbClr val="366092"/>
                    </a:solidFill>
                    <a:effectLst/>
                    <a:uLnTx/>
                    <a:uFillTx/>
                    <a:latin typeface="Calibri"/>
                  </a:rPr>
                  <a:t>. Notice that the time it takes to triple the value is the same regardless of the amount of the initial investment.</a:t>
                </a:r>
                <a:endParaRPr lang="en-IN" sz="2400" dirty="0"/>
              </a:p>
            </p:txBody>
          </p:sp>
        </mc:Choice>
        <mc:Fallback xmlns="">
          <p:sp>
            <p:nvSpPr>
              <p:cNvPr id="10" name="TextBox 9">
                <a:extLst>
                  <a:ext uri="{FF2B5EF4-FFF2-40B4-BE49-F238E27FC236}">
                    <a16:creationId xmlns:a16="http://schemas.microsoft.com/office/drawing/2014/main" id="{CC2AA4AF-E730-7063-30CC-4E46FBF3CFDA}"/>
                  </a:ext>
                </a:extLst>
              </p:cNvPr>
              <p:cNvSpPr txBox="1">
                <a:spLocks noRot="1" noChangeAspect="1" noMove="1" noResize="1" noEditPoints="1" noAdjustHandles="1" noChangeArrowheads="1" noChangeShapeType="1" noTextEdit="1"/>
              </p:cNvSpPr>
              <p:nvPr/>
            </p:nvSpPr>
            <p:spPr>
              <a:xfrm>
                <a:off x="457200" y="4504585"/>
                <a:ext cx="8229600" cy="1569660"/>
              </a:xfrm>
              <a:prstGeom prst="rect">
                <a:avLst/>
              </a:prstGeom>
              <a:blipFill>
                <a:blip r:embed="rId3"/>
                <a:stretch>
                  <a:fillRect l="-1111" t="-3891" b="-8171"/>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future value of a </a:t>
                </a:r>
                <a14:m>
                  <m:oMath xmlns:m="http://schemas.openxmlformats.org/officeDocument/2006/math">
                    <m:r>
                      <a:rPr>
                        <a:latin typeface="Cambria Math" panose="02040503050406030204" pitchFamily="18" charset="0"/>
                      </a:rPr>
                      <m:t>$1000</m:t>
                    </m:r>
                  </m:oMath>
                </a14:m>
                <a:r>
                  <a:rPr sz="2800" dirty="0"/>
                  <a:t> investment after </a:t>
                </a:r>
                <a:r>
                  <a:rPr sz="2800" dirty="0">
                    <a:latin typeface="Cambria Math"/>
                  </a:rPr>
                  <a:t>15</a:t>
                </a:r>
                <a:r>
                  <a:rPr sz="2800" dirty="0"/>
                  <a:t> years if the investment earns </a:t>
                </a:r>
                <a14:m>
                  <m:oMath xmlns:m="http://schemas.openxmlformats.org/officeDocument/2006/math">
                    <m:r>
                      <a:rPr>
                        <a:latin typeface="Cambria Math" panose="02040503050406030204" pitchFamily="18" charset="0"/>
                      </a:rPr>
                      <m:t>2.5%</m:t>
                    </m:r>
                  </m:oMath>
                </a14:m>
                <a:r>
                  <a:rPr sz="2800" dirty="0"/>
                  <a:t> interest compounded continuously.</a:t>
                </a:r>
                <a:endParaRPr lang="en-US" sz="2800" dirty="0"/>
              </a:p>
              <a:p>
                <a:pPr>
                  <a:defRPr sz="2800"/>
                </a:pPr>
                <a:endParaRPr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1454.99</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3429982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Annual Percentage Yield (APY)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a:bodyPr>
              <a:lstStyle/>
              <a:p>
                <a:pPr>
                  <a:defRPr sz="2800"/>
                </a:pPr>
                <a:r>
                  <a:rPr sz="2800" dirty="0"/>
                  <a:t>The </a:t>
                </a:r>
                <a:r>
                  <a:rPr sz="2800" b="1" dirty="0"/>
                  <a:t>annual percentage yield (APY)</a:t>
                </a:r>
                <a:r>
                  <a:rPr sz="2800" dirty="0"/>
                  <a:t> is the simple annual interest rate earned in a given year that accounts for the effects of compounding. </a:t>
                </a:r>
                <a14:m>
                  <m:oMath xmlns:m="http://schemas.openxmlformats.org/officeDocument/2006/math">
                    <m:r>
                      <a:rPr b="1" i="1">
                        <a:latin typeface="Cambria Math" panose="02040503050406030204" pitchFamily="18" charset="0"/>
                      </a:rPr>
                      <m:t>𝐀𝐏𝐘</m:t>
                    </m:r>
                  </m:oMath>
                </a14:m>
                <a:r>
                  <a:rPr sz="2800" dirty="0"/>
                  <a:t> is calculated using the following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328" t="-998" r="-1697"/>
                </a:stretch>
              </a:blipFill>
            </p:spPr>
            <p:txBody>
              <a:bodyPr/>
              <a:lstStyle/>
              <a:p>
                <a:r>
                  <a:rPr lang="en-IN">
                    <a:noFill/>
                  </a:rPr>
                  <a:t> </a:t>
                </a:r>
              </a:p>
            </p:txBody>
          </p:sp>
        </mc:Fallback>
      </mc:AlternateContent>
      <p:pic>
        <p:nvPicPr>
          <p:cNvPr id="7" name="Picture 6" descr="APY equals open parenthesis one plus r divided by n closed parenthesis superscript n minus one">
            <a:extLst>
              <a:ext uri="{FF2B5EF4-FFF2-40B4-BE49-F238E27FC236}">
                <a16:creationId xmlns:a16="http://schemas.microsoft.com/office/drawing/2014/main" id="{27B7B688-54C3-425F-E7A8-51BD3E8EF19E}"/>
              </a:ext>
            </a:extLst>
          </p:cNvPr>
          <p:cNvPicPr>
            <a:picLocks noChangeAspect="1"/>
          </p:cNvPicPr>
          <p:nvPr/>
        </p:nvPicPr>
        <p:blipFill>
          <a:blip r:embed="rId3"/>
          <a:stretch>
            <a:fillRect/>
          </a:stretch>
        </p:blipFill>
        <p:spPr>
          <a:xfrm>
            <a:off x="3381375" y="3015903"/>
            <a:ext cx="2381250" cy="942975"/>
          </a:xfrm>
          <a:prstGeom prst="rect">
            <a:avLst/>
          </a:prstGeom>
        </p:spPr>
      </p:pic>
      <p:sp>
        <p:nvSpPr>
          <p:cNvPr id="5" name="TextBox 4">
            <a:extLst>
              <a:ext uri="{FF2B5EF4-FFF2-40B4-BE49-F238E27FC236}">
                <a16:creationId xmlns:a16="http://schemas.microsoft.com/office/drawing/2014/main" id="{68D4B8FF-084E-F667-BEC2-FD9BD5409CE4}"/>
              </a:ext>
            </a:extLst>
          </p:cNvPr>
          <p:cNvSpPr txBox="1"/>
          <p:nvPr/>
        </p:nvSpPr>
        <p:spPr>
          <a:xfrm>
            <a:off x="457200" y="4038600"/>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Here,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written as a decimal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n</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number of compounding intervals per year.</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Calculating Annual Percentage Yield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annual percentage yield, or the effective interest rate, for </a:t>
                </a:r>
                <a14:m>
                  <m:oMath xmlns:m="http://schemas.openxmlformats.org/officeDocument/2006/math">
                    <m:r>
                      <a:rPr>
                        <a:latin typeface="Cambria Math" panose="02040503050406030204" pitchFamily="18" charset="0"/>
                      </a:rPr>
                      <m:t>$500</m:t>
                    </m:r>
                  </m:oMath>
                </a14:m>
                <a:r>
                  <a:rPr sz="2800" dirty="0"/>
                  <a:t> invested at </a:t>
                </a:r>
                <a14:m>
                  <m:oMath xmlns:m="http://schemas.openxmlformats.org/officeDocument/2006/math">
                    <m:r>
                      <a:rPr>
                        <a:latin typeface="Cambria Math" panose="02040503050406030204" pitchFamily="18" charset="0"/>
                      </a:rPr>
                      <m:t>2.05%</m:t>
                    </m:r>
                  </m:oMath>
                </a14:m>
                <a:r>
                  <a:rPr sz="2800" dirty="0"/>
                  <a:t> over </a:t>
                </a:r>
                <a:r>
                  <a:rPr sz="2800" dirty="0">
                    <a:latin typeface="Cambria Math"/>
                  </a:rPr>
                  <a:t>10</a:t>
                </a:r>
                <a:r>
                  <a:rPr sz="2800" dirty="0"/>
                  <a:t> years compounded daily. Write the APY as a percentage, rounded to the nearest hundredth.</a:t>
                </a:r>
                <a:endParaRPr lang="en-US" sz="2800" dirty="0"/>
              </a:p>
              <a:p>
                <a:r>
                  <a:rPr lang="en-US" sz="2800" b="1" dirty="0"/>
                  <a:t>Solution</a:t>
                </a:r>
              </a:p>
              <a:p>
                <a:r>
                  <a:rPr lang="en-US" sz="2800" dirty="0"/>
                  <a:t>First notice that as we mentioned before, the annual percentage yield is independent of the principal or the number of years of an investment. All we actually need to know is the annual interest rate and the number of compounding intervals.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Annual Percentage Yield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pPr>
                  <a:defRPr sz="2800"/>
                </a:pPr>
                <a:r>
                  <a:rPr sz="2800" dirty="0"/>
                  <a:t>For this example,</a:t>
                </a:r>
                <a:r>
                  <a:rPr lang="en-US" sz="2800" dirty="0"/>
                  <a:t> </a:t>
                </a:r>
                <a:r>
                  <a:rPr lang="en-US" sz="2800" i="1" dirty="0"/>
                  <a:t>r</a:t>
                </a:r>
                <a:r>
                  <a:rPr lang="en-US" sz="2800" dirty="0"/>
                  <a:t> = 0.0205 and </a:t>
                </a:r>
                <a:r>
                  <a:rPr lang="en-US" sz="2800" i="1" dirty="0"/>
                  <a:t>n</a:t>
                </a:r>
                <a:r>
                  <a:rPr lang="en-US" sz="2800" dirty="0"/>
                  <a:t> = 365. </a:t>
                </a:r>
                <a:r>
                  <a:rPr sz="2800" dirty="0"/>
                  <a:t>Substituting these values into the formula for </a:t>
                </a:r>
                <a14:m>
                  <m:oMath xmlns:m="http://schemas.openxmlformats.org/officeDocument/2006/math">
                    <m:r>
                      <m:rPr>
                        <m:sty m:val="p"/>
                      </m:rPr>
                      <a:rPr>
                        <a:latin typeface="Cambria Math" panose="02040503050406030204" pitchFamily="18" charset="0"/>
                      </a:rPr>
                      <m:t>APY</m:t>
                    </m:r>
                  </m:oMath>
                </a14:m>
                <a:r>
                  <a:rPr sz="2800" dirty="0"/>
                  <a:t>, we have the following calculation.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descr="APY equals open parenthesis one plus r divided by n closed parenthesis to the power of n minus one&#10;&#10;equals open parenthesis one plus 0.0205 divided by 365 closed parenthesis to the power of 365 minus one&#10;&#10;approximately equal to 0.020711&#10;&#10;equals 0.0207">
            <a:extLst>
              <a:ext uri="{FF2B5EF4-FFF2-40B4-BE49-F238E27FC236}">
                <a16:creationId xmlns:a16="http://schemas.microsoft.com/office/drawing/2014/main" id="{957A7823-F90E-65B1-9ACF-59B6B5760620}"/>
              </a:ext>
            </a:extLst>
          </p:cNvPr>
          <p:cNvPicPr>
            <a:picLocks noChangeAspect="1"/>
          </p:cNvPicPr>
          <p:nvPr/>
        </p:nvPicPr>
        <p:blipFill>
          <a:blip r:embed="rId3"/>
          <a:stretch>
            <a:fillRect/>
          </a:stretch>
        </p:blipFill>
        <p:spPr>
          <a:xfrm>
            <a:off x="2667000" y="2971213"/>
            <a:ext cx="3276600" cy="28575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Annual Percentage Yield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600" dirty="0"/>
                  <a:t>The TI-83/84 Plus does not have a function that computes the APY directly. Instead, we first need to use the TVM Solver to find the future value of this account after the </a:t>
                </a:r>
                <a:r>
                  <a:rPr sz="2600" dirty="0">
                    <a:latin typeface="Cambria Math"/>
                  </a:rPr>
                  <a:t>10</a:t>
                </a:r>
                <a:r>
                  <a:rPr sz="2600" dirty="0"/>
                  <a:t> years. We will then use the TVM Solver a second time with this future value to find the </a:t>
                </a:r>
                <a14:m>
                  <m:oMath xmlns:m="http://schemas.openxmlformats.org/officeDocument/2006/math">
                    <m:r>
                      <m:rPr>
                        <m:sty m:val="p"/>
                      </m:rPr>
                      <a:rPr sz="2600">
                        <a:latin typeface="Cambria Math" panose="02040503050406030204" pitchFamily="18" charset="0"/>
                      </a:rPr>
                      <m:t>APY</m:t>
                    </m:r>
                  </m:oMath>
                </a14:m>
                <a:r>
                  <a:rPr sz="2600" dirty="0"/>
                  <a:t>.</a:t>
                </a:r>
                <a:endParaRPr lang="en-US"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Annual Percentage Yield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1st Step</a:t>
                </a:r>
              </a:p>
              <a:p>
                <a:pPr>
                  <a:defRPr sz="2800"/>
                </a:pPr>
                <a:r>
                  <a:rPr sz="2400" dirty="0"/>
                  <a:t>We will use </a:t>
                </a:r>
                <a:r>
                  <a:rPr sz="2400" dirty="0">
                    <a:latin typeface="Cambria Math"/>
                  </a:rPr>
                  <a:t>2.05</a:t>
                </a:r>
                <a:r>
                  <a:rPr sz="2400" dirty="0"/>
                  <a:t> for </a:t>
                </a:r>
                <a:r>
                  <a:rPr lang="en-US" sz="2400" dirty="0">
                    <a:latin typeface="Times New Roman" panose="02020603050405020304" pitchFamily="18" charset="0"/>
                    <a:cs typeface="Times New Roman" panose="02020603050405020304" pitchFamily="18" charset="0"/>
                  </a:rPr>
                  <a:t>I</a:t>
                </a:r>
                <a:r>
                  <a:rPr sz="2400" b="1" dirty="0"/>
                  <a:t>%</a:t>
                </a:r>
                <a:r>
                  <a:rPr sz="2400" dirty="0"/>
                  <a:t> and </a:t>
                </a:r>
                <a14:m>
                  <m:oMath xmlns:m="http://schemas.openxmlformats.org/officeDocument/2006/math">
                    <m:r>
                      <a:rPr sz="2400">
                        <a:latin typeface="Cambria Math" panose="02040503050406030204" pitchFamily="18" charset="0"/>
                      </a:rPr>
                      <m:t>−500</m:t>
                    </m:r>
                  </m:oMath>
                </a14:m>
                <a:r>
                  <a:rPr sz="2400" dirty="0"/>
                  <a:t> for PV</a:t>
                </a:r>
                <a:r>
                  <a:rPr lang="en-IN" sz="2400" dirty="0">
                    <a:latin typeface="Calibri" panose="020F0502020204030204" pitchFamily="34" charset="0"/>
                  </a:rPr>
                  <a:t>⋅</a:t>
                </a:r>
                <a:r>
                  <a:rPr sz="2400" dirty="0"/>
                  <a:t> PMT = </a:t>
                </a:r>
                <a:r>
                  <a:rPr lang="en-US" sz="2400" dirty="0">
                    <a:latin typeface="Calibri" panose="020F0502020204030204" pitchFamily="34" charset="0"/>
                  </a:rPr>
                  <a:t>0</a:t>
                </a:r>
                <a:r>
                  <a:rPr sz="2400" dirty="0"/>
                  <a:t> because there are no monthly payments. The interest rate in this account is compounded daily for </a:t>
                </a:r>
                <a:r>
                  <a:rPr sz="2400" dirty="0">
                    <a:latin typeface="Cambria Math"/>
                  </a:rPr>
                  <a:t>10</a:t>
                </a:r>
                <a:r>
                  <a:rPr sz="2400" dirty="0"/>
                  <a:t> years, so we'll use </a:t>
                </a:r>
                <a:r>
                  <a:rPr sz="2400" dirty="0">
                    <a:latin typeface="Calibri" panose="020F0502020204030204" pitchFamily="34" charset="0"/>
                  </a:rPr>
                  <a:t>N=365⋅1</a:t>
                </a:r>
                <a:r>
                  <a:rPr lang="en-IN" sz="2400" dirty="0">
                    <a:latin typeface="Calibri" panose="020F0502020204030204" pitchFamily="34" charset="0"/>
                  </a:rPr>
                  <a:t>0</a:t>
                </a:r>
                <a:r>
                  <a:rPr sz="2400" dirty="0">
                    <a:latin typeface="Calibri" panose="020F0502020204030204" pitchFamily="34" charset="0"/>
                  </a:rPr>
                  <a:t>=365</a:t>
                </a:r>
                <a:r>
                  <a:rPr lang="en-US" sz="2400" dirty="0">
                    <a:latin typeface="Calibri" panose="020F0502020204030204" pitchFamily="34" charset="0"/>
                  </a:rPr>
                  <a:t>0</a:t>
                </a:r>
                <a:r>
                  <a:rPr sz="2400" dirty="0">
                    <a:latin typeface="Calibri" panose="020F0502020204030204" pitchFamily="34" charset="0"/>
                  </a:rPr>
                  <a:t> </a:t>
                </a:r>
                <a:r>
                  <a:rPr sz="2400" dirty="0"/>
                  <a:t>and P/Y = C/Y = 365. Solving for </a:t>
                </a:r>
                <a14:m>
                  <m:oMath xmlns:m="http://schemas.openxmlformats.org/officeDocument/2006/math">
                    <m:r>
                      <m:rPr>
                        <m:sty m:val="p"/>
                      </m:rPr>
                      <a:rPr sz="2400" b="0" i="0">
                        <a:latin typeface="Cambria Math" panose="02040503050406030204" pitchFamily="18" charset="0"/>
                      </a:rPr>
                      <m:t>FV</m:t>
                    </m:r>
                  </m:oMath>
                </a14:m>
                <a:r>
                  <a:rPr sz="2400" dirty="0"/>
                  <a:t>, we get </a:t>
                </a:r>
                <a:r>
                  <a:rPr sz="2400" dirty="0">
                    <a:latin typeface="Calibri" panose="020F0502020204030204" pitchFamily="34" charset="0"/>
                  </a:rPr>
                  <a:t>613.7589993</a:t>
                </a:r>
                <a:r>
                  <a:rPr sz="24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pic>
        <p:nvPicPr>
          <p:cNvPr id="4" name="Picture 3" descr="A screenshot of a graphing calculator. The first line reads N equals 3650. The second line reads I% equals 2.05. The third line reads PV equals −500. The fourth line reads PMT equals 0. The fifth line reads FV equals 613.7589993. The sixth line reads P/Y equals 365. The seventh line reads C/Y equals  365. The eighth line reads PMT: END BEGIN.">
            <a:extLst>
              <a:ext uri="{FF2B5EF4-FFF2-40B4-BE49-F238E27FC236}">
                <a16:creationId xmlns:a16="http://schemas.microsoft.com/office/drawing/2014/main" id="{3B06D329-DE96-4128-9536-5292F53E00FC}"/>
              </a:ext>
            </a:extLst>
          </p:cNvPr>
          <p:cNvPicPr>
            <a:picLocks noChangeAspect="1"/>
          </p:cNvPicPr>
          <p:nvPr/>
        </p:nvPicPr>
        <p:blipFill>
          <a:blip r:embed="rId3"/>
          <a:srcRect b="10474"/>
          <a:stretch>
            <a:fillRect/>
          </a:stretch>
        </p:blipFill>
        <p:spPr>
          <a:xfrm>
            <a:off x="3174096" y="3410174"/>
            <a:ext cx="2921904" cy="2228626"/>
          </a:xfrm>
          <a:prstGeom prst="rect">
            <a:avLst/>
          </a:prstGeom>
        </p:spPr>
      </p:pic>
      <p:sp>
        <p:nvSpPr>
          <p:cNvPr id="5" name="TextBox 4">
            <a:extLst>
              <a:ext uri="{FF2B5EF4-FFF2-40B4-BE49-F238E27FC236}">
                <a16:creationId xmlns:a16="http://schemas.microsoft.com/office/drawing/2014/main" id="{33E5651B-8D73-9B06-B1D4-04288639C452}"/>
              </a:ext>
            </a:extLst>
          </p:cNvPr>
          <p:cNvSpPr txBox="1"/>
          <p:nvPr/>
        </p:nvSpPr>
        <p:spPr>
          <a:xfrm>
            <a:off x="3962400" y="5553739"/>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9</a:t>
            </a:r>
            <a:endParaRPr lang="en-IN" sz="2400" dirty="0"/>
          </a:p>
        </p:txBody>
      </p:sp>
    </p:spTree>
    <p:extLst>
      <p:ext uri="{BB962C8B-B14F-4D97-AF65-F5344CB8AC3E}">
        <p14:creationId xmlns:p14="http://schemas.microsoft.com/office/powerpoint/2010/main" val="178302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800" dirty="0"/>
              <a:t>An online lending company is offering simple-interest personal loans based on consumer credit scores, as shown in Table 1. The better your credit score, the lower the interest rate.</a:t>
            </a:r>
          </a:p>
        </p:txBody>
      </p:sp>
      <p:sp>
        <p:nvSpPr>
          <p:cNvPr id="6" name="TextBox 5">
            <a:extLst>
              <a:ext uri="{FF2B5EF4-FFF2-40B4-BE49-F238E27FC236}">
                <a16:creationId xmlns:a16="http://schemas.microsoft.com/office/drawing/2014/main" id="{6AF6C55F-C023-91E2-6269-8A85847A9F8E}"/>
              </a:ext>
            </a:extLst>
          </p:cNvPr>
          <p:cNvSpPr txBox="1"/>
          <p:nvPr/>
        </p:nvSpPr>
        <p:spPr>
          <a:xfrm>
            <a:off x="3397250" y="3048000"/>
            <a:ext cx="243840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1F497D"/>
                </a:solidFill>
                <a:effectLst/>
                <a:uLnTx/>
                <a:uFillTx/>
                <a:latin typeface="Calibri"/>
                <a:ea typeface="+mn-ea"/>
                <a:cs typeface="+mn-cs"/>
              </a:rPr>
              <a:t>Table 1: Simple Interest</a:t>
            </a:r>
            <a:endParaRPr lang="en-IN" dirty="0">
              <a:solidFill>
                <a:srgbClr val="1F497D"/>
              </a:solidFill>
            </a:endParaRPr>
          </a:p>
        </p:txBody>
      </p:sp>
      <mc:AlternateContent xmlns:mc="http://schemas.openxmlformats.org/markup-compatibility/2006" xmlns:a14="http://schemas.microsoft.com/office/drawing/2010/main">
        <mc:Choice Requires="a14">
          <p:graphicFrame>
            <p:nvGraphicFramePr>
              <p:cNvPr id="4" name="Table Placeholder 2" descr="The table contains 5 columns and 4 rows. The columns are labeled: Principal, Minimum Credit Score Required, Interest Rate (APR), Length of Loan, and Interest Accrued.&#10;&#10;Row 1: $3500 in Principal, 580 in Minimum Credit Score Required, 21.99% Interest Rate (APR), 4 years Length of Loan, Interest Accrued is empty.&#10;&#10;Row 2: $3500 in Principal, 680 in Minimum Credit Score Required, 9.99% Interest Rate (APR), 4 years Length of Loan, Interest Accrued is empty.&#10;&#10;Row 3: $3500 in Principal, 780 in Minimum Credit Score Required, 6.95% Interest Rate (APR), 4 years Length of Loan, Interest Accrued is empty.">
                <a:extLst>
                  <a:ext uri="{FF2B5EF4-FFF2-40B4-BE49-F238E27FC236}">
                    <a16:creationId xmlns:a16="http://schemas.microsoft.com/office/drawing/2014/main" id="{E38ED6DC-3A18-44C9-89DA-8BFA3F8FC5DC}"/>
                  </a:ext>
                </a:extLst>
              </p:cNvPr>
              <p:cNvGraphicFramePr>
                <a:graphicFrameLocks/>
              </p:cNvGraphicFramePr>
              <p:nvPr>
                <p:extLst>
                  <p:ext uri="{D42A27DB-BD31-4B8C-83A1-F6EECF244321}">
                    <p14:modId xmlns:p14="http://schemas.microsoft.com/office/powerpoint/2010/main" val="2949244734"/>
                  </p:ext>
                </p:extLst>
              </p:nvPr>
            </p:nvGraphicFramePr>
            <p:xfrm>
              <a:off x="477819" y="3489960"/>
              <a:ext cx="8229600" cy="16916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defRPr sz="1600" b="1"/>
                          </a:pPr>
                          <a:r>
                            <a:rPr dirty="0"/>
                            <a:t>Principal</a:t>
                          </a:r>
                        </a:p>
                      </a:txBody>
                      <a:tcPr/>
                    </a:tc>
                    <a:tc>
                      <a:txBody>
                        <a:bodyPr/>
                        <a:lstStyle/>
                        <a:p>
                          <a:pPr algn="ctr">
                            <a:defRPr sz="1600" b="1"/>
                          </a:pPr>
                          <a:r>
                            <a:rPr dirty="0"/>
                            <a:t>Minimum Credit Score Required</a:t>
                          </a:r>
                        </a:p>
                      </a:txBody>
                      <a:tcPr/>
                    </a:tc>
                    <a:tc>
                      <a:txBody>
                        <a:bodyPr/>
                        <a:lstStyle/>
                        <a:p>
                          <a:pPr algn="ctr">
                            <a:defRPr b="1"/>
                          </a:pPr>
                          <a:r>
                            <a:rPr sz="1600" dirty="0"/>
                            <a:t>Interest Rate (</a:t>
                          </a:r>
                          <a:r>
                            <a:rPr sz="1600" b="1" dirty="0"/>
                            <a:t>APR</a:t>
                          </a:r>
                          <a:r>
                            <a:rPr sz="1600" dirty="0"/>
                            <a:t>)</a:t>
                          </a:r>
                        </a:p>
                      </a:txBody>
                      <a:tcPr/>
                    </a:tc>
                    <a:tc>
                      <a:txBody>
                        <a:bodyPr/>
                        <a:lstStyle/>
                        <a:p>
                          <a:pPr algn="ctr">
                            <a:defRPr sz="1600" b="1"/>
                          </a:pPr>
                          <a:r>
                            <a:rPr dirty="0"/>
                            <a:t>Length of Loan</a:t>
                          </a:r>
                        </a:p>
                      </a:txBody>
                      <a:tcPr/>
                    </a:tc>
                    <a:tc>
                      <a:txBody>
                        <a:bodyPr/>
                        <a:lstStyle/>
                        <a:p>
                          <a:pPr algn="ctr">
                            <a:defRPr sz="1600" b="1"/>
                          </a:pPr>
                          <a:r>
                            <a:rPr dirty="0"/>
                            <a:t>Interest Accrued</a:t>
                          </a:r>
                        </a:p>
                      </a:txBody>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$3500</m:t>
                                </m:r>
                              </m:oMath>
                            </m:oMathPara>
                          </a14:m>
                          <a:endParaRPr dirty="0"/>
                        </a:p>
                      </a:txBody>
                      <a:tcPr/>
                    </a:tc>
                    <a:tc>
                      <a:txBody>
                        <a:bodyPr/>
                        <a:lstStyle/>
                        <a:p>
                          <a:pPr algn="ctr"/>
                          <a:r>
                            <a:rPr sz="1600" dirty="0"/>
                            <a:t>580</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21.99%</m:t>
                                </m:r>
                              </m:oMath>
                            </m:oMathPara>
                          </a14:m>
                          <a:endParaRPr dirty="0"/>
                        </a:p>
                      </a:txBody>
                      <a:tcPr/>
                    </a:tc>
                    <a:tc>
                      <a:txBody>
                        <a:bodyPr/>
                        <a:lstStyle/>
                        <a:p>
                          <a:pPr algn="ctr"/>
                          <a:r>
                            <a:rPr sz="1600" dirty="0"/>
                            <a:t>4 years</a:t>
                          </a:r>
                        </a:p>
                      </a:txBody>
                      <a:tcPr/>
                    </a:tc>
                    <a:tc>
                      <a:txBody>
                        <a:bodyPr/>
                        <a:lstStyle/>
                        <a:p>
                          <a:pPr algn="ctr">
                            <a:defRPr sz="1600"/>
                          </a:pPr>
                          <a:endParaRPr dirty="0"/>
                        </a:p>
                      </a:txBody>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$3500</m:t>
                                </m:r>
                              </m:oMath>
                            </m:oMathPara>
                          </a14:m>
                          <a:endParaRPr dirty="0"/>
                        </a:p>
                      </a:txBody>
                      <a:tcPr/>
                    </a:tc>
                    <a:tc>
                      <a:txBody>
                        <a:bodyPr/>
                        <a:lstStyle/>
                        <a:p>
                          <a:pPr algn="ctr"/>
                          <a:r>
                            <a:rPr sz="1600" dirty="0"/>
                            <a:t>680</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9.99%</m:t>
                                </m:r>
                              </m:oMath>
                            </m:oMathPara>
                          </a14:m>
                          <a:endParaRPr dirty="0"/>
                        </a:p>
                      </a:txBody>
                      <a:tcPr/>
                    </a:tc>
                    <a:tc>
                      <a:txBody>
                        <a:bodyPr/>
                        <a:lstStyle/>
                        <a:p>
                          <a:pPr algn="ctr"/>
                          <a:r>
                            <a:rPr sz="1600" dirty="0"/>
                            <a:t>4 years</a:t>
                          </a:r>
                        </a:p>
                      </a:txBody>
                      <a:tcPr/>
                    </a:tc>
                    <a:tc>
                      <a:txBody>
                        <a:bodyPr/>
                        <a:lstStyle/>
                        <a:p>
                          <a:pPr algn="ctr">
                            <a:defRPr sz="1600"/>
                          </a:pPr>
                          <a:endParaRPr dirty="0"/>
                        </a:p>
                      </a:txBody>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$3500</m:t>
                                </m:r>
                              </m:oMath>
                            </m:oMathPara>
                          </a14:m>
                          <a:endParaRPr dirty="0"/>
                        </a:p>
                      </a:txBody>
                      <a:tcPr/>
                    </a:tc>
                    <a:tc>
                      <a:txBody>
                        <a:bodyPr/>
                        <a:lstStyle/>
                        <a:p>
                          <a:pPr algn="ctr"/>
                          <a:r>
                            <a:rPr sz="1600" dirty="0"/>
                            <a:t>780</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6.95%</m:t>
                                </m:r>
                              </m:oMath>
                            </m:oMathPara>
                          </a14:m>
                          <a:endParaRPr dirty="0"/>
                        </a:p>
                      </a:txBody>
                      <a:tcPr/>
                    </a:tc>
                    <a:tc>
                      <a:txBody>
                        <a:bodyPr/>
                        <a:lstStyle/>
                        <a:p>
                          <a:pPr algn="ctr"/>
                          <a:r>
                            <a:rPr sz="1600" dirty="0"/>
                            <a:t>4 years</a:t>
                          </a:r>
                        </a:p>
                      </a:txBody>
                      <a:tcPr/>
                    </a:tc>
                    <a:tc>
                      <a:txBody>
                        <a:bodyPr/>
                        <a:lstStyle/>
                        <a:p>
                          <a:pPr algn="ctr">
                            <a:defRPr sz="1600"/>
                          </a:pPr>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descr="The table contains 5 columns and 4 rows. The columns are labeled: Principal, Minimum Credit Score Required, Interest Rate (APR), Length of Loan, and Interest Accrued.&#10;&#10;Row 1: $3500 in Principal, 580 in Minimum Credit Score Required, 21.99% Interest Rate (APR), 4 years Length of Loan, Interest Accrued is empty.&#10;&#10;Row 2: $3500 in Principal, 680 in Minimum Credit Score Required, 9.99% Interest Rate (APR), 4 years Length of Loan, Interest Accrued is empty.&#10;&#10;Row 3: $3500 in Principal, 780 in Minimum Credit Score Required, 6.95% Interest Rate (APR), 4 years Length of Loan, Interest Accrued is empty.">
                <a:extLst>
                  <a:ext uri="{FF2B5EF4-FFF2-40B4-BE49-F238E27FC236}">
                    <a16:creationId xmlns:a16="http://schemas.microsoft.com/office/drawing/2014/main" id="{E38ED6DC-3A18-44C9-89DA-8BFA3F8FC5DC}"/>
                  </a:ext>
                </a:extLst>
              </p:cNvPr>
              <p:cNvGraphicFramePr>
                <a:graphicFrameLocks/>
              </p:cNvGraphicFramePr>
              <p:nvPr>
                <p:extLst>
                  <p:ext uri="{D42A27DB-BD31-4B8C-83A1-F6EECF244321}">
                    <p14:modId xmlns:p14="http://schemas.microsoft.com/office/powerpoint/2010/main" val="2949244734"/>
                  </p:ext>
                </p:extLst>
              </p:nvPr>
            </p:nvGraphicFramePr>
            <p:xfrm>
              <a:off x="477819" y="3489960"/>
              <a:ext cx="8229600" cy="16916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579120">
                    <a:tc>
                      <a:txBody>
                        <a:bodyPr/>
                        <a:lstStyle/>
                        <a:p>
                          <a:pPr algn="ctr">
                            <a:defRPr sz="1600" b="1"/>
                          </a:pPr>
                          <a:r>
                            <a:rPr dirty="0"/>
                            <a:t>Principal</a:t>
                          </a:r>
                        </a:p>
                      </a:txBody>
                      <a:tcPr/>
                    </a:tc>
                    <a:tc>
                      <a:txBody>
                        <a:bodyPr/>
                        <a:lstStyle/>
                        <a:p>
                          <a:pPr algn="ctr">
                            <a:defRPr sz="1600" b="1"/>
                          </a:pPr>
                          <a:r>
                            <a:t>Minimum Credit Score Required</a:t>
                          </a:r>
                        </a:p>
                      </a:txBody>
                      <a:tcPr/>
                    </a:tc>
                    <a:tc>
                      <a:txBody>
                        <a:bodyPr/>
                        <a:lstStyle/>
                        <a:p>
                          <a:pPr algn="ctr">
                            <a:defRPr b="1"/>
                          </a:pPr>
                          <a:r>
                            <a:rPr sz="1600"/>
                            <a:t>Interest Rate (</a:t>
                          </a:r>
                          <a:r>
                            <a:rPr sz="1600" b="1"/>
                            <a:t>APR</a:t>
                          </a:r>
                          <a:r>
                            <a:rPr sz="1600"/>
                            <a:t>)</a:t>
                          </a:r>
                        </a:p>
                      </a:txBody>
                      <a:tcPr/>
                    </a:tc>
                    <a:tc>
                      <a:txBody>
                        <a:bodyPr/>
                        <a:lstStyle/>
                        <a:p>
                          <a:pPr algn="ctr">
                            <a:defRPr sz="1600" b="1"/>
                          </a:pPr>
                          <a:r>
                            <a:t>Length of Loan</a:t>
                          </a:r>
                        </a:p>
                      </a:txBody>
                      <a:tcPr/>
                    </a:tc>
                    <a:tc>
                      <a:txBody>
                        <a:bodyPr/>
                        <a:lstStyle/>
                        <a:p>
                          <a:pPr algn="ctr">
                            <a:defRPr sz="1600" b="1"/>
                          </a:pPr>
                          <a:r>
                            <a:rPr dirty="0"/>
                            <a:t>Interest Accrued</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370" t="-159016" r="-401111" b="-211475"/>
                          </a:stretch>
                        </a:blipFill>
                      </a:tcPr>
                    </a:tc>
                    <a:tc>
                      <a:txBody>
                        <a:bodyPr/>
                        <a:lstStyle/>
                        <a:p>
                          <a:pPr algn="ctr"/>
                          <a:r>
                            <a:rPr sz="1600"/>
                            <a:t>580</a:t>
                          </a:r>
                          <a:endParaRPr sz="1600">
                            <a:latin typeface="Cambria Math"/>
                          </a:endParaRPr>
                        </a:p>
                      </a:txBody>
                      <a:tcPr/>
                    </a:tc>
                    <a:tc>
                      <a:txBody>
                        <a:bodyPr/>
                        <a:lstStyle/>
                        <a:p>
                          <a:endParaRPr lang="en-US"/>
                        </a:p>
                      </a:txBody>
                      <a:tcPr>
                        <a:blipFill>
                          <a:blip r:embed="rId2"/>
                          <a:stretch>
                            <a:fillRect l="-199631" t="-159016" r="-200000" b="-211475"/>
                          </a:stretch>
                        </a:blipFill>
                      </a:tcPr>
                    </a:tc>
                    <a:tc>
                      <a:txBody>
                        <a:bodyPr/>
                        <a:lstStyle/>
                        <a:p>
                          <a:pPr algn="ctr"/>
                          <a:r>
                            <a:rPr sz="1600"/>
                            <a:t>4 years</a:t>
                          </a:r>
                        </a:p>
                      </a:txBody>
                      <a:tcPr/>
                    </a:tc>
                    <a:tc>
                      <a:txBody>
                        <a:bodyPr/>
                        <a:lstStyle/>
                        <a:p>
                          <a:pPr algn="ctr">
                            <a:defRPr sz="1600"/>
                          </a:pPr>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370" t="-259016" r="-401111" b="-111475"/>
                          </a:stretch>
                        </a:blipFill>
                      </a:tcPr>
                    </a:tc>
                    <a:tc>
                      <a:txBody>
                        <a:bodyPr/>
                        <a:lstStyle/>
                        <a:p>
                          <a:pPr algn="ctr"/>
                          <a:r>
                            <a:rPr sz="1600"/>
                            <a:t>680</a:t>
                          </a:r>
                          <a:endParaRPr sz="1600">
                            <a:latin typeface="Cambria Math"/>
                          </a:endParaRPr>
                        </a:p>
                      </a:txBody>
                      <a:tcPr/>
                    </a:tc>
                    <a:tc>
                      <a:txBody>
                        <a:bodyPr/>
                        <a:lstStyle/>
                        <a:p>
                          <a:endParaRPr lang="en-US"/>
                        </a:p>
                      </a:txBody>
                      <a:tcPr>
                        <a:blipFill>
                          <a:blip r:embed="rId2"/>
                          <a:stretch>
                            <a:fillRect l="-199631" t="-259016" r="-200000" b="-111475"/>
                          </a:stretch>
                        </a:blipFill>
                      </a:tcPr>
                    </a:tc>
                    <a:tc>
                      <a:txBody>
                        <a:bodyPr/>
                        <a:lstStyle/>
                        <a:p>
                          <a:pPr algn="ctr"/>
                          <a:r>
                            <a:rPr sz="1600"/>
                            <a:t>4 years</a:t>
                          </a:r>
                        </a:p>
                      </a:txBody>
                      <a:tcPr/>
                    </a:tc>
                    <a:tc>
                      <a:txBody>
                        <a:bodyPr/>
                        <a:lstStyle/>
                        <a:p>
                          <a:pPr algn="ctr">
                            <a:defRPr sz="1600"/>
                          </a:pPr>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370" t="-359016" r="-401111" b="-11475"/>
                          </a:stretch>
                        </a:blipFill>
                      </a:tcPr>
                    </a:tc>
                    <a:tc>
                      <a:txBody>
                        <a:bodyPr/>
                        <a:lstStyle/>
                        <a:p>
                          <a:pPr algn="ctr"/>
                          <a:r>
                            <a:rPr sz="1600"/>
                            <a:t>780</a:t>
                          </a:r>
                          <a:endParaRPr sz="1600">
                            <a:latin typeface="Cambria Math"/>
                          </a:endParaRPr>
                        </a:p>
                      </a:txBody>
                      <a:tcPr/>
                    </a:tc>
                    <a:tc>
                      <a:txBody>
                        <a:bodyPr/>
                        <a:lstStyle/>
                        <a:p>
                          <a:endParaRPr lang="en-US"/>
                        </a:p>
                      </a:txBody>
                      <a:tcPr>
                        <a:blipFill>
                          <a:blip r:embed="rId2"/>
                          <a:stretch>
                            <a:fillRect l="-199631" t="-359016" r="-200000" b="-11475"/>
                          </a:stretch>
                        </a:blipFill>
                      </a:tcPr>
                    </a:tc>
                    <a:tc>
                      <a:txBody>
                        <a:bodyPr/>
                        <a:lstStyle/>
                        <a:p>
                          <a:pPr algn="ctr"/>
                          <a:r>
                            <a:rPr sz="1600"/>
                            <a:t>4 years</a:t>
                          </a:r>
                        </a:p>
                      </a:txBody>
                      <a:tcPr/>
                    </a:tc>
                    <a:tc>
                      <a:txBody>
                        <a:bodyPr/>
                        <a:lstStyle/>
                        <a:p>
                          <a:pPr algn="ctr">
                            <a:defRPr sz="1600"/>
                          </a:pPr>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Annual Percentage Yield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533400" y="1143000"/>
                <a:ext cx="8229600" cy="4967067"/>
              </a:xfrm>
            </p:spPr>
            <p:txBody>
              <a:bodyPr>
                <a:normAutofit/>
              </a:bodyPr>
              <a:lstStyle/>
              <a:p>
                <a:r>
                  <a:rPr sz="2800" b="1" dirty="0"/>
                  <a:t>2nd Step</a:t>
                </a:r>
              </a:p>
              <a:p>
                <a:pPr>
                  <a:defRPr sz="2800"/>
                </a:pPr>
                <a:r>
                  <a:rPr sz="2400" dirty="0"/>
                  <a:t>We now use the solver again with the </a:t>
                </a:r>
                <a14:m>
                  <m:oMath xmlns:m="http://schemas.openxmlformats.org/officeDocument/2006/math">
                    <m:r>
                      <m:rPr>
                        <m:sty m:val="p"/>
                      </m:rPr>
                      <a:rPr sz="2400">
                        <a:latin typeface="Cambria Math" panose="02040503050406030204" pitchFamily="18" charset="0"/>
                      </a:rPr>
                      <m:t>FV</m:t>
                    </m:r>
                  </m:oMath>
                </a14:m>
                <a:r>
                  <a:rPr sz="2400" dirty="0"/>
                  <a:t> we just found. This time we are trying to find the simple annual interest rate necessary for a </a:t>
                </a:r>
                <a14:m>
                  <m:oMath xmlns:m="http://schemas.openxmlformats.org/officeDocument/2006/math">
                    <m:r>
                      <a:rPr sz="2400">
                        <a:latin typeface="Cambria Math" panose="02040503050406030204" pitchFamily="18" charset="0"/>
                      </a:rPr>
                      <m:t>$500</m:t>
                    </m:r>
                  </m:oMath>
                </a14:m>
                <a:r>
                  <a:rPr sz="2400" dirty="0"/>
                  <a:t> investment to grow to the future value we just found </a:t>
                </a:r>
                <a14:m>
                  <m:oMath xmlns:m="http://schemas.openxmlformats.org/officeDocument/2006/math">
                    <m:d>
                      <m:dPr>
                        <m:ctrlPr>
                          <a:rPr sz="2400" i="1">
                            <a:latin typeface="Cambria Math" panose="02040503050406030204" pitchFamily="18" charset="0"/>
                          </a:rPr>
                        </m:ctrlPr>
                      </m:dPr>
                      <m:e>
                        <m:r>
                          <a:rPr sz="2400">
                            <a:latin typeface="Cambria Math" panose="02040503050406030204" pitchFamily="18" charset="0"/>
                          </a:rPr>
                          <m:t>613.7589993</m:t>
                        </m:r>
                      </m:e>
                    </m:d>
                  </m:oMath>
                </a14:m>
                <a:r>
                  <a:rPr sz="2400" dirty="0"/>
                  <a:t> in </a:t>
                </a:r>
                <a:r>
                  <a:rPr sz="2400" dirty="0">
                    <a:latin typeface="Cambria Math"/>
                  </a:rPr>
                  <a:t>12</a:t>
                </a:r>
                <a:r>
                  <a:rPr sz="2400" dirty="0"/>
                  <a:t> years, </a:t>
                </a:r>
                <a:r>
                  <a:rPr sz="2400" i="1" dirty="0"/>
                  <a:t>without </a:t>
                </a:r>
                <a:r>
                  <a:rPr sz="2400" dirty="0"/>
                  <a:t>the interest being compounded daily.</a:t>
                </a:r>
                <a:endParaRPr lang="en-US" sz="2400" dirty="0"/>
              </a:p>
              <a:p>
                <a:pPr>
                  <a:defRPr sz="2800"/>
                </a:pPr>
                <a:endParaRPr lang="en-US" sz="1000" dirty="0"/>
              </a:p>
              <a:p>
                <a:pPr>
                  <a:defRPr sz="2800"/>
                </a:pPr>
                <a:r>
                  <a:rPr lang="en-US" sz="2400" dirty="0"/>
                  <a:t>We need to change P/Y = C/Y to 1 and update the value of N to </a:t>
                </a:r>
                <a:r>
                  <a:rPr lang="en-US" sz="2400" dirty="0">
                    <a:latin typeface="Calibri" panose="020F0502020204030204" pitchFamily="34" charset="0"/>
                  </a:rPr>
                  <a:t>1⋅10=10</a:t>
                </a:r>
                <a:r>
                  <a:rPr lang="en-US" sz="2400" dirty="0"/>
                  <a:t>. To find this new interest rate, clear the existing value for </a:t>
                </a:r>
                <a:r>
                  <a:rPr lang="en-US" sz="2400" dirty="0">
                    <a:latin typeface="Times New Roman" panose="02020603050405020304" pitchFamily="18" charset="0"/>
                    <a:cs typeface="Times New Roman" panose="02020603050405020304" pitchFamily="18" charset="0"/>
                  </a:rPr>
                  <a:t>I</a:t>
                </a:r>
                <a:r>
                  <a:rPr lang="en-US" sz="2400" dirty="0"/>
                  <a:t>% and solve by pressing alpha enter .</a:t>
                </a:r>
              </a:p>
              <a:p>
                <a:pPr>
                  <a:defRPr sz="2800"/>
                </a:pPr>
                <a:endParaRPr lang="en-IN" sz="24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143000"/>
                <a:ext cx="8229600" cy="4967067"/>
              </a:xfrm>
              <a:blipFill>
                <a:blip r:embed="rId2"/>
                <a:stretch>
                  <a:fillRect l="-1556" t="-1229"/>
                </a:stretch>
              </a:blipFill>
            </p:spPr>
            <p:txBody>
              <a:bodyPr/>
              <a:lstStyle/>
              <a:p>
                <a:r>
                  <a:rPr lang="en-US">
                    <a:noFill/>
                  </a:rPr>
                  <a:t> </a:t>
                </a:r>
              </a:p>
            </p:txBody>
          </p:sp>
        </mc:Fallback>
      </mc:AlternateContent>
    </p:spTree>
    <p:extLst>
      <p:ext uri="{BB962C8B-B14F-4D97-AF65-F5344CB8AC3E}">
        <p14:creationId xmlns:p14="http://schemas.microsoft.com/office/powerpoint/2010/main" val="3851542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Annual Percentage Yield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533400" y="1029287"/>
            <a:ext cx="8229600" cy="4967067"/>
          </a:xfrm>
        </p:spPr>
        <p:txBody>
          <a:bodyPr>
            <a:normAutofit/>
          </a:bodyPr>
          <a:lstStyle/>
          <a:p>
            <a:r>
              <a:rPr sz="2800" dirty="0"/>
              <a:t>The calculator returns </a:t>
            </a:r>
            <a:r>
              <a:rPr sz="2800" dirty="0">
                <a:latin typeface="Calibri" panose="020F0502020204030204" pitchFamily="34" charset="0"/>
              </a:rPr>
              <a:t>2.</a:t>
            </a:r>
            <a:r>
              <a:rPr lang="en-US" sz="2800" dirty="0">
                <a:latin typeface="Calibri" panose="020F0502020204030204" pitchFamily="34" charset="0"/>
              </a:rPr>
              <a:t>0</a:t>
            </a:r>
            <a:r>
              <a:rPr sz="2800" dirty="0">
                <a:latin typeface="Calibri" panose="020F0502020204030204" pitchFamily="34" charset="0"/>
              </a:rPr>
              <a:t>71</a:t>
            </a:r>
            <a:r>
              <a:rPr lang="en-US" sz="2800" dirty="0">
                <a:latin typeface="Calibri" panose="020F0502020204030204" pitchFamily="34" charset="0"/>
              </a:rPr>
              <a:t>0</a:t>
            </a:r>
            <a:r>
              <a:rPr sz="2800" dirty="0">
                <a:latin typeface="Calibri" panose="020F0502020204030204" pitchFamily="34" charset="0"/>
              </a:rPr>
              <a:t>98</a:t>
            </a:r>
            <a:r>
              <a:rPr lang="en-US" sz="2800" dirty="0">
                <a:latin typeface="Calibri" panose="020F0502020204030204" pitchFamily="34" charset="0"/>
              </a:rPr>
              <a:t>0</a:t>
            </a:r>
            <a:r>
              <a:rPr sz="2800" dirty="0">
                <a:latin typeface="Calibri" panose="020F0502020204030204" pitchFamily="34" charset="0"/>
              </a:rPr>
              <a:t>66</a:t>
            </a:r>
            <a:r>
              <a:rPr sz="2800" dirty="0"/>
              <a:t>.</a:t>
            </a:r>
          </a:p>
        </p:txBody>
      </p:sp>
      <p:pic>
        <p:nvPicPr>
          <p:cNvPr id="6" name="Picture 5" descr="A screenshot of a graphing calculator. The first line reads N equals 10. The second line reads I% equals 2.071098066. The third line reads PV equals  −500. The fourth line reads PMT equals 0. The fifth line reads FV equals  613.7589993. The sixth line reads P/Y equals 1. The seventh line reads C/Y equals 1. The eighth line reads PMT: END BEGIN.">
            <a:extLst>
              <a:ext uri="{FF2B5EF4-FFF2-40B4-BE49-F238E27FC236}">
                <a16:creationId xmlns:a16="http://schemas.microsoft.com/office/drawing/2014/main" id="{192A2397-330B-40D1-A210-2D6BEC4E5C16}"/>
              </a:ext>
            </a:extLst>
          </p:cNvPr>
          <p:cNvPicPr>
            <a:picLocks noChangeAspect="1"/>
          </p:cNvPicPr>
          <p:nvPr/>
        </p:nvPicPr>
        <p:blipFill>
          <a:blip r:embed="rId2"/>
          <a:srcRect b="11376"/>
          <a:stretch>
            <a:fillRect/>
          </a:stretch>
        </p:blipFill>
        <p:spPr>
          <a:xfrm>
            <a:off x="2819400" y="1676401"/>
            <a:ext cx="2843429" cy="2209800"/>
          </a:xfrm>
          <a:prstGeom prst="rect">
            <a:avLst/>
          </a:prstGeom>
        </p:spPr>
      </p:pic>
      <p:sp>
        <p:nvSpPr>
          <p:cNvPr id="4" name="TextBox 3">
            <a:extLst>
              <a:ext uri="{FF2B5EF4-FFF2-40B4-BE49-F238E27FC236}">
                <a16:creationId xmlns:a16="http://schemas.microsoft.com/office/drawing/2014/main" id="{7EA84180-97DD-69C4-AE9E-A8E9DA95DDFD}"/>
              </a:ext>
            </a:extLst>
          </p:cNvPr>
          <p:cNvSpPr txBox="1"/>
          <p:nvPr/>
        </p:nvSpPr>
        <p:spPr>
          <a:xfrm>
            <a:off x="3555314" y="381000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10</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5E9692-A7B7-19AC-BB89-97119A95E522}"/>
                  </a:ext>
                </a:extLst>
              </p:cNvPr>
              <p:cNvSpPr txBox="1"/>
              <p:nvPr/>
            </p:nvSpPr>
            <p:spPr>
              <a:xfrm>
                <a:off x="533400" y="4612580"/>
                <a:ext cx="81534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This means the annual percentage yield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invested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2.05%</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over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800" b="0" i="0" u="none" strike="noStrike" kern="1200" cap="none" spc="0" normalizeH="0" baseline="0" noProof="0" dirty="0">
                    <a:ln>
                      <a:noFill/>
                    </a:ln>
                    <a:solidFill>
                      <a:srgbClr val="366092"/>
                    </a:solidFill>
                    <a:effectLst/>
                    <a:uLnTx/>
                    <a:uFillTx/>
                    <a:latin typeface="Calibri"/>
                    <a:ea typeface="+mn-ea"/>
                    <a:cs typeface="+mn-cs"/>
                  </a:rPr>
                  <a:t> years compounded daily is approximately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2.07%</m:t>
                    </m:r>
                  </m:oMath>
                </a14:m>
                <a:endParaRPr lang="en-IN" dirty="0"/>
              </a:p>
            </p:txBody>
          </p:sp>
        </mc:Choice>
        <mc:Fallback xmlns="">
          <p:sp>
            <p:nvSpPr>
              <p:cNvPr id="7" name="TextBox 6">
                <a:extLst>
                  <a:ext uri="{FF2B5EF4-FFF2-40B4-BE49-F238E27FC236}">
                    <a16:creationId xmlns:a16="http://schemas.microsoft.com/office/drawing/2014/main" id="{235E9692-A7B7-19AC-BB89-97119A95E522}"/>
                  </a:ext>
                </a:extLst>
              </p:cNvPr>
              <p:cNvSpPr txBox="1">
                <a:spLocks noRot="1" noChangeAspect="1" noMove="1" noResize="1" noEditPoints="1" noAdjustHandles="1" noChangeArrowheads="1" noChangeShapeType="1" noTextEdit="1"/>
              </p:cNvSpPr>
              <p:nvPr/>
            </p:nvSpPr>
            <p:spPr>
              <a:xfrm>
                <a:off x="533400" y="4612580"/>
                <a:ext cx="8153400" cy="1384995"/>
              </a:xfrm>
              <a:prstGeom prst="rect">
                <a:avLst/>
              </a:prstGeom>
              <a:blipFill>
                <a:blip r:embed="rId3"/>
                <a:stretch>
                  <a:fillRect l="-1571" t="-4405" b="-11894"/>
                </a:stretch>
              </a:blipFill>
            </p:spPr>
            <p:txBody>
              <a:bodyPr/>
              <a:lstStyle/>
              <a:p>
                <a:r>
                  <a:rPr lang="en-IN">
                    <a:noFill/>
                  </a:rPr>
                  <a:t> </a:t>
                </a:r>
              </a:p>
            </p:txBody>
          </p:sp>
        </mc:Fallback>
      </mc:AlternateContent>
    </p:spTree>
    <p:extLst>
      <p:ext uri="{BB962C8B-B14F-4D97-AF65-F5344CB8AC3E}">
        <p14:creationId xmlns:p14="http://schemas.microsoft.com/office/powerpoint/2010/main" val="704869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Determine the APY for a </a:t>
                </a:r>
                <a14:m>
                  <m:oMath xmlns:m="http://schemas.openxmlformats.org/officeDocument/2006/math">
                    <m:r>
                      <a:rPr lang="en-US">
                        <a:latin typeface="Cambria Math" panose="02040503050406030204" pitchFamily="18" charset="0"/>
                      </a:rPr>
                      <m:t>4.2%</m:t>
                    </m:r>
                  </m:oMath>
                </a14:m>
                <a:r>
                  <a:rPr lang="en-US" sz="2800" dirty="0"/>
                  <a:t> interest rate compounded monthly. Round to the nearest hundredth.</a:t>
                </a:r>
              </a:p>
              <a:p>
                <a:pPr>
                  <a:defRPr sz="2800"/>
                </a:pPr>
                <a:endParaRPr lang="en-US" sz="2800" dirty="0"/>
              </a:p>
              <a:p>
                <a:r>
                  <a:rPr lang="en-US" sz="2800" dirty="0"/>
                  <a:t>Answer: </a:t>
                </a:r>
                <a14:m>
                  <m:oMath xmlns:m="http://schemas.openxmlformats.org/officeDocument/2006/math">
                    <m:r>
                      <a:rPr lang="en-US" smtClean="0">
                        <a:latin typeface="Cambria Math" panose="02040503050406030204" pitchFamily="18" charset="0"/>
                      </a:rPr>
                      <m:t>4.2</m:t>
                    </m:r>
                    <m:r>
                      <a:rPr lang="en-US" b="0" i="0" smtClean="0">
                        <a:latin typeface="Cambria Math" panose="02040503050406030204" pitchFamily="18" charset="0"/>
                      </a:rPr>
                      <m:t>8</m:t>
                    </m:r>
                    <m:r>
                      <a:rPr lang="en-US"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83207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Comparing APR versus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a:xfrm>
            <a:off x="457200" y="1029287"/>
            <a:ext cx="8229600" cy="5295313"/>
          </a:xfrm>
        </p:spPr>
        <p:txBody>
          <a:bodyPr>
            <a:normAutofit/>
          </a:bodyPr>
          <a:lstStyle/>
          <a:p>
            <a:r>
              <a:rPr sz="2800" dirty="0"/>
              <a:t>Suppose that the APD Bank of the South advertises the following rates for their personal loans. Determine the APY for each of the loan categories to complete Table</a:t>
            </a:r>
            <a:r>
              <a:rPr lang="en-US" sz="2800" dirty="0"/>
              <a:t> </a:t>
            </a:r>
            <a:r>
              <a:rPr sz="2800" dirty="0"/>
              <a:t>6. Write each APY as a percentage, rounded to the nearest hundredth.</a:t>
            </a:r>
          </a:p>
        </p:txBody>
      </p:sp>
      <p:sp>
        <p:nvSpPr>
          <p:cNvPr id="7" name="TextBox 6">
            <a:extLst>
              <a:ext uri="{FF2B5EF4-FFF2-40B4-BE49-F238E27FC236}">
                <a16:creationId xmlns:a16="http://schemas.microsoft.com/office/drawing/2014/main" id="{D6DCE2B2-0A37-D352-4D89-408899948260}"/>
              </a:ext>
            </a:extLst>
          </p:cNvPr>
          <p:cNvSpPr txBox="1"/>
          <p:nvPr/>
        </p:nvSpPr>
        <p:spPr>
          <a:xfrm>
            <a:off x="2057400" y="3317136"/>
            <a:ext cx="51054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1F497C"/>
                </a:solidFill>
                <a:effectLst/>
                <a:uLnTx/>
                <a:uFillTx/>
                <a:latin typeface="Calibri"/>
                <a:ea typeface="+mn-ea"/>
                <a:cs typeface="+mn-cs"/>
              </a:rPr>
              <a:t>Table 6: APD Bank of the South Personal Loan Rates</a:t>
            </a:r>
            <a:endParaRPr lang="en-IN" dirty="0">
              <a:solidFill>
                <a:srgbClr val="1F497C"/>
              </a:solidFill>
            </a:endParaRPr>
          </a:p>
        </p:txBody>
      </p:sp>
      <mc:AlternateContent xmlns:mc="http://schemas.openxmlformats.org/markup-compatibility/2006" xmlns:a14="http://schemas.microsoft.com/office/drawing/2010/main">
        <mc:Choice Requires="a14">
          <p:graphicFrame>
            <p:nvGraphicFramePr>
              <p:cNvPr id="4" name="Table Placeholder 2" descr="The table contains 3 columns and 3 rows. The columns are labeled: Loan Amount, APR (*), and APY.&#10;&#10;Row 1: Loan Amount less than $20,000, APR is 9.95%, APY is blank.&#10;&#10;Row 2: Loan Amount between $20,000 and $99,999, APR is 6.49%, APY is blank.&#10;&#10;Row 3: Loan Amount greater than or equal to $100,000, APR is 5.95%, APY is blank.">
                <a:extLst>
                  <a:ext uri="{FF2B5EF4-FFF2-40B4-BE49-F238E27FC236}">
                    <a16:creationId xmlns:a16="http://schemas.microsoft.com/office/drawing/2014/main" id="{E8AC9F2F-4C50-4E22-B4B1-9A3F38490084}"/>
                  </a:ext>
                </a:extLst>
              </p:cNvPr>
              <p:cNvGraphicFramePr>
                <a:graphicFrameLocks/>
              </p:cNvGraphicFramePr>
              <p:nvPr>
                <p:extLst>
                  <p:ext uri="{D42A27DB-BD31-4B8C-83A1-F6EECF244321}">
                    <p14:modId xmlns:p14="http://schemas.microsoft.com/office/powerpoint/2010/main" val="3155786015"/>
                  </p:ext>
                </p:extLst>
              </p:nvPr>
            </p:nvGraphicFramePr>
            <p:xfrm>
              <a:off x="441960" y="3660140"/>
              <a:ext cx="8229600" cy="148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Loan Amount</a:t>
                          </a:r>
                        </a:p>
                      </a:txBody>
                      <a:tcPr/>
                    </a:tc>
                    <a:tc>
                      <a:txBody>
                        <a:bodyPr/>
                        <a:lstStyle/>
                        <a:p>
                          <a:pPr algn="ctr">
                            <a:defRPr b="1"/>
                          </a:pPr>
                          <a:r>
                            <a:rPr sz="1800" b="1" dirty="0"/>
                            <a:t>APR</a:t>
                          </a:r>
                          <a:r>
                            <a:rPr sz="1800" dirty="0"/>
                            <a:t> *</a:t>
                          </a:r>
                        </a:p>
                      </a:txBody>
                      <a:tcPr/>
                    </a:tc>
                    <a:tc>
                      <a:txBody>
                        <a:bodyPr/>
                        <a:lstStyle/>
                        <a:p>
                          <a:pPr algn="ctr">
                            <a:defRPr sz="1800" b="1"/>
                          </a:pPr>
                          <a:r>
                            <a:rPr dirty="0"/>
                            <a:t>APY</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&lt;$20,000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9.95%</m:t>
                                </m:r>
                              </m:oMath>
                            </m:oMathPara>
                          </a14:m>
                          <a:endParaRPr dirty="0"/>
                        </a:p>
                      </a:txBody>
                      <a:tcPr/>
                    </a:tc>
                    <a:tc>
                      <a:txBody>
                        <a:bodyPr/>
                        <a:lstStyle/>
                        <a:p>
                          <a:pPr algn="ctr">
                            <a:defRPr sz="1800"/>
                          </a:pPr>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$20,000−$99,999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6.49%</m:t>
                                </m:r>
                              </m:oMath>
                            </m:oMathPara>
                          </a14:m>
                          <a:endParaRPr/>
                        </a:p>
                      </a:txBody>
                      <a:tcPr/>
                    </a:tc>
                    <a:tc>
                      <a:txBody>
                        <a:bodyPr/>
                        <a:lstStyle/>
                        <a:p>
                          <a:pPr algn="ctr"/>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≥$100,000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5.95%</m:t>
                                </m:r>
                              </m:oMath>
                            </m:oMathPara>
                          </a14:m>
                          <a:endParaRPr dirty="0"/>
                        </a:p>
                      </a:txBody>
                      <a:tcPr/>
                    </a:tc>
                    <a:tc>
                      <a:txBody>
                        <a:bodyPr/>
                        <a:lstStyle/>
                        <a:p>
                          <a:pPr algn="ctr"/>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descr="The table contains 3 columns and 3 rows. The columns are labeled: Loan Amount, APR (*), and APY.&#10;&#10;Row 1: Loan Amount less than $20,000, APR is 9.95%, APY is blank.&#10;&#10;Row 2: Loan Amount between $20,000 and $99,999, APR is 6.49%, APY is blank.&#10;&#10;Row 3: Loan Amount greater than or equal to $100,000, APR is 5.95%, APY is blank.">
                <a:extLst>
                  <a:ext uri="{FF2B5EF4-FFF2-40B4-BE49-F238E27FC236}">
                    <a16:creationId xmlns:a16="http://schemas.microsoft.com/office/drawing/2014/main" id="{E8AC9F2F-4C50-4E22-B4B1-9A3F38490084}"/>
                  </a:ext>
                </a:extLst>
              </p:cNvPr>
              <p:cNvGraphicFramePr>
                <a:graphicFrameLocks/>
              </p:cNvGraphicFramePr>
              <p:nvPr>
                <p:extLst>
                  <p:ext uri="{D42A27DB-BD31-4B8C-83A1-F6EECF244321}">
                    <p14:modId xmlns:p14="http://schemas.microsoft.com/office/powerpoint/2010/main" val="3155786015"/>
                  </p:ext>
                </p:extLst>
              </p:nvPr>
            </p:nvGraphicFramePr>
            <p:xfrm>
              <a:off x="441960" y="3660140"/>
              <a:ext cx="8229600" cy="148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Loan Amount</a:t>
                          </a:r>
                        </a:p>
                      </a:txBody>
                      <a:tcPr/>
                    </a:tc>
                    <a:tc>
                      <a:txBody>
                        <a:bodyPr/>
                        <a:lstStyle/>
                        <a:p>
                          <a:pPr algn="ctr">
                            <a:defRPr b="1"/>
                          </a:pPr>
                          <a:r>
                            <a:rPr sz="1800" b="1" dirty="0"/>
                            <a:t>APR</a:t>
                          </a:r>
                          <a:r>
                            <a:rPr sz="1800" dirty="0"/>
                            <a:t> *</a:t>
                          </a:r>
                        </a:p>
                      </a:txBody>
                      <a:tcPr/>
                    </a:tc>
                    <a:tc>
                      <a:txBody>
                        <a:bodyPr/>
                        <a:lstStyle/>
                        <a:p>
                          <a:pPr algn="ctr">
                            <a:defRPr sz="1800" b="1"/>
                          </a:pPr>
                          <a:r>
                            <a:rPr dirty="0"/>
                            <a:t>APY</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222" t="-108197" r="-200667" b="-203279"/>
                          </a:stretch>
                        </a:blipFill>
                      </a:tcPr>
                    </a:tc>
                    <a:tc>
                      <a:txBody>
                        <a:bodyPr/>
                        <a:lstStyle/>
                        <a:p>
                          <a:endParaRPr lang="en-US"/>
                        </a:p>
                      </a:txBody>
                      <a:tcPr>
                        <a:blipFill>
                          <a:blip r:embed="rId2"/>
                          <a:stretch>
                            <a:fillRect l="-100000" t="-108197" r="-100222" b="-203279"/>
                          </a:stretch>
                        </a:blipFill>
                      </a:tcPr>
                    </a:tc>
                    <a:tc>
                      <a:txBody>
                        <a:bodyPr/>
                        <a:lstStyle/>
                        <a:p>
                          <a:pPr algn="ctr">
                            <a:defRPr sz="1800"/>
                          </a:pPr>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222" t="-208197" r="-200667" b="-103279"/>
                          </a:stretch>
                        </a:blipFill>
                      </a:tcPr>
                    </a:tc>
                    <a:tc>
                      <a:txBody>
                        <a:bodyPr/>
                        <a:lstStyle/>
                        <a:p>
                          <a:endParaRPr lang="en-US"/>
                        </a:p>
                      </a:txBody>
                      <a:tcPr>
                        <a:blipFill>
                          <a:blip r:embed="rId2"/>
                          <a:stretch>
                            <a:fillRect l="-100000" t="-208197" r="-100222" b="-103279"/>
                          </a:stretch>
                        </a:blipFill>
                      </a:tcPr>
                    </a:tc>
                    <a:tc>
                      <a:txBody>
                        <a:bodyPr/>
                        <a:lstStyle/>
                        <a:p>
                          <a:pPr algn="ctr"/>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222" t="-308197" r="-200667" b="-3279"/>
                          </a:stretch>
                        </a:blipFill>
                      </a:tcPr>
                    </a:tc>
                    <a:tc>
                      <a:txBody>
                        <a:bodyPr/>
                        <a:lstStyle/>
                        <a:p>
                          <a:endParaRPr lang="en-US"/>
                        </a:p>
                      </a:txBody>
                      <a:tcPr>
                        <a:blipFill>
                          <a:blip r:embed="rId2"/>
                          <a:stretch>
                            <a:fillRect l="-100000" t="-308197" r="-100222" b="-3279"/>
                          </a:stretch>
                        </a:blipFill>
                      </a:tcPr>
                    </a:tc>
                    <a:tc>
                      <a:txBody>
                        <a:bodyPr/>
                        <a:lstStyle/>
                        <a:p>
                          <a:pPr algn="ctr"/>
                          <a:endParaRPr dirty="0"/>
                        </a:p>
                      </a:txBody>
                      <a:tcPr/>
                    </a:tc>
                    <a:extLst>
                      <a:ext uri="{0D108BD9-81ED-4DB2-BD59-A6C34878D82A}">
                        <a16:rowId xmlns:a16="http://schemas.microsoft.com/office/drawing/2014/main" val="10004"/>
                      </a:ext>
                    </a:extLst>
                  </a:tr>
                </a:tbl>
              </a:graphicData>
            </a:graphic>
          </p:graphicFrame>
        </mc:Fallback>
      </mc:AlternateContent>
      <p:sp>
        <p:nvSpPr>
          <p:cNvPr id="6" name="TextBox 5">
            <a:extLst>
              <a:ext uri="{FF2B5EF4-FFF2-40B4-BE49-F238E27FC236}">
                <a16:creationId xmlns:a16="http://schemas.microsoft.com/office/drawing/2014/main" id="{F1FEF408-7F9D-41BF-B572-3B615259ACED}"/>
              </a:ext>
            </a:extLst>
          </p:cNvPr>
          <p:cNvSpPr txBox="1"/>
          <p:nvPr/>
        </p:nvSpPr>
        <p:spPr>
          <a:xfrm>
            <a:off x="990600" y="5188633"/>
            <a:ext cx="7239000" cy="646331"/>
          </a:xfrm>
          <a:prstGeom prst="rect">
            <a:avLst/>
          </a:prstGeom>
          <a:noFill/>
        </p:spPr>
        <p:txBody>
          <a:bodyPr wrap="square">
            <a:spAutoFit/>
          </a:bodyPr>
          <a:lstStyle/>
          <a:p>
            <a:pPr>
              <a:defRPr sz="1800" b="1"/>
            </a:pPr>
            <a:r>
              <a:rPr lang="en-US" dirty="0"/>
              <a:t>*Interest is compounded daily, and accrued interest is posted to the account monthly.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APR versus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pPr>
              <a:defRPr sz="2800"/>
            </a:pPr>
            <a:r>
              <a:rPr sz="2000" dirty="0"/>
              <a:t>To find the APY for each loan category, we need the published APR as well as the number of compounding intervals per year. Notice that the footnote tells us that interest is compounded daily, so</a:t>
            </a:r>
            <a:r>
              <a:rPr lang="en-US" sz="2000" dirty="0"/>
              <a:t> </a:t>
            </a:r>
            <a:r>
              <a:rPr lang="en-US" sz="2000" i="1" dirty="0"/>
              <a:t>n</a:t>
            </a:r>
            <a:r>
              <a:rPr lang="en-US" sz="2000" dirty="0"/>
              <a:t> = 365.</a:t>
            </a:r>
          </a:p>
          <a:p>
            <a:pPr marL="457200" lvl="1" indent="0">
              <a:buNone/>
              <a:defRPr sz="2800"/>
            </a:pPr>
            <a:r>
              <a:rPr lang="en-US" sz="2400" b="1" dirty="0"/>
              <a:t>By Hand</a:t>
            </a:r>
          </a:p>
          <a:p>
            <a:pPr>
              <a:defRPr sz="2800"/>
            </a:pPr>
            <a:endParaRPr sz="2000" dirty="0"/>
          </a:p>
        </p:txBody>
      </p:sp>
      <p:pic>
        <p:nvPicPr>
          <p:cNvPr id="5" name="Picture 4" descr="Loans less than 20000 dollars.&#10;&#10;r equals 0.0995 and n equals 365.&#10;&#10;APY equals open parenthesis one plus r divided by n closed parenthesis superscript n minus one&#10;&#10;equals open parenthesis one plus 0.0995 divided by 365 closed parenthesis to the power of 365 whole minus one&#10;&#10;approximately equal to 0.1046&#10;&#10;equals 10.46 percent">
            <a:extLst>
              <a:ext uri="{FF2B5EF4-FFF2-40B4-BE49-F238E27FC236}">
                <a16:creationId xmlns:a16="http://schemas.microsoft.com/office/drawing/2014/main" id="{60E385AE-1899-04C9-1A96-E9323A22B4FB}"/>
              </a:ext>
            </a:extLst>
          </p:cNvPr>
          <p:cNvPicPr>
            <a:picLocks noChangeAspect="1"/>
          </p:cNvPicPr>
          <p:nvPr/>
        </p:nvPicPr>
        <p:blipFill>
          <a:blip r:embed="rId2"/>
          <a:stretch>
            <a:fillRect/>
          </a:stretch>
        </p:blipFill>
        <p:spPr>
          <a:xfrm>
            <a:off x="457200" y="3001366"/>
            <a:ext cx="2218093" cy="2880000"/>
          </a:xfrm>
          <a:prstGeom prst="rect">
            <a:avLst/>
          </a:prstGeom>
        </p:spPr>
      </p:pic>
      <p:pic>
        <p:nvPicPr>
          <p:cNvPr id="12" name="Picture 11" descr="Loans 20000 dollars minus 99999 dollars.&#10;&#10;r equals 0.0649 and n equals 365.&#10;&#10;APY equals open parenthesis 1 plus r divided by n closed parenthesis to the power of n whole minus 1&#10;&#10;equals open parenthesis 1 plus 0.0649 divided by 365 closed parenthesis to the power of 365 minus 1&#10;&#10;approximately equal to 0.0670&#10;&#10;equals 6.7 percent">
            <a:extLst>
              <a:ext uri="{FF2B5EF4-FFF2-40B4-BE49-F238E27FC236}">
                <a16:creationId xmlns:a16="http://schemas.microsoft.com/office/drawing/2014/main" id="{EF958245-92E1-920D-F333-3C43508B6A84}"/>
              </a:ext>
            </a:extLst>
          </p:cNvPr>
          <p:cNvPicPr>
            <a:picLocks noChangeAspect="1"/>
          </p:cNvPicPr>
          <p:nvPr/>
        </p:nvPicPr>
        <p:blipFill>
          <a:blip r:embed="rId3"/>
          <a:stretch>
            <a:fillRect/>
          </a:stretch>
        </p:blipFill>
        <p:spPr>
          <a:xfrm>
            <a:off x="3396058" y="3015786"/>
            <a:ext cx="2408215" cy="2880000"/>
          </a:xfrm>
          <a:prstGeom prst="rect">
            <a:avLst/>
          </a:prstGeom>
        </p:spPr>
      </p:pic>
      <p:pic>
        <p:nvPicPr>
          <p:cNvPr id="10" name="Picture 9" descr="Loans greater than or equal to 100000 dollars.&#10;&#10;r equals 0.0595 and n equals 365.&#10;&#10;APY equals open parenthesis 1 plus r divided by n closed parenthesis superscript n minus 1&#10;&#10;equals open parenthesis 1 plus 0.0595 divided by 365 closed parenthesis superscript 365 minus 1&#10;&#10;approximately equal to 0.0613&#10;&#10;equals 6.13 percent.">
            <a:extLst>
              <a:ext uri="{FF2B5EF4-FFF2-40B4-BE49-F238E27FC236}">
                <a16:creationId xmlns:a16="http://schemas.microsoft.com/office/drawing/2014/main" id="{0755B98F-FB6F-A51E-8467-8789E5E913FE}"/>
              </a:ext>
            </a:extLst>
          </p:cNvPr>
          <p:cNvPicPr>
            <a:picLocks noChangeAspect="1"/>
          </p:cNvPicPr>
          <p:nvPr/>
        </p:nvPicPr>
        <p:blipFill>
          <a:blip r:embed="rId4"/>
          <a:stretch>
            <a:fillRect/>
          </a:stretch>
        </p:blipFill>
        <p:spPr>
          <a:xfrm>
            <a:off x="6334916" y="3015786"/>
            <a:ext cx="2351883" cy="2880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APR versus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defRPr b="1"/>
            </a:pPr>
            <a:r>
              <a:rPr lang="en-US" sz="2400" dirty="0"/>
              <a:t>Microsoft Excel</a:t>
            </a:r>
          </a:p>
          <a:p>
            <a:r>
              <a:rPr lang="en-US" sz="2000" dirty="0"/>
              <a:t>For clarity, we'll label the columns " APR " and " APY " in A1 and B1, respectively. Enter the three different rates given as percentages in column A.</a:t>
            </a:r>
          </a:p>
          <a:p>
            <a:pPr>
              <a:defRPr sz="2800"/>
            </a:pPr>
            <a:r>
              <a:rPr lang="en-US" sz="2000" dirty="0"/>
              <a:t>There is not a built-in function specifically for finding the APY, but we can type in the formula by using an equal sign followed by "(1+r/n)^n-1", where</a:t>
            </a:r>
            <a:br>
              <a:rPr lang="en-US" sz="2000" dirty="0"/>
            </a:br>
            <a:r>
              <a:rPr lang="en-US" sz="2000" i="1" dirty="0"/>
              <a:t>n</a:t>
            </a:r>
            <a:r>
              <a:rPr lang="en-US" sz="2000" dirty="0"/>
              <a:t> = 365 and </a:t>
            </a:r>
            <a:r>
              <a:rPr lang="en-US" sz="2000" i="1" dirty="0"/>
              <a:t>r</a:t>
            </a:r>
            <a:r>
              <a:rPr lang="en-US" sz="2000" dirty="0"/>
              <a:t> is the value in column A. In cell B2, type "=(1+A2/365)^365-1" and press Enter. (Notice that we reference cell A2 for the rate.) The value in cell B2 appears as </a:t>
            </a:r>
            <a:r>
              <a:rPr lang="en-US" sz="2000" dirty="0">
                <a:latin typeface="Cambria Math"/>
              </a:rPr>
              <a:t>0.1046</a:t>
            </a:r>
            <a:r>
              <a:rPr lang="en-US" sz="2000" dirty="0"/>
              <a:t>. (Note that the number of decimal places will vary depending on the width of the cell).</a:t>
            </a:r>
          </a:p>
          <a:p>
            <a:r>
              <a:rPr lang="en-US" sz="2000" dirty="0"/>
              <a:t>Click on cell B2 and drag the bottom right corner of the cell down through cell B4. This will copy the formula into cells B3 and B4. (Notice that the reference to cell A2 is updated to refer to cells A3 and A4 in the respective rows.) The values </a:t>
            </a:r>
            <a:r>
              <a:rPr lang="en-US" sz="2000" dirty="0">
                <a:latin typeface="Cambria Math"/>
              </a:rPr>
              <a:t>0.06705</a:t>
            </a:r>
            <a:r>
              <a:rPr lang="en-US" sz="2000" dirty="0"/>
              <a:t> and </a:t>
            </a:r>
            <a:r>
              <a:rPr lang="en-US" sz="2000" dirty="0">
                <a:latin typeface="Cambria Math"/>
              </a:rPr>
              <a:t>0.0613</a:t>
            </a:r>
            <a:r>
              <a:rPr lang="en-US" sz="2000" dirty="0"/>
              <a:t> will appear in cells B3 and B4, respectively.</a:t>
            </a:r>
          </a:p>
          <a:p>
            <a:endParaRPr lang="en-US" sz="2000" dirty="0"/>
          </a:p>
        </p:txBody>
      </p:sp>
    </p:spTree>
    <p:extLst>
      <p:ext uri="{BB962C8B-B14F-4D97-AF65-F5344CB8AC3E}">
        <p14:creationId xmlns:p14="http://schemas.microsoft.com/office/powerpoint/2010/main" val="2993568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BCA6C-2466-4AEB-9695-92E465B6163D}"/>
              </a:ext>
            </a:extLst>
          </p:cNvPr>
          <p:cNvSpPr>
            <a:spLocks noGrp="1"/>
          </p:cNvSpPr>
          <p:nvPr>
            <p:ph type="title"/>
          </p:nvPr>
        </p:nvSpPr>
        <p:spPr/>
        <p:txBody>
          <a:bodyPr/>
          <a:lstStyle/>
          <a:p>
            <a:r>
              <a:rPr lang="en-IN" dirty="0"/>
              <a:t>Example 7: Comparing APR versus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lang="en-IN" dirty="0"/>
          </a:p>
        </p:txBody>
      </p:sp>
      <p:pic>
        <p:nvPicPr>
          <p:cNvPr id="4" name="Picture 3" descr="A screenshot of an excel sheet. A dropbox at the top left reads B2. The formula bar reads fx equals open parenthesis 1 plus A subscript 2 divided by 365 close parenthesis raised to the power of 365 minus 1. The table has two columns and four rows. The columns in the excel screen are labeled A, B. The row-wise entries in the table are as follows: Row 1, A: APR, B: APY. Row 2, A: 9.95% , B: 0.104603. Row 3, A: 6.49% , B: 0.067046. Row 4, A: 5.95% , B: 0.061301.">
            <a:extLst>
              <a:ext uri="{FF2B5EF4-FFF2-40B4-BE49-F238E27FC236}">
                <a16:creationId xmlns:a16="http://schemas.microsoft.com/office/drawing/2014/main" id="{9C65C119-F7F4-499E-B1F3-FB9EA6B8B53A}"/>
              </a:ext>
            </a:extLst>
          </p:cNvPr>
          <p:cNvPicPr>
            <a:picLocks noChangeAspect="1"/>
          </p:cNvPicPr>
          <p:nvPr/>
        </p:nvPicPr>
        <p:blipFill>
          <a:blip r:embed="rId2"/>
          <a:srcRect b="12169"/>
          <a:stretch>
            <a:fillRect/>
          </a:stretch>
        </p:blipFill>
        <p:spPr>
          <a:xfrm>
            <a:off x="2138023" y="1295400"/>
            <a:ext cx="4867954" cy="2133600"/>
          </a:xfrm>
          <a:prstGeom prst="rect">
            <a:avLst/>
          </a:prstGeom>
        </p:spPr>
      </p:pic>
      <p:sp>
        <p:nvSpPr>
          <p:cNvPr id="2" name="TextBox 1">
            <a:extLst>
              <a:ext uri="{FF2B5EF4-FFF2-40B4-BE49-F238E27FC236}">
                <a16:creationId xmlns:a16="http://schemas.microsoft.com/office/drawing/2014/main" id="{65EE3562-80FD-164C-BD33-A86F1FDDA29A}"/>
              </a:ext>
            </a:extLst>
          </p:cNvPr>
          <p:cNvSpPr txBox="1"/>
          <p:nvPr/>
        </p:nvSpPr>
        <p:spPr>
          <a:xfrm>
            <a:off x="4038600" y="335280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11</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FDCB9B3-0374-1B34-776B-4279F27DE0B0}"/>
                  </a:ext>
                </a:extLst>
              </p:cNvPr>
              <p:cNvSpPr txBox="1"/>
              <p:nvPr/>
            </p:nvSpPr>
            <p:spPr>
              <a:xfrm>
                <a:off x="457200" y="4095649"/>
                <a:ext cx="8229600" cy="185281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Converting these APYs to percentages and rounding to the nearest hundredth we have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10.46%</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6.70%</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6.13%</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366092"/>
                    </a:solidFill>
                    <a:effectLst/>
                    <a:uLnTx/>
                    <a:uFillTx/>
                    <a:latin typeface="Calibri"/>
                    <a:ea typeface="+mn-ea"/>
                    <a:cs typeface="+mn-cs"/>
                  </a:rPr>
                  <a:t>Now, we are ready to complete the table. Notice that the difference between the APY and the corresponding APR is not the same for all levels, even though the compounding periods are the same.</a:t>
                </a:r>
                <a:endParaRPr lang="en-IN" dirty="0"/>
              </a:p>
            </p:txBody>
          </p:sp>
        </mc:Choice>
        <mc:Fallback xmlns="">
          <p:sp>
            <p:nvSpPr>
              <p:cNvPr id="7" name="TextBox 6">
                <a:extLst>
                  <a:ext uri="{FF2B5EF4-FFF2-40B4-BE49-F238E27FC236}">
                    <a16:creationId xmlns:a16="http://schemas.microsoft.com/office/drawing/2014/main" id="{DFDCB9B3-0374-1B34-776B-4279F27DE0B0}"/>
                  </a:ext>
                </a:extLst>
              </p:cNvPr>
              <p:cNvSpPr txBox="1">
                <a:spLocks noRot="1" noChangeAspect="1" noMove="1" noResize="1" noEditPoints="1" noAdjustHandles="1" noChangeArrowheads="1" noChangeShapeType="1" noTextEdit="1"/>
              </p:cNvSpPr>
              <p:nvPr/>
            </p:nvSpPr>
            <p:spPr>
              <a:xfrm>
                <a:off x="457200" y="4095649"/>
                <a:ext cx="8229600" cy="1852815"/>
              </a:xfrm>
              <a:prstGeom prst="rect">
                <a:avLst/>
              </a:prstGeom>
              <a:blipFill>
                <a:blip r:embed="rId3"/>
                <a:stretch>
                  <a:fillRect l="-963" t="-2303" b="-5592"/>
                </a:stretch>
              </a:blipFill>
            </p:spPr>
            <p:txBody>
              <a:bodyPr/>
              <a:lstStyle/>
              <a:p>
                <a:r>
                  <a:rPr lang="en-IN">
                    <a:noFill/>
                  </a:rPr>
                  <a:t> </a:t>
                </a:r>
              </a:p>
            </p:txBody>
          </p:sp>
        </mc:Fallback>
      </mc:AlternateContent>
    </p:spTree>
    <p:extLst>
      <p:ext uri="{BB962C8B-B14F-4D97-AF65-F5344CB8AC3E}">
        <p14:creationId xmlns:p14="http://schemas.microsoft.com/office/powerpoint/2010/main" val="480286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C0AA03-D287-46C5-8AA7-BC54DC34A662}"/>
              </a:ext>
            </a:extLst>
          </p:cNvPr>
          <p:cNvSpPr>
            <a:spLocks noGrp="1"/>
          </p:cNvSpPr>
          <p:nvPr>
            <p:ph type="title"/>
          </p:nvPr>
        </p:nvSpPr>
        <p:spPr/>
        <p:txBody>
          <a:bodyPr/>
          <a:lstStyle/>
          <a:p>
            <a:r>
              <a:rPr lang="en-IN" dirty="0"/>
              <a:t>Example 7: Comparing APR versus APY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lang="en-IN" dirty="0"/>
          </a:p>
        </p:txBody>
      </p:sp>
      <p:sp>
        <p:nvSpPr>
          <p:cNvPr id="4" name="TextBox 3">
            <a:extLst>
              <a:ext uri="{FF2B5EF4-FFF2-40B4-BE49-F238E27FC236}">
                <a16:creationId xmlns:a16="http://schemas.microsoft.com/office/drawing/2014/main" id="{291A1AF3-2EC5-285E-6022-D7EA0AA8A266}"/>
              </a:ext>
            </a:extLst>
          </p:cNvPr>
          <p:cNvSpPr txBox="1"/>
          <p:nvPr/>
        </p:nvSpPr>
        <p:spPr>
          <a:xfrm>
            <a:off x="2061883" y="1078468"/>
            <a:ext cx="51054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1F497C"/>
                </a:solidFill>
                <a:effectLst/>
                <a:uLnTx/>
                <a:uFillTx/>
                <a:latin typeface="Calibri"/>
                <a:ea typeface="+mn-ea"/>
                <a:cs typeface="+mn-cs"/>
              </a:rPr>
              <a:t>Table 7: APD Bank of the South Personal Loan Rates</a:t>
            </a:r>
            <a:endParaRPr lang="en-IN" dirty="0">
              <a:solidFill>
                <a:srgbClr val="1F497C"/>
              </a:solidFill>
            </a:endParaRPr>
          </a:p>
        </p:txBody>
      </p:sp>
      <mc:AlternateContent xmlns:mc="http://schemas.openxmlformats.org/markup-compatibility/2006" xmlns:a14="http://schemas.microsoft.com/office/drawing/2010/main">
        <mc:Choice Requires="a14">
          <p:graphicFrame>
            <p:nvGraphicFramePr>
              <p:cNvPr id="3" name="Table Placeholder 2" descr="The table contains 3 columns and 3 rows. The columns are labeled: Loan Amount, APR (*), and APY.&#10;&#10;Row 1: Loan Amount less than $20,000, APR is 9.95%, APY is 10.46%&#10;Row 2: Loan Amount between $20,000 and $99,999, APR is 6.49%, APY is 6.70%&#10;Row 3: Loan Amount greater than or equal to $100,000, APR is 5.95%, APY is 6.13%"/>
              <p:cNvGraphicFramePr>
                <a:graphicFrameLocks noGrp="1"/>
              </p:cNvGraphicFramePr>
              <p:nvPr>
                <p:ph type="tbl" sz="quarter" idx="10"/>
                <p:extLst>
                  <p:ext uri="{D42A27DB-BD31-4B8C-83A1-F6EECF244321}">
                    <p14:modId xmlns:p14="http://schemas.microsoft.com/office/powerpoint/2010/main" val="951318044"/>
                  </p:ext>
                </p:extLst>
              </p:nvPr>
            </p:nvGraphicFramePr>
            <p:xfrm>
              <a:off x="457200" y="1412240"/>
              <a:ext cx="8229600" cy="148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Loan Amount</a:t>
                          </a:r>
                        </a:p>
                      </a:txBody>
                      <a:tcPr/>
                    </a:tc>
                    <a:tc>
                      <a:txBody>
                        <a:bodyPr/>
                        <a:lstStyle/>
                        <a:p>
                          <a:pPr algn="ctr">
                            <a:defRPr b="1"/>
                          </a:pPr>
                          <a:r>
                            <a:rPr sz="1800" b="1" dirty="0"/>
                            <a:t>APR</a:t>
                          </a:r>
                          <a:r>
                            <a:rPr sz="1800" dirty="0"/>
                            <a:t> *</a:t>
                          </a:r>
                        </a:p>
                      </a:txBody>
                      <a:tcPr/>
                    </a:tc>
                    <a:tc>
                      <a:txBody>
                        <a:bodyPr/>
                        <a:lstStyle/>
                        <a:p>
                          <a:pPr algn="ctr">
                            <a:defRPr sz="1800" b="1"/>
                          </a:pPr>
                          <a:r>
                            <a:rPr dirty="0"/>
                            <a:t>APY</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&lt;$20,000</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9.95%</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10.46%</m:t>
                                </m:r>
                              </m:oMath>
                            </m:oMathPara>
                          </a14:m>
                          <a:endParaRPr dirty="0"/>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$20,000−$99,999</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6.49%</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6.70%</m:t>
                                </m:r>
                              </m:oMath>
                            </m:oMathPara>
                          </a14:m>
                          <a:endParaRPr dirty="0"/>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≥$100,000</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5.95%</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6.13%</m:t>
                                </m:r>
                              </m:oMath>
                            </m:oMathPara>
                          </a14:m>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descr="The table contains 3 columns and 3 rows. The columns are labeled: Loan Amount, APR (*), and APY.&#10;&#10;Row 1: Loan Amount less than $20,000, APR is 9.95%, APY is 10.46%&#10;Row 2: Loan Amount between $20,000 and $99,999, APR is 6.49%, APY is 6.70%&#10;Row 3: Loan Amount greater than or equal to $100,000, APR is 5.95%, APY is 6.13%"/>
              <p:cNvGraphicFramePr>
                <a:graphicFrameLocks noGrp="1"/>
              </p:cNvGraphicFramePr>
              <p:nvPr>
                <p:ph type="tbl" sz="quarter" idx="10"/>
                <p:extLst>
                  <p:ext uri="{D42A27DB-BD31-4B8C-83A1-F6EECF244321}">
                    <p14:modId xmlns:p14="http://schemas.microsoft.com/office/powerpoint/2010/main" val="951318044"/>
                  </p:ext>
                </p:extLst>
              </p:nvPr>
            </p:nvGraphicFramePr>
            <p:xfrm>
              <a:off x="457200" y="1412240"/>
              <a:ext cx="8229600" cy="148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Loan Amount</a:t>
                          </a:r>
                        </a:p>
                      </a:txBody>
                      <a:tcPr/>
                    </a:tc>
                    <a:tc>
                      <a:txBody>
                        <a:bodyPr/>
                        <a:lstStyle/>
                        <a:p>
                          <a:pPr algn="ctr">
                            <a:defRPr b="1"/>
                          </a:pPr>
                          <a:r>
                            <a:rPr sz="1800" b="1"/>
                            <a:t>APR</a:t>
                          </a:r>
                          <a:r>
                            <a:rPr sz="1800"/>
                            <a:t> *</a:t>
                          </a:r>
                        </a:p>
                      </a:txBody>
                      <a:tcPr/>
                    </a:tc>
                    <a:tc>
                      <a:txBody>
                        <a:bodyPr/>
                        <a:lstStyle/>
                        <a:p>
                          <a:pPr algn="ctr">
                            <a:defRPr sz="1800" b="1"/>
                          </a:pPr>
                          <a:r>
                            <a:rPr dirty="0"/>
                            <a:t>APY</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444" t="-108197" r="-200667" b="-204918"/>
                          </a:stretch>
                        </a:blipFill>
                      </a:tcPr>
                    </a:tc>
                    <a:tc>
                      <a:txBody>
                        <a:bodyPr/>
                        <a:lstStyle/>
                        <a:p>
                          <a:endParaRPr lang="en-US"/>
                        </a:p>
                      </a:txBody>
                      <a:tcPr>
                        <a:blipFill>
                          <a:blip r:embed="rId2"/>
                          <a:stretch>
                            <a:fillRect l="-100444" t="-108197" r="-100667" b="-204918"/>
                          </a:stretch>
                        </a:blipFill>
                      </a:tcPr>
                    </a:tc>
                    <a:tc>
                      <a:txBody>
                        <a:bodyPr/>
                        <a:lstStyle/>
                        <a:p>
                          <a:endParaRPr lang="en-US"/>
                        </a:p>
                      </a:txBody>
                      <a:tcPr>
                        <a:blipFill>
                          <a:blip r:embed="rId2"/>
                          <a:stretch>
                            <a:fillRect l="-200444" t="-108197" r="-667" b="-204918"/>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444" t="-208197" r="-200667" b="-104918"/>
                          </a:stretch>
                        </a:blipFill>
                      </a:tcPr>
                    </a:tc>
                    <a:tc>
                      <a:txBody>
                        <a:bodyPr/>
                        <a:lstStyle/>
                        <a:p>
                          <a:endParaRPr lang="en-US"/>
                        </a:p>
                      </a:txBody>
                      <a:tcPr>
                        <a:blipFill>
                          <a:blip r:embed="rId2"/>
                          <a:stretch>
                            <a:fillRect l="-100444" t="-208197" r="-100667" b="-104918"/>
                          </a:stretch>
                        </a:blipFill>
                      </a:tcPr>
                    </a:tc>
                    <a:tc>
                      <a:txBody>
                        <a:bodyPr/>
                        <a:lstStyle/>
                        <a:p>
                          <a:endParaRPr lang="en-US"/>
                        </a:p>
                      </a:txBody>
                      <a:tcPr>
                        <a:blipFill>
                          <a:blip r:embed="rId2"/>
                          <a:stretch>
                            <a:fillRect l="-200444" t="-208197" r="-667" b="-104918"/>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444" t="-308197" r="-200667" b="-4918"/>
                          </a:stretch>
                        </a:blipFill>
                      </a:tcPr>
                    </a:tc>
                    <a:tc>
                      <a:txBody>
                        <a:bodyPr/>
                        <a:lstStyle/>
                        <a:p>
                          <a:endParaRPr lang="en-US"/>
                        </a:p>
                      </a:txBody>
                      <a:tcPr>
                        <a:blipFill>
                          <a:blip r:embed="rId2"/>
                          <a:stretch>
                            <a:fillRect l="-100444" t="-308197" r="-100667" b="-4918"/>
                          </a:stretch>
                        </a:blipFill>
                      </a:tcPr>
                    </a:tc>
                    <a:tc>
                      <a:txBody>
                        <a:bodyPr/>
                        <a:lstStyle/>
                        <a:p>
                          <a:endParaRPr lang="en-US"/>
                        </a:p>
                      </a:txBody>
                      <a:tcPr>
                        <a:blipFill>
                          <a:blip r:embed="rId2"/>
                          <a:stretch>
                            <a:fillRect l="-200444" t="-308197" r="-667" b="-4918"/>
                          </a:stretch>
                        </a:blipFill>
                      </a:tcPr>
                    </a:tc>
                    <a:extLst>
                      <a:ext uri="{0D108BD9-81ED-4DB2-BD59-A6C34878D82A}">
                        <a16:rowId xmlns:a16="http://schemas.microsoft.com/office/drawing/2014/main" val="10004"/>
                      </a:ext>
                    </a:extLst>
                  </a:tr>
                </a:tbl>
              </a:graphicData>
            </a:graphic>
          </p:graphicFrame>
        </mc:Fallback>
      </mc:AlternateContent>
      <p:sp>
        <p:nvSpPr>
          <p:cNvPr id="6" name="TextBox 5">
            <a:extLst>
              <a:ext uri="{FF2B5EF4-FFF2-40B4-BE49-F238E27FC236}">
                <a16:creationId xmlns:a16="http://schemas.microsoft.com/office/drawing/2014/main" id="{01E0F04E-C944-491A-9EED-EE57BA94190C}"/>
              </a:ext>
            </a:extLst>
          </p:cNvPr>
          <p:cNvSpPr txBox="1"/>
          <p:nvPr/>
        </p:nvSpPr>
        <p:spPr>
          <a:xfrm>
            <a:off x="1219200" y="2945042"/>
            <a:ext cx="7162800" cy="646331"/>
          </a:xfrm>
          <a:prstGeom prst="rect">
            <a:avLst/>
          </a:prstGeom>
          <a:noFill/>
        </p:spPr>
        <p:txBody>
          <a:bodyPr wrap="square">
            <a:spAutoFit/>
          </a:bodyPr>
          <a:lstStyle/>
          <a:p>
            <a:pPr>
              <a:defRPr sz="1800" b="1"/>
            </a:pPr>
            <a:r>
              <a:rPr lang="en-US" dirty="0"/>
              <a:t>*Interest is compounded daily, and accrued interest is posted to the account monthly.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38163" indent="-538163">
                  <a:defRPr sz="2800"/>
                </a:pPr>
                <a:r>
                  <a:rPr lang="en-US" dirty="0"/>
                  <a:t>a.	</a:t>
                </a:r>
                <a:r>
                  <a:rPr sz="2800" dirty="0"/>
                  <a:t>Determine the amount of interest that would be accrued for each tier with a </a:t>
                </a:r>
                <a14:m>
                  <m:oMath xmlns:m="http://schemas.openxmlformats.org/officeDocument/2006/math">
                    <m:r>
                      <a:rPr>
                        <a:latin typeface="Cambria Math" panose="02040503050406030204" pitchFamily="18" charset="0"/>
                      </a:rPr>
                      <m:t>$3500</m:t>
                    </m:r>
                  </m:oMath>
                </a14:m>
                <a:r>
                  <a:rPr sz="2800" dirty="0"/>
                  <a:t> principal.</a:t>
                </a:r>
              </a:p>
              <a:p>
                <a:pPr marL="538163" indent="-538163">
                  <a:defRPr sz="2800"/>
                </a:pPr>
                <a:r>
                  <a:rPr lang="en-US" sz="2800" dirty="0"/>
                  <a:t>b.	</a:t>
                </a:r>
                <a:r>
                  <a:rPr sz="2800" dirty="0"/>
                  <a:t>How much money will be paid to the lending company at the end of four years? Note that while sometimes companies charge one-time loan fees, this company does not.</a:t>
                </a:r>
              </a:p>
              <a:p>
                <a:pPr marL="538163" indent="-538163">
                  <a:defRPr sz="2800"/>
                </a:pPr>
                <a:r>
                  <a:rPr lang="en-US" sz="2800" dirty="0"/>
                  <a:t>c.	</a:t>
                </a:r>
                <a:r>
                  <a:rPr sz="2800" dirty="0"/>
                  <a:t>Suppose you have worked hard to improve your credit score and it moves up a tier. Which provides the most significant savings in interest: to move from the bottom tier</a:t>
                </a:r>
                <a:r>
                  <a:rPr lang="en-US" sz="2800" dirty="0"/>
                  <a:t> (580)</a:t>
                </a:r>
                <a:r>
                  <a:rPr sz="2800" dirty="0"/>
                  <a:t> to the middle one</a:t>
                </a:r>
                <a:r>
                  <a:rPr lang="en-US" sz="2800" dirty="0"/>
                  <a:t> (680),</a:t>
                </a:r>
                <a:r>
                  <a:rPr sz="2800" dirty="0"/>
                  <a:t> or to move from the middle tier</a:t>
                </a:r>
                <a:r>
                  <a:rPr lang="en-US" sz="2800" dirty="0"/>
                  <a:t> (680)</a:t>
                </a:r>
                <a:r>
                  <a:rPr sz="2800" dirty="0"/>
                  <a:t> to the top one</a:t>
                </a:r>
                <a:r>
                  <a:rPr lang="en-US" sz="2800" dirty="0"/>
                  <a:t> (780)?</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96" b="-1595"/>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5" name="TextBox 4">
            <a:extLst>
              <a:ext uri="{FF2B5EF4-FFF2-40B4-BE49-F238E27FC236}">
                <a16:creationId xmlns:a16="http://schemas.microsoft.com/office/drawing/2014/main" id="{09202D14-1814-49A2-ABCD-45D9D02807AD}"/>
              </a:ext>
            </a:extLst>
          </p:cNvPr>
          <p:cNvSpPr txBox="1"/>
          <p:nvPr/>
        </p:nvSpPr>
        <p:spPr>
          <a:xfrm>
            <a:off x="441121" y="979149"/>
            <a:ext cx="8332364" cy="4524315"/>
          </a:xfrm>
          <a:prstGeom prst="rect">
            <a:avLst/>
          </a:prstGeom>
          <a:noFill/>
        </p:spPr>
        <p:txBody>
          <a:bodyPr wrap="square">
            <a:spAutoFit/>
          </a:bodyPr>
          <a:lstStyle/>
          <a:p>
            <a:r>
              <a:rPr lang="en-US" sz="2400" b="1" dirty="0"/>
              <a:t>Solution</a:t>
            </a:r>
          </a:p>
          <a:p>
            <a:endParaRPr lang="en-US" sz="2400" b="1" dirty="0"/>
          </a:p>
          <a:p>
            <a:pPr marL="625475" indent="-625475">
              <a:defRPr sz="2800"/>
            </a:pPr>
            <a:r>
              <a:rPr lang="en-US" sz="2400" dirty="0"/>
              <a:t>a.	Although we are calculating simple interest for three cases in this scenario, the principal </a:t>
            </a:r>
            <a:r>
              <a:rPr lang="en-US" sz="2400" i="1" dirty="0"/>
              <a:t>P</a:t>
            </a:r>
            <a:r>
              <a:rPr lang="en-US" sz="2400" dirty="0"/>
              <a:t> and the time </a:t>
            </a:r>
            <a:r>
              <a:rPr lang="en-US" sz="2400" i="1" dirty="0"/>
              <a:t>t</a:t>
            </a:r>
            <a:r>
              <a:rPr lang="en-US" sz="2400" dirty="0"/>
              <a:t> are the same for each: </a:t>
            </a:r>
            <a:r>
              <a:rPr lang="en-US" sz="2400" i="1" dirty="0"/>
              <a:t>P</a:t>
            </a:r>
            <a:r>
              <a:rPr lang="en-US" sz="2400" dirty="0"/>
              <a:t> = $3500 and </a:t>
            </a:r>
            <a:r>
              <a:rPr lang="en-US" sz="2400" i="1" dirty="0"/>
              <a:t>t</a:t>
            </a:r>
            <a:r>
              <a:rPr lang="en-US" sz="2400" dirty="0"/>
              <a:t> = 4. The interest rate is the only value that changes.</a:t>
            </a:r>
          </a:p>
          <a:p>
            <a:pPr marL="514350" indent="-514350">
              <a:buFont typeface="+mj-lt"/>
              <a:buAutoNum type="alphaLcPeriod"/>
              <a:defRPr sz="2800"/>
            </a:pPr>
            <a:endParaRPr lang="en-US" sz="2400" dirty="0"/>
          </a:p>
          <a:p>
            <a:pPr>
              <a:defRPr b="1"/>
            </a:pPr>
            <a:r>
              <a:rPr lang="en-US" sz="2400" dirty="0"/>
              <a:t>​	By Hand</a:t>
            </a:r>
          </a:p>
          <a:p>
            <a:pPr lvl="2"/>
            <a:r>
              <a:rPr lang="en-US" sz="2400" dirty="0"/>
              <a:t>The multiplication using the simple interest formula is shown in Table 2 for each credit-score tier. Note that since the interest rate is given as a percentage, it will need to be changed to a decimal before substituting it in the formula.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84523-392A-0B71-E466-EE7A86549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FFFDE-3B33-96A1-C777-76C77D210481}"/>
              </a:ext>
            </a:extLst>
          </p:cNvPr>
          <p:cNvSpPr>
            <a:spLocks noGrp="1"/>
          </p:cNvSpPr>
          <p:nvPr>
            <p:ph type="title"/>
          </p:nvPr>
        </p:nvSpPr>
        <p:spPr/>
        <p:txBody>
          <a:bodyPr>
            <a:normAutofit/>
          </a:bodyPr>
          <a:lstStyle/>
          <a:p>
            <a:pPr>
              <a:defRPr sz="3200"/>
            </a:pPr>
            <a:r>
              <a:rPr dirty="0"/>
              <a:t>Example 1: Calculating Simple Interest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6" name="TextBox 5">
            <a:extLst>
              <a:ext uri="{FF2B5EF4-FFF2-40B4-BE49-F238E27FC236}">
                <a16:creationId xmlns:a16="http://schemas.microsoft.com/office/drawing/2014/main" id="{E17F2D2D-2BE5-B6C0-7030-087AE4D7F09E}"/>
              </a:ext>
            </a:extLst>
          </p:cNvPr>
          <p:cNvSpPr txBox="1"/>
          <p:nvPr/>
        </p:nvSpPr>
        <p:spPr>
          <a:xfrm>
            <a:off x="3654803" y="1143000"/>
            <a:ext cx="1981200" cy="307777"/>
          </a:xfrm>
          <a:prstGeom prst="rect">
            <a:avLst/>
          </a:prstGeom>
          <a:noFill/>
        </p:spPr>
        <p:txBody>
          <a:bodyPr wrap="square">
            <a:spAutoFit/>
          </a:bodyPr>
          <a:lstStyle/>
          <a:p>
            <a:r>
              <a:rPr kumimoji="0" lang="en-IN" sz="1400" b="1" i="0" u="none" strike="noStrike" kern="1200" cap="none" spc="0" normalizeH="0" baseline="0" noProof="0" dirty="0">
                <a:ln>
                  <a:noFill/>
                </a:ln>
                <a:solidFill>
                  <a:srgbClr val="1F497D"/>
                </a:solidFill>
                <a:effectLst/>
                <a:uLnTx/>
                <a:uFillTx/>
                <a:latin typeface="Calibri"/>
                <a:ea typeface="+mn-ea"/>
                <a:cs typeface="+mn-cs"/>
              </a:rPr>
              <a:t>Table 2: Simple Interest</a:t>
            </a:r>
            <a:endParaRPr lang="en-IN" dirty="0">
              <a:solidFill>
                <a:srgbClr val="1F497D"/>
              </a:solidFill>
            </a:endParaRPr>
          </a:p>
        </p:txBody>
      </p:sp>
      <mc:AlternateContent xmlns:mc="http://schemas.openxmlformats.org/markup-compatibility/2006" xmlns:a14="http://schemas.microsoft.com/office/drawing/2010/main">
        <mc:Choice Requires="a14">
          <p:graphicFrame>
            <p:nvGraphicFramePr>
              <p:cNvPr id="3" name="Table Placeholder 2" descr="The table contains 5 columns and 4 rows. The columns are labeled: Principal, Minimum Credit Score Required, Interest Rate (APR), Length of Loan, and Interest Accrued.&#10;&#10;Row 1: $3500 in Principal, 580 in Minimum Credit Score Required, 21.99% Interest Rate (APR), 4 years Length of Loan, Interest Accrued is I equals open parentheses $3500 close parentheses times open parentheses 0.2199 close parentheses times 4 equals $3078.60.&#10;&#10;Row 2: $3500 in Principal, 680 in Minimum Credit Score Required, 9.99% Interest Rate (APR), 4 years Length of Loan, Interest Accrued is I equals open parentheses $3500 close parentheses times open parentheses 0.0999 close parentheses times 4 equals $1398.60.&#10;&#10;Row 3: $3500 in Principal, 780 in Minimum Credit Score Required, 6.95% Interest Rate (APR), 4 years Length of Loan, Interest Accrued is I equals open parentheses $3500 close parentheses times open parentheses 0.0695 close parentheses times 4 equals $973.00.">
                <a:extLst>
                  <a:ext uri="{FF2B5EF4-FFF2-40B4-BE49-F238E27FC236}">
                    <a16:creationId xmlns:a16="http://schemas.microsoft.com/office/drawing/2014/main" id="{B7A7263C-FA56-2E37-906C-DECF04819AAA}"/>
                  </a:ext>
                </a:extLst>
              </p:cNvPr>
              <p:cNvGraphicFramePr>
                <a:graphicFrameLocks noGrp="1"/>
              </p:cNvGraphicFramePr>
              <p:nvPr>
                <p:ph type="tbl" sz="quarter" idx="10"/>
                <p:extLst>
                  <p:ext uri="{D42A27DB-BD31-4B8C-83A1-F6EECF244321}">
                    <p14:modId xmlns:p14="http://schemas.microsoft.com/office/powerpoint/2010/main" val="1132847702"/>
                  </p:ext>
                </p:extLst>
              </p:nvPr>
            </p:nvGraphicFramePr>
            <p:xfrm>
              <a:off x="492503" y="1478280"/>
              <a:ext cx="8229600" cy="15697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370840">
                    <a:tc>
                      <a:txBody>
                        <a:bodyPr/>
                        <a:lstStyle/>
                        <a:p>
                          <a:pPr algn="ctr">
                            <a:defRPr sz="1600" b="1"/>
                          </a:pPr>
                          <a:r>
                            <a:rPr sz="1200" dirty="0"/>
                            <a:t>Principal</a:t>
                          </a:r>
                        </a:p>
                      </a:txBody>
                      <a:tcPr/>
                    </a:tc>
                    <a:tc>
                      <a:txBody>
                        <a:bodyPr/>
                        <a:lstStyle/>
                        <a:p>
                          <a:pPr algn="ctr">
                            <a:defRPr sz="1600" b="1"/>
                          </a:pPr>
                          <a:r>
                            <a:rPr sz="1200" dirty="0"/>
                            <a:t>Minimum Credit Score Required</a:t>
                          </a:r>
                        </a:p>
                      </a:txBody>
                      <a:tcPr/>
                    </a:tc>
                    <a:tc>
                      <a:txBody>
                        <a:bodyPr/>
                        <a:lstStyle/>
                        <a:p>
                          <a:pPr algn="ctr">
                            <a:defRPr sz="1600" b="1"/>
                          </a:pPr>
                          <a:r>
                            <a:rPr sz="1200" dirty="0"/>
                            <a:t>Interest Rate (APR)</a:t>
                          </a:r>
                        </a:p>
                      </a:txBody>
                      <a:tcPr/>
                    </a:tc>
                    <a:tc>
                      <a:txBody>
                        <a:bodyPr/>
                        <a:lstStyle/>
                        <a:p>
                          <a:pPr algn="ctr">
                            <a:defRPr sz="1600" b="1"/>
                          </a:pPr>
                          <a:r>
                            <a:rPr sz="1200" dirty="0"/>
                            <a:t>Length of Loan</a:t>
                          </a:r>
                        </a:p>
                      </a:txBody>
                      <a:tcPr/>
                    </a:tc>
                    <a:tc>
                      <a:txBody>
                        <a:bodyPr/>
                        <a:lstStyle/>
                        <a:p>
                          <a:pPr algn="ctr">
                            <a:defRPr sz="1600" b="1"/>
                          </a:pPr>
                          <a:r>
                            <a:rPr sz="1200" dirty="0"/>
                            <a:t>Interest Accrued</a:t>
                          </a:r>
                        </a:p>
                      </a:txBody>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$3500</m:t>
                                </m:r>
                              </m:oMath>
                            </m:oMathPara>
                          </a14:m>
                          <a:endParaRPr sz="1200" dirty="0"/>
                        </a:p>
                      </a:txBody>
                      <a:tcPr/>
                    </a:tc>
                    <a:tc>
                      <a:txBody>
                        <a:bodyPr/>
                        <a:lstStyle/>
                        <a:p>
                          <a:pPr algn="ctr"/>
                          <a:r>
                            <a:rPr sz="1200" dirty="0"/>
                            <a:t>580</a:t>
                          </a:r>
                          <a:endParaRPr sz="12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21.99%</m:t>
                                </m:r>
                              </m:oMath>
                            </m:oMathPara>
                          </a14:m>
                          <a:endParaRPr sz="1200" dirty="0"/>
                        </a:p>
                      </a:txBody>
                      <a:tcPr/>
                    </a:tc>
                    <a:tc>
                      <a:txBody>
                        <a:bodyPr/>
                        <a:lstStyle/>
                        <a:p>
                          <a:pPr algn="ctr"/>
                          <a:r>
                            <a:rPr sz="1200" dirty="0"/>
                            <a:t>4 years</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𝐼</m:t>
                                </m:r>
                                <m:r>
                                  <a:rPr sz="1200">
                                    <a:latin typeface="Cambria Math" panose="02040503050406030204" pitchFamily="18" charset="0"/>
                                  </a:rPr>
                                  <m:t>=</m:t>
                                </m:r>
                                <m:d>
                                  <m:dPr>
                                    <m:ctrlPr>
                                      <a:rPr sz="1200" i="1">
                                        <a:latin typeface="Cambria Math" panose="02040503050406030204" pitchFamily="18" charset="0"/>
                                      </a:rPr>
                                    </m:ctrlPr>
                                  </m:dPr>
                                  <m:e>
                                    <m:r>
                                      <a:rPr sz="1200">
                                        <a:latin typeface="Cambria Math" panose="02040503050406030204" pitchFamily="18" charset="0"/>
                                      </a:rPr>
                                      <m:t>$3500</m:t>
                                    </m:r>
                                  </m:e>
                                </m:d>
                                <m:d>
                                  <m:dPr>
                                    <m:ctrlPr>
                                      <a:rPr sz="1200" i="1">
                                        <a:latin typeface="Cambria Math" panose="02040503050406030204" pitchFamily="18" charset="0"/>
                                      </a:rPr>
                                    </m:ctrlPr>
                                  </m:dPr>
                                  <m:e>
                                    <m:r>
                                      <a:rPr sz="1200">
                                        <a:latin typeface="Cambria Math" panose="02040503050406030204" pitchFamily="18" charset="0"/>
                                      </a:rPr>
                                      <m:t>0.2199</m:t>
                                    </m:r>
                                  </m:e>
                                </m:d>
                                <m:d>
                                  <m:dPr>
                                    <m:ctrlPr>
                                      <a:rPr sz="1200" i="1">
                                        <a:latin typeface="Cambria Math" panose="02040503050406030204" pitchFamily="18" charset="0"/>
                                      </a:rPr>
                                    </m:ctrlPr>
                                  </m:dPr>
                                  <m:e>
                                    <m:r>
                                      <a:rPr sz="1200">
                                        <a:latin typeface="Cambria Math" panose="02040503050406030204" pitchFamily="18" charset="0"/>
                                      </a:rPr>
                                      <m:t>4</m:t>
                                    </m:r>
                                  </m:e>
                                </m:d>
                                <m:r>
                                  <a:rPr sz="1200">
                                    <a:latin typeface="Cambria Math" panose="02040503050406030204" pitchFamily="18" charset="0"/>
                                  </a:rPr>
                                  <m:t>=$3078.60</m:t>
                                </m:r>
                              </m:oMath>
                            </m:oMathPara>
                          </a14:m>
                          <a:endParaRPr sz="1200" dirty="0"/>
                        </a:p>
                      </a:txBody>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$3500</m:t>
                                </m:r>
                              </m:oMath>
                            </m:oMathPara>
                          </a14:m>
                          <a:endParaRPr sz="1200" dirty="0"/>
                        </a:p>
                      </a:txBody>
                      <a:tcPr/>
                    </a:tc>
                    <a:tc>
                      <a:txBody>
                        <a:bodyPr/>
                        <a:lstStyle/>
                        <a:p>
                          <a:pPr algn="ctr"/>
                          <a:r>
                            <a:rPr sz="1200" dirty="0"/>
                            <a:t>680</a:t>
                          </a:r>
                          <a:endParaRPr sz="12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9.99%</m:t>
                                </m:r>
                              </m:oMath>
                            </m:oMathPara>
                          </a14:m>
                          <a:endParaRPr sz="1200" dirty="0"/>
                        </a:p>
                      </a:txBody>
                      <a:tcPr/>
                    </a:tc>
                    <a:tc>
                      <a:txBody>
                        <a:bodyPr/>
                        <a:lstStyle/>
                        <a:p>
                          <a:pPr algn="ctr"/>
                          <a:r>
                            <a:rPr sz="1200" dirty="0"/>
                            <a:t>4 years</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𝐼</m:t>
                                </m:r>
                                <m:r>
                                  <a:rPr sz="1200">
                                    <a:latin typeface="Cambria Math" panose="02040503050406030204" pitchFamily="18" charset="0"/>
                                  </a:rPr>
                                  <m:t>=</m:t>
                                </m:r>
                                <m:d>
                                  <m:dPr>
                                    <m:ctrlPr>
                                      <a:rPr sz="1200" i="1">
                                        <a:latin typeface="Cambria Math" panose="02040503050406030204" pitchFamily="18" charset="0"/>
                                      </a:rPr>
                                    </m:ctrlPr>
                                  </m:dPr>
                                  <m:e>
                                    <m:r>
                                      <a:rPr sz="1200">
                                        <a:latin typeface="Cambria Math" panose="02040503050406030204" pitchFamily="18" charset="0"/>
                                      </a:rPr>
                                      <m:t>$3500</m:t>
                                    </m:r>
                                  </m:e>
                                </m:d>
                                <m:d>
                                  <m:dPr>
                                    <m:ctrlPr>
                                      <a:rPr sz="1200" i="1">
                                        <a:latin typeface="Cambria Math" panose="02040503050406030204" pitchFamily="18" charset="0"/>
                                      </a:rPr>
                                    </m:ctrlPr>
                                  </m:dPr>
                                  <m:e>
                                    <m:r>
                                      <a:rPr sz="1200">
                                        <a:latin typeface="Cambria Math" panose="02040503050406030204" pitchFamily="18" charset="0"/>
                                      </a:rPr>
                                      <m:t>0.0999</m:t>
                                    </m:r>
                                  </m:e>
                                </m:d>
                                <m:d>
                                  <m:dPr>
                                    <m:ctrlPr>
                                      <a:rPr sz="1200" i="1">
                                        <a:latin typeface="Cambria Math" panose="02040503050406030204" pitchFamily="18" charset="0"/>
                                      </a:rPr>
                                    </m:ctrlPr>
                                  </m:dPr>
                                  <m:e>
                                    <m:r>
                                      <a:rPr sz="1200">
                                        <a:latin typeface="Cambria Math" panose="02040503050406030204" pitchFamily="18" charset="0"/>
                                      </a:rPr>
                                      <m:t>4</m:t>
                                    </m:r>
                                  </m:e>
                                </m:d>
                                <m:r>
                                  <a:rPr sz="1200">
                                    <a:latin typeface="Cambria Math" panose="02040503050406030204" pitchFamily="18" charset="0"/>
                                  </a:rPr>
                                  <m:t>=$1398.60</m:t>
                                </m:r>
                              </m:oMath>
                            </m:oMathPara>
                          </a14:m>
                          <a:endParaRPr sz="1200" dirty="0"/>
                        </a:p>
                      </a:txBody>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$3500</m:t>
                                </m:r>
                              </m:oMath>
                            </m:oMathPara>
                          </a14:m>
                          <a:endParaRPr sz="1200" dirty="0"/>
                        </a:p>
                      </a:txBody>
                      <a:tcPr/>
                    </a:tc>
                    <a:tc>
                      <a:txBody>
                        <a:bodyPr/>
                        <a:lstStyle/>
                        <a:p>
                          <a:pPr algn="ctr"/>
                          <a:r>
                            <a:rPr sz="1200" dirty="0"/>
                            <a:t>780</a:t>
                          </a:r>
                          <a:endParaRPr sz="12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6.95%</m:t>
                                </m:r>
                              </m:oMath>
                            </m:oMathPara>
                          </a14:m>
                          <a:endParaRPr sz="1200" dirty="0"/>
                        </a:p>
                      </a:txBody>
                      <a:tcPr/>
                    </a:tc>
                    <a:tc>
                      <a:txBody>
                        <a:bodyPr/>
                        <a:lstStyle/>
                        <a:p>
                          <a:pPr algn="ctr"/>
                          <a:r>
                            <a:rPr sz="1200" dirty="0"/>
                            <a:t>4 years</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200">
                                    <a:latin typeface="Cambria Math" panose="02040503050406030204" pitchFamily="18" charset="0"/>
                                  </a:rPr>
                                  <m:t>𝐼</m:t>
                                </m:r>
                                <m:r>
                                  <a:rPr sz="1200">
                                    <a:latin typeface="Cambria Math" panose="02040503050406030204" pitchFamily="18" charset="0"/>
                                  </a:rPr>
                                  <m:t>=</m:t>
                                </m:r>
                                <m:d>
                                  <m:dPr>
                                    <m:ctrlPr>
                                      <a:rPr sz="1200" i="1">
                                        <a:latin typeface="Cambria Math" panose="02040503050406030204" pitchFamily="18" charset="0"/>
                                      </a:rPr>
                                    </m:ctrlPr>
                                  </m:dPr>
                                  <m:e>
                                    <m:r>
                                      <a:rPr sz="1200">
                                        <a:latin typeface="Cambria Math" panose="02040503050406030204" pitchFamily="18" charset="0"/>
                                      </a:rPr>
                                      <m:t>$3500</m:t>
                                    </m:r>
                                  </m:e>
                                </m:d>
                                <m:d>
                                  <m:dPr>
                                    <m:ctrlPr>
                                      <a:rPr sz="1200" i="1">
                                        <a:latin typeface="Cambria Math" panose="02040503050406030204" pitchFamily="18" charset="0"/>
                                      </a:rPr>
                                    </m:ctrlPr>
                                  </m:dPr>
                                  <m:e>
                                    <m:r>
                                      <a:rPr sz="1200">
                                        <a:latin typeface="Cambria Math" panose="02040503050406030204" pitchFamily="18" charset="0"/>
                                      </a:rPr>
                                      <m:t>0.0695</m:t>
                                    </m:r>
                                  </m:e>
                                </m:d>
                                <m:d>
                                  <m:dPr>
                                    <m:ctrlPr>
                                      <a:rPr sz="1200" i="1">
                                        <a:latin typeface="Cambria Math" panose="02040503050406030204" pitchFamily="18" charset="0"/>
                                      </a:rPr>
                                    </m:ctrlPr>
                                  </m:dPr>
                                  <m:e>
                                    <m:r>
                                      <a:rPr sz="1200">
                                        <a:latin typeface="Cambria Math" panose="02040503050406030204" pitchFamily="18" charset="0"/>
                                      </a:rPr>
                                      <m:t>4</m:t>
                                    </m:r>
                                  </m:e>
                                </m:d>
                                <m:r>
                                  <a:rPr sz="1200">
                                    <a:latin typeface="Cambria Math" panose="02040503050406030204" pitchFamily="18" charset="0"/>
                                  </a:rPr>
                                  <m:t>=$973.00</m:t>
                                </m:r>
                              </m:oMath>
                            </m:oMathPara>
                          </a14:m>
                          <a:endParaRPr sz="1200"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descr="The table contains 5 columns and 4 rows. The columns are labeled: Principal, Minimum Credit Score Required, Interest Rate (APR), Length of Loan, and Interest Accrued.&#10;&#10;Row 1: $3500 in Principal, 580 in Minimum Credit Score Required, 21.99% Interest Rate (APR), 4 years Length of Loan, Interest Accrued is I equals open parentheses $3500 close parentheses times open parentheses 0.2199 close parentheses times 4 equals $3078.60.&#10;&#10;Row 2: $3500 in Principal, 680 in Minimum Credit Score Required, 9.99% Interest Rate (APR), 4 years Length of Loan, Interest Accrued is I equals open parentheses $3500 close parentheses times open parentheses 0.0999 close parentheses times 4 equals $1398.60.&#10;&#10;Row 3: $3500 in Principal, 780 in Minimum Credit Score Required, 6.95% Interest Rate (APR), 4 years Length of Loan, Interest Accrued is I equals open parentheses $3500 close parentheses times open parentheses 0.0695 close parentheses times 4 equals $973.00.">
                <a:extLst>
                  <a:ext uri="{FF2B5EF4-FFF2-40B4-BE49-F238E27FC236}">
                    <a16:creationId xmlns:a16="http://schemas.microsoft.com/office/drawing/2014/main" id="{B7A7263C-FA56-2E37-906C-DECF04819AAA}"/>
                  </a:ext>
                </a:extLst>
              </p:cNvPr>
              <p:cNvGraphicFramePr>
                <a:graphicFrameLocks noGrp="1"/>
              </p:cNvGraphicFramePr>
              <p:nvPr>
                <p:ph type="tbl" sz="quarter" idx="10"/>
                <p:extLst>
                  <p:ext uri="{D42A27DB-BD31-4B8C-83A1-F6EECF244321}">
                    <p14:modId xmlns:p14="http://schemas.microsoft.com/office/powerpoint/2010/main" val="1132847702"/>
                  </p:ext>
                </p:extLst>
              </p:nvPr>
            </p:nvGraphicFramePr>
            <p:xfrm>
              <a:off x="492503" y="1478280"/>
              <a:ext cx="8229600" cy="15697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457200">
                    <a:tc>
                      <a:txBody>
                        <a:bodyPr/>
                        <a:lstStyle/>
                        <a:p>
                          <a:pPr algn="ctr">
                            <a:defRPr sz="1600" b="1"/>
                          </a:pPr>
                          <a:r>
                            <a:rPr sz="1200" dirty="0"/>
                            <a:t>Principal</a:t>
                          </a:r>
                        </a:p>
                      </a:txBody>
                      <a:tcPr/>
                    </a:tc>
                    <a:tc>
                      <a:txBody>
                        <a:bodyPr/>
                        <a:lstStyle/>
                        <a:p>
                          <a:pPr algn="ctr">
                            <a:defRPr sz="1600" b="1"/>
                          </a:pPr>
                          <a:r>
                            <a:rPr sz="1200" dirty="0"/>
                            <a:t>Minimum Credit Score Required</a:t>
                          </a:r>
                        </a:p>
                      </a:txBody>
                      <a:tcPr/>
                    </a:tc>
                    <a:tc>
                      <a:txBody>
                        <a:bodyPr/>
                        <a:lstStyle/>
                        <a:p>
                          <a:pPr algn="ctr">
                            <a:defRPr sz="1600" b="1"/>
                          </a:pPr>
                          <a:r>
                            <a:rPr sz="1200" dirty="0"/>
                            <a:t>Interest Rate (APR)</a:t>
                          </a:r>
                        </a:p>
                      </a:txBody>
                      <a:tcPr/>
                    </a:tc>
                    <a:tc>
                      <a:txBody>
                        <a:bodyPr/>
                        <a:lstStyle/>
                        <a:p>
                          <a:pPr algn="ctr">
                            <a:defRPr sz="1600" b="1"/>
                          </a:pPr>
                          <a:r>
                            <a:rPr sz="1200" dirty="0"/>
                            <a:t>Length of Loan</a:t>
                          </a:r>
                        </a:p>
                      </a:txBody>
                      <a:tcPr/>
                    </a:tc>
                    <a:tc>
                      <a:txBody>
                        <a:bodyPr/>
                        <a:lstStyle/>
                        <a:p>
                          <a:pPr algn="ctr">
                            <a:defRPr sz="1600" b="1"/>
                          </a:pPr>
                          <a:r>
                            <a:rPr sz="1200" dirty="0"/>
                            <a:t>Interest Accrued</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500" t="-124590" r="-576500" b="-204918"/>
                          </a:stretch>
                        </a:blipFill>
                      </a:tcPr>
                    </a:tc>
                    <a:tc>
                      <a:txBody>
                        <a:bodyPr/>
                        <a:lstStyle/>
                        <a:p>
                          <a:pPr algn="ctr"/>
                          <a:r>
                            <a:rPr sz="1200"/>
                            <a:t>580</a:t>
                          </a:r>
                          <a:endParaRPr sz="1200">
                            <a:latin typeface="Cambria Math"/>
                          </a:endParaRPr>
                        </a:p>
                      </a:txBody>
                      <a:tcPr/>
                    </a:tc>
                    <a:tc>
                      <a:txBody>
                        <a:bodyPr/>
                        <a:lstStyle/>
                        <a:p>
                          <a:endParaRPr lang="en-US"/>
                        </a:p>
                      </a:txBody>
                      <a:tcPr>
                        <a:blipFill>
                          <a:blip r:embed="rId2"/>
                          <a:stretch>
                            <a:fillRect l="-184000" t="-124590" r="-317778" b="-204918"/>
                          </a:stretch>
                        </a:blipFill>
                      </a:tcPr>
                    </a:tc>
                    <a:tc>
                      <a:txBody>
                        <a:bodyPr/>
                        <a:lstStyle/>
                        <a:p>
                          <a:pPr algn="ctr"/>
                          <a:r>
                            <a:rPr sz="1200" dirty="0"/>
                            <a:t>4 years</a:t>
                          </a:r>
                        </a:p>
                      </a:txBody>
                      <a:tcPr/>
                    </a:tc>
                    <a:tc>
                      <a:txBody>
                        <a:bodyPr/>
                        <a:lstStyle/>
                        <a:p>
                          <a:endParaRPr lang="en-US"/>
                        </a:p>
                      </a:txBody>
                      <a:tcPr>
                        <a:blipFill>
                          <a:blip r:embed="rId2"/>
                          <a:stretch>
                            <a:fillRect l="-157524" t="-124590" r="-381" b="-204918"/>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500" t="-224590" r="-576500" b="-104918"/>
                          </a:stretch>
                        </a:blipFill>
                      </a:tcPr>
                    </a:tc>
                    <a:tc>
                      <a:txBody>
                        <a:bodyPr/>
                        <a:lstStyle/>
                        <a:p>
                          <a:pPr algn="ctr"/>
                          <a:r>
                            <a:rPr sz="1200"/>
                            <a:t>680</a:t>
                          </a:r>
                          <a:endParaRPr sz="1200">
                            <a:latin typeface="Cambria Math"/>
                          </a:endParaRPr>
                        </a:p>
                      </a:txBody>
                      <a:tcPr/>
                    </a:tc>
                    <a:tc>
                      <a:txBody>
                        <a:bodyPr/>
                        <a:lstStyle/>
                        <a:p>
                          <a:endParaRPr lang="en-US"/>
                        </a:p>
                      </a:txBody>
                      <a:tcPr>
                        <a:blipFill>
                          <a:blip r:embed="rId2"/>
                          <a:stretch>
                            <a:fillRect l="-184000" t="-224590" r="-317778" b="-104918"/>
                          </a:stretch>
                        </a:blipFill>
                      </a:tcPr>
                    </a:tc>
                    <a:tc>
                      <a:txBody>
                        <a:bodyPr/>
                        <a:lstStyle/>
                        <a:p>
                          <a:pPr algn="ctr"/>
                          <a:r>
                            <a:rPr sz="1200"/>
                            <a:t>4 years</a:t>
                          </a:r>
                        </a:p>
                      </a:txBody>
                      <a:tcPr/>
                    </a:tc>
                    <a:tc>
                      <a:txBody>
                        <a:bodyPr/>
                        <a:lstStyle/>
                        <a:p>
                          <a:endParaRPr lang="en-US"/>
                        </a:p>
                      </a:txBody>
                      <a:tcPr>
                        <a:blipFill>
                          <a:blip r:embed="rId2"/>
                          <a:stretch>
                            <a:fillRect l="-157524" t="-224590" r="-381" b="-104918"/>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500" t="-324590" r="-576500" b="-4918"/>
                          </a:stretch>
                        </a:blipFill>
                      </a:tcPr>
                    </a:tc>
                    <a:tc>
                      <a:txBody>
                        <a:bodyPr/>
                        <a:lstStyle/>
                        <a:p>
                          <a:pPr algn="ctr"/>
                          <a:r>
                            <a:rPr sz="1200"/>
                            <a:t>780</a:t>
                          </a:r>
                          <a:endParaRPr sz="1200">
                            <a:latin typeface="Cambria Math"/>
                          </a:endParaRPr>
                        </a:p>
                      </a:txBody>
                      <a:tcPr/>
                    </a:tc>
                    <a:tc>
                      <a:txBody>
                        <a:bodyPr/>
                        <a:lstStyle/>
                        <a:p>
                          <a:endParaRPr lang="en-US"/>
                        </a:p>
                      </a:txBody>
                      <a:tcPr>
                        <a:blipFill>
                          <a:blip r:embed="rId2"/>
                          <a:stretch>
                            <a:fillRect l="-184000" t="-324590" r="-317778" b="-4918"/>
                          </a:stretch>
                        </a:blipFill>
                      </a:tcPr>
                    </a:tc>
                    <a:tc>
                      <a:txBody>
                        <a:bodyPr/>
                        <a:lstStyle/>
                        <a:p>
                          <a:pPr algn="ctr"/>
                          <a:r>
                            <a:rPr sz="1200"/>
                            <a:t>4 years</a:t>
                          </a:r>
                        </a:p>
                      </a:txBody>
                      <a:tcPr/>
                    </a:tc>
                    <a:tc>
                      <a:txBody>
                        <a:bodyPr/>
                        <a:lstStyle/>
                        <a:p>
                          <a:endParaRPr lang="en-US"/>
                        </a:p>
                      </a:txBody>
                      <a:tcPr>
                        <a:blipFill>
                          <a:blip r:embed="rId2"/>
                          <a:stretch>
                            <a:fillRect l="-157524" t="-324590" r="-381" b="-4918"/>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54190496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F4F4C5-6D07-4EA4-AF2E-3F581C27FEC4}"/>
</file>

<file path=customXml/itemProps2.xml><?xml version="1.0" encoding="utf-8"?>
<ds:datastoreItem xmlns:ds="http://schemas.openxmlformats.org/officeDocument/2006/customXml" ds:itemID="{A0FF120B-A730-4562-9776-7EB0B5953D43}"/>
</file>

<file path=customXml/itemProps3.xml><?xml version="1.0" encoding="utf-8"?>
<ds:datastoreItem xmlns:ds="http://schemas.openxmlformats.org/officeDocument/2006/customXml" ds:itemID="{8E70ECD9-00E8-4908-AB02-17C6B0F9E761}"/>
</file>

<file path=docProps/app.xml><?xml version="1.0" encoding="utf-8"?>
<Properties xmlns="http://schemas.openxmlformats.org/officeDocument/2006/extended-properties" xmlns:vt="http://schemas.openxmlformats.org/officeDocument/2006/docPropsVTypes">
  <TotalTime>1998</TotalTime>
  <Words>5494</Words>
  <Application>Microsoft Office PowerPoint</Application>
  <PresentationFormat>On-screen Show (4:3)</PresentationFormat>
  <Paragraphs>358</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Calibri</vt:lpstr>
      <vt:lpstr>Cambria Math</vt:lpstr>
      <vt:lpstr>Courier New</vt:lpstr>
      <vt:lpstr>Arial</vt:lpstr>
      <vt:lpstr>Times New Roman</vt:lpstr>
      <vt:lpstr>Office Theme</vt:lpstr>
      <vt:lpstr>Section 6.1</vt:lpstr>
      <vt:lpstr>Definition: Interest and Principal</vt:lpstr>
      <vt:lpstr>Definition: Interest Rate and Annual Percentage Rate (APR)</vt:lpstr>
      <vt:lpstr>Definition: Simple Interest</vt:lpstr>
      <vt:lpstr>Helpful Hint 1</vt:lpstr>
      <vt:lpstr>Example 1: Calculating Simple Interest—Slide 1</vt:lpstr>
      <vt:lpstr>Example 1: Calculating Simple Interest—Slide 2</vt:lpstr>
      <vt:lpstr>Example 1: Calculating Simple Interest—Slide 3</vt:lpstr>
      <vt:lpstr>Example 1: Calculating Simple Interest—Slide 4</vt:lpstr>
      <vt:lpstr>Example 1: Calculating Simple Interest—Slide 5</vt:lpstr>
      <vt:lpstr>Example 1: Calculating Simple Interest—Slide 6</vt:lpstr>
      <vt:lpstr>Example 1: Calculating Simple Interest—Slide 7</vt:lpstr>
      <vt:lpstr>Example 1: Calculating Simple Interest—Slide 8</vt:lpstr>
      <vt:lpstr>Example 1: Calculating Simple Interest—Slide 9</vt:lpstr>
      <vt:lpstr>Definition: Future Value for Simple Interest</vt:lpstr>
      <vt:lpstr>Example 2: Calculating Future Value for Simple Interest with a Partial Year—Slide 1</vt:lpstr>
      <vt:lpstr>Example 2: Calculating Future Value for Simple Interest with a Partial Year—Slide 2</vt:lpstr>
      <vt:lpstr>Example 2: Calculating Future Value for Simple Interest with a Partial Year—Slide 3</vt:lpstr>
      <vt:lpstr>Example 2: Calculating Future Value for Simple Interest with a Partial Year—Slide 4</vt:lpstr>
      <vt:lpstr>Skill Check 1</vt:lpstr>
      <vt:lpstr>Fun Fact</vt:lpstr>
      <vt:lpstr>Compound Interest</vt:lpstr>
      <vt:lpstr>Definition: Future Value for Compound Interest</vt:lpstr>
      <vt:lpstr>Helpful Hint 2</vt:lpstr>
      <vt:lpstr>Example 3: Calculating Future Value for Compound Interest—Slide 1</vt:lpstr>
      <vt:lpstr>Example 3: Calculating Future Value for Compound Interest—Slide 2</vt:lpstr>
      <vt:lpstr>Helpful Hint 3</vt:lpstr>
      <vt:lpstr>Example 3: Calculating Future Value for Compound Interest—Slide 3</vt:lpstr>
      <vt:lpstr>Example 3: Calculating Future Value for Compound Interest—Slide 4</vt:lpstr>
      <vt:lpstr>Example 3: Calculating Future Value for Compound Interest—Slide 5</vt:lpstr>
      <vt:lpstr>Tech Tip 1</vt:lpstr>
      <vt:lpstr>Example 3: Calculating Future Value for Compound Interest—Slide 6</vt:lpstr>
      <vt:lpstr>Example 3: Calculating Future Value for Compound Interest—Slide 7</vt:lpstr>
      <vt:lpstr>Example 3: Calculating Future Value for Compound Interest—Slide 8</vt:lpstr>
      <vt:lpstr>Example 3: Calculating Future Value for Compound Interest—Slide 9</vt:lpstr>
      <vt:lpstr>Skill Check 2</vt:lpstr>
      <vt:lpstr>Example 4: Comparing Compound Interest Rates and Intervals—Slide 1</vt:lpstr>
      <vt:lpstr>Example 4: Comparing Compound Interest Rates and Intervals—Slide 2</vt:lpstr>
      <vt:lpstr>Example 4: Comparing Compound Interest Rates and Intervals—Slide 3</vt:lpstr>
      <vt:lpstr>Example 4: Comparing Compound Interest Rates and Intervals—Slide 4</vt:lpstr>
      <vt:lpstr>Example 4: Comparing Compound Interest Rates and Intervals—Slide 5</vt:lpstr>
      <vt:lpstr>Example 4: Comparing Compound Interest Rates and Intervals—Slide 6</vt:lpstr>
      <vt:lpstr>Example 4: Comparing Compound Interest Rates and Intervals—Slide 7</vt:lpstr>
      <vt:lpstr>Definition: Future Value for Continuous Compound Interest</vt:lpstr>
      <vt:lpstr>Math Milestone</vt:lpstr>
      <vt:lpstr>Example 5: Calculating Continuous Compound Interest—Slide 1</vt:lpstr>
      <vt:lpstr>Example 5: Calculating Continuous Compound Interest—Slide 2</vt:lpstr>
      <vt:lpstr>Example 5: Calculating Continuous Compound Interest—Slide 3</vt:lpstr>
      <vt:lpstr>Helpful Hint 4</vt:lpstr>
      <vt:lpstr>Tech Tip 2</vt:lpstr>
      <vt:lpstr>Example 5: Calculating Continuous Compound Interest—Slide 4</vt:lpstr>
      <vt:lpstr>Example 5: Calculating Continuous Compound Interest—Slide 5</vt:lpstr>
      <vt:lpstr>Example 5: Calculating Continuous Compound Interest—Slide 6</vt:lpstr>
      <vt:lpstr>Skill Check 3</vt:lpstr>
      <vt:lpstr>Definition: Annual Percentage Yield (APY)</vt:lpstr>
      <vt:lpstr>Example 6: Calculating Annual Percentage Yield (APY)—Slide 1</vt:lpstr>
      <vt:lpstr>Example 6: Calculating Annual Percentage Yield (APY)—Slide 2</vt:lpstr>
      <vt:lpstr>Example 6: Calculating Annual Percentage Yield (APY)—Slide 3</vt:lpstr>
      <vt:lpstr>Example 6: Calculating Annual Percentage Yield (APY)—Slide 4</vt:lpstr>
      <vt:lpstr>Example 6: Calculating Annual Percentage Yield (APY)—Slide 5</vt:lpstr>
      <vt:lpstr>Example 6: Calculating Annual Percentage Yield (APY)—Slide 6</vt:lpstr>
      <vt:lpstr>Skill Check 4</vt:lpstr>
      <vt:lpstr>Example 7: Comparing APR versus APY—Slide 1</vt:lpstr>
      <vt:lpstr>Example 7: Comparing APR versus APY—Slide 2</vt:lpstr>
      <vt:lpstr>Example 7: Comparing APR versus APY—Slide 3</vt:lpstr>
      <vt:lpstr>Example 7: Comparing APR versus APY—Slide 4</vt:lpstr>
      <vt:lpstr>Example 7: Comparing APR versus APY—Slide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Allison Conger</cp:lastModifiedBy>
  <cp:revision>350</cp:revision>
  <dcterms:created xsi:type="dcterms:W3CDTF">2013-04-26T14:43:13Z</dcterms:created>
  <dcterms:modified xsi:type="dcterms:W3CDTF">2025-10-17T19:11:19Z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