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Masters/slideMaster1.xml" ContentType="application/vnd.openxmlformats-officedocument.presentationml.slideMaster+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4"/>
  </p:notesMasterIdLst>
  <p:handoutMasterIdLst>
    <p:handoutMasterId r:id="rId45"/>
  </p:handoutMasterIdLst>
  <p:sldIdLst>
    <p:sldId id="256" r:id="rId2"/>
    <p:sldId id="260" r:id="rId3"/>
    <p:sldId id="258" r:id="rId4"/>
    <p:sldId id="259" r:id="rId5"/>
    <p:sldId id="257" r:id="rId6"/>
    <p:sldId id="261" r:id="rId7"/>
    <p:sldId id="262" r:id="rId8"/>
    <p:sldId id="312" r:id="rId9"/>
    <p:sldId id="264" r:id="rId10"/>
    <p:sldId id="265" r:id="rId11"/>
    <p:sldId id="266" r:id="rId12"/>
    <p:sldId id="313" r:id="rId13"/>
    <p:sldId id="267" r:id="rId14"/>
    <p:sldId id="268" r:id="rId15"/>
    <p:sldId id="269" r:id="rId16"/>
    <p:sldId id="270" r:id="rId17"/>
    <p:sldId id="301" r:id="rId18"/>
    <p:sldId id="272" r:id="rId19"/>
    <p:sldId id="302" r:id="rId20"/>
    <p:sldId id="274" r:id="rId21"/>
    <p:sldId id="275" r:id="rId22"/>
    <p:sldId id="303" r:id="rId23"/>
    <p:sldId id="304" r:id="rId24"/>
    <p:sldId id="306" r:id="rId25"/>
    <p:sldId id="307" r:id="rId26"/>
    <p:sldId id="276" r:id="rId27"/>
    <p:sldId id="308" r:id="rId28"/>
    <p:sldId id="309" r:id="rId29"/>
    <p:sldId id="310" r:id="rId30"/>
    <p:sldId id="279" r:id="rId31"/>
    <p:sldId id="280" r:id="rId32"/>
    <p:sldId id="283" r:id="rId33"/>
    <p:sldId id="284" r:id="rId34"/>
    <p:sldId id="285" r:id="rId35"/>
    <p:sldId id="286" r:id="rId36"/>
    <p:sldId id="287" r:id="rId37"/>
    <p:sldId id="290" r:id="rId38"/>
    <p:sldId id="292" r:id="rId39"/>
    <p:sldId id="311" r:id="rId40"/>
    <p:sldId id="294" r:id="rId41"/>
    <p:sldId id="295" r:id="rId42"/>
    <p:sldId id="296" r:id="rId43"/>
  </p:sldIdLst>
  <p:sldSz cx="9144000" cy="6858000" type="screen4x3"/>
  <p:notesSz cx="6858000" cy="9144000"/>
  <p:embeddedFontLst>
    <p:embeddedFont>
      <p:font typeface="Cambria Math" panose="02040503050406030204" pitchFamily="18" charset="0"/>
      <p:regular r:id="rId4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000000"/>
    <a:srgbClr val="2D7D9F"/>
    <a:srgbClr val="0000FF"/>
    <a:srgbClr val="000099"/>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101" d="100"/>
          <a:sy n="101" d="100"/>
        </p:scale>
        <p:origin x="1212"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3" Type="http://schemas.openxmlformats.org/officeDocument/2006/relationships/customXml" Target="../customXml/item2.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52"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font" Target="fonts/font1.fntdata"/><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9/17/2025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9/17/2025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3.xml"/><Relationship Id="rId4" Type="http://schemas.openxmlformats.org/officeDocument/2006/relationships/image" Target="../media/image9.emf"/></Relationships>
</file>

<file path=ppt/slides/_rels/slide11.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2.png"/><Relationship Id="rId1" Type="http://schemas.openxmlformats.org/officeDocument/2006/relationships/slideLayout" Target="../slideLayouts/slideLayout3.xml"/><Relationship Id="rId4" Type="http://schemas.openxmlformats.org/officeDocument/2006/relationships/image" Target="../media/image12.e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8.emf"/><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emf"/><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23.emf"/><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30.png"/><Relationship Id="rId1" Type="http://schemas.openxmlformats.org/officeDocument/2006/relationships/slideLayout" Target="../slideLayouts/slideLayout3.xml"/><Relationship Id="rId4" Type="http://schemas.openxmlformats.org/officeDocument/2006/relationships/image" Target="../media/image32.png"/></Relationships>
</file>

<file path=ppt/slides/_rels/slide35.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28.emf"/><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3.xml"/><Relationship Id="rId4" Type="http://schemas.openxmlformats.org/officeDocument/2006/relationships/image" Target="../media/image6.e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Proportionality</a:t>
            </a:r>
          </a:p>
        </p:txBody>
      </p:sp>
      <p:sp>
        <p:nvSpPr>
          <p:cNvPr id="3" name="Title 2"/>
          <p:cNvSpPr>
            <a:spLocks noGrp="1"/>
          </p:cNvSpPr>
          <p:nvPr>
            <p:ph type="title"/>
          </p:nvPr>
        </p:nvSpPr>
        <p:spPr/>
        <p:txBody>
          <a:bodyPr/>
          <a:lstStyle/>
          <a:p>
            <a:r>
              <a:t>Section 4.5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Using the Constant of Proportionality</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sp>
        <p:nvSpPr>
          <p:cNvPr id="3" name="Text Placeholder 2"/>
          <p:cNvSpPr>
            <a:spLocks noGrp="1"/>
          </p:cNvSpPr>
          <p:nvPr>
            <p:ph type="body" sz="quarter" idx="10"/>
          </p:nvPr>
        </p:nvSpPr>
        <p:spPr>
          <a:xfrm>
            <a:off x="457200" y="1029287"/>
            <a:ext cx="8305800" cy="4967067"/>
          </a:xfrm>
        </p:spPr>
        <p:txBody>
          <a:bodyPr>
            <a:noAutofit/>
          </a:bodyPr>
          <a:lstStyle/>
          <a:p>
            <a:r>
              <a:rPr sz="1800" b="1" dirty="0"/>
              <a:t>Solution</a:t>
            </a:r>
          </a:p>
          <a:p>
            <a:pPr marL="447675" indent="-447675">
              <a:defRPr sz="2800"/>
            </a:pPr>
            <a:r>
              <a:rPr lang="en-US" sz="1800" dirty="0"/>
              <a:t>a.	</a:t>
            </a:r>
            <a:r>
              <a:rPr sz="1800" dirty="0"/>
              <a:t>As we saw in the previous example, we can use the formula</a:t>
            </a:r>
            <a:r>
              <a:rPr lang="en-US" sz="1800" dirty="0"/>
              <a:t> </a:t>
            </a:r>
            <a:r>
              <a:rPr lang="en-US" sz="1800" i="1" dirty="0"/>
              <a:t>M</a:t>
            </a:r>
            <a:r>
              <a:rPr lang="en-US" sz="1800" dirty="0"/>
              <a:t> = </a:t>
            </a:r>
            <a:r>
              <a:rPr lang="en-US" sz="1800" i="1" dirty="0"/>
              <a:t>kR</a:t>
            </a:r>
            <a:r>
              <a:rPr sz="1800" dirty="0"/>
              <a:t> to set up an equation for the proportionality of the model, where</a:t>
            </a:r>
            <a:r>
              <a:rPr lang="en-US" sz="1800" dirty="0"/>
              <a:t> </a:t>
            </a:r>
            <a:r>
              <a:rPr lang="en-US" sz="1800" i="1" dirty="0"/>
              <a:t>M</a:t>
            </a:r>
            <a:r>
              <a:rPr sz="1800" dirty="0"/>
              <a:t> is the height of the model and</a:t>
            </a:r>
            <a:r>
              <a:rPr lang="en-US" sz="1800" dirty="0"/>
              <a:t> </a:t>
            </a:r>
            <a:r>
              <a:rPr lang="en-US" sz="1800" i="1" dirty="0"/>
              <a:t>R</a:t>
            </a:r>
            <a:r>
              <a:rPr sz="1800" dirty="0"/>
              <a:t> is the height of the actual building. Since the model is built on a one twenty-fifth scale of the original building, we know that</a:t>
            </a:r>
            <a:r>
              <a:rPr lang="en-US" sz="1800" dirty="0"/>
              <a:t> </a:t>
            </a:r>
            <a:r>
              <a:rPr lang="en-US" sz="1800" i="1" dirty="0"/>
              <a:t>M</a:t>
            </a:r>
            <a:r>
              <a:rPr lang="en-US" sz="1800" dirty="0"/>
              <a:t> = 1</a:t>
            </a:r>
            <a:r>
              <a:rPr sz="1800" dirty="0"/>
              <a:t> and</a:t>
            </a:r>
            <a:r>
              <a:rPr lang="en-US" sz="1800" dirty="0"/>
              <a:t> </a:t>
            </a:r>
            <a:r>
              <a:rPr lang="en-US" sz="1800" i="1" dirty="0"/>
              <a:t>R</a:t>
            </a:r>
            <a:r>
              <a:rPr lang="en-US" sz="1800" dirty="0"/>
              <a:t> = 25.</a:t>
            </a:r>
            <a:r>
              <a:rPr sz="1800" dirty="0"/>
              <a:t> Substituting these values into the equation and solving for</a:t>
            </a:r>
            <a:r>
              <a:rPr lang="en-US" sz="1800" dirty="0"/>
              <a:t> </a:t>
            </a:r>
            <a:r>
              <a:rPr lang="en-US" sz="1800" i="1" dirty="0"/>
              <a:t>k</a:t>
            </a:r>
            <a:r>
              <a:rPr sz="1800" dirty="0"/>
              <a:t> gives the following.</a:t>
            </a:r>
          </a:p>
        </p:txBody>
      </p:sp>
      <p:pic>
        <p:nvPicPr>
          <p:cNvPr id="7" name="Picture 6" descr="M equals k times R.&#10;&#10;By substituting, 1 equals k times 25.&#10;&#10;1 divided by 25 equals k.">
            <a:extLst>
              <a:ext uri="{FF2B5EF4-FFF2-40B4-BE49-F238E27FC236}">
                <a16:creationId xmlns:a16="http://schemas.microsoft.com/office/drawing/2014/main" id="{39EA4AC5-C9CC-D7AD-A7AF-98D1CFD8D104}"/>
              </a:ext>
            </a:extLst>
          </p:cNvPr>
          <p:cNvPicPr>
            <a:picLocks noChangeAspect="1"/>
          </p:cNvPicPr>
          <p:nvPr/>
        </p:nvPicPr>
        <p:blipFill>
          <a:blip r:embed="rId2"/>
          <a:stretch>
            <a:fillRect/>
          </a:stretch>
        </p:blipFill>
        <p:spPr>
          <a:xfrm>
            <a:off x="4317049" y="2872860"/>
            <a:ext cx="919473" cy="1368000"/>
          </a:xfrm>
          <a:prstGeom prst="rect">
            <a:avLst/>
          </a:prstGeom>
        </p:spPr>
      </p:pic>
      <p:sp>
        <p:nvSpPr>
          <p:cNvPr id="9" name="TextBox 8">
            <a:extLst>
              <a:ext uri="{FF2B5EF4-FFF2-40B4-BE49-F238E27FC236}">
                <a16:creationId xmlns:a16="http://schemas.microsoft.com/office/drawing/2014/main" id="{3B05332B-6741-2E7D-4817-CFB535B89E2F}"/>
              </a:ext>
            </a:extLst>
          </p:cNvPr>
          <p:cNvSpPr txBox="1"/>
          <p:nvPr/>
        </p:nvSpPr>
        <p:spPr>
          <a:xfrm>
            <a:off x="928686" y="4282256"/>
            <a:ext cx="7696200" cy="701731"/>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1800" b="0" i="0" u="none" strike="noStrike" kern="1200" cap="none" spc="0" normalizeH="0" baseline="0" noProof="0" dirty="0">
                <a:ln>
                  <a:noFill/>
                </a:ln>
                <a:solidFill>
                  <a:srgbClr val="366092"/>
                </a:solidFill>
                <a:effectLst/>
                <a:uLnTx/>
                <a:uFillTx/>
                <a:latin typeface="Calibri"/>
                <a:ea typeface="+mn-ea"/>
                <a:cs typeface="+mn-cs"/>
              </a:rPr>
              <a:t>Therefore, the constant of proportionality for the heights of the actual buildings</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1800" b="0" i="0" u="none" strike="noStrike" kern="1200" cap="none" spc="0" normalizeH="0" baseline="0" noProof="0" dirty="0">
                <a:ln>
                  <a:noFill/>
                </a:ln>
                <a:solidFill>
                  <a:srgbClr val="366092"/>
                </a:solidFill>
                <a:effectLst/>
                <a:uLnTx/>
                <a:uFillTx/>
                <a:latin typeface="Calibri"/>
                <a:ea typeface="+mn-ea"/>
                <a:cs typeface="+mn-cs"/>
              </a:rPr>
              <a:t>to the heights of the model is </a:t>
            </a:r>
            <a:r>
              <a:rPr kumimoji="0" lang="en-US" sz="1800" b="0" i="0" u="none" strike="noStrike" kern="1200" cap="none" spc="0" normalizeH="0" baseline="0" noProof="0" dirty="0">
                <a:ln>
                  <a:noFill/>
                </a:ln>
                <a:solidFill>
                  <a:srgbClr val="366092"/>
                </a:solidFill>
                <a:effectLst/>
                <a:uLnTx/>
                <a:uFillTx/>
                <a:latin typeface="Cambria Math"/>
                <a:ea typeface="+mn-ea"/>
                <a:cs typeface="+mn-cs"/>
              </a:rPr>
              <a:t>25</a:t>
            </a:r>
            <a:r>
              <a:rPr kumimoji="0" lang="en-US" sz="1800" b="0" i="0" u="none" strike="noStrike" kern="1200" cap="none" spc="0" normalizeH="0" baseline="0" noProof="0" dirty="0">
                <a:ln>
                  <a:noFill/>
                </a:ln>
                <a:solidFill>
                  <a:srgbClr val="366092"/>
                </a:solidFill>
                <a:effectLst/>
                <a:uLnTx/>
                <a:uFillTx/>
                <a:latin typeface="Calibri"/>
                <a:ea typeface="+mn-ea"/>
                <a:cs typeface="+mn-cs"/>
              </a:rPr>
              <a:t>. This means that a real building's height is </a:t>
            </a:r>
            <a:r>
              <a:rPr kumimoji="0" lang="en-US" sz="1800" b="0" i="0" u="none" strike="noStrike" kern="1200" cap="none" spc="0" normalizeH="0" baseline="0" noProof="0" dirty="0">
                <a:ln>
                  <a:noFill/>
                </a:ln>
                <a:solidFill>
                  <a:srgbClr val="366092"/>
                </a:solidFill>
                <a:effectLst/>
                <a:uLnTx/>
                <a:uFillTx/>
                <a:latin typeface="Cambria Math"/>
                <a:ea typeface="+mn-ea"/>
                <a:cs typeface="+mn-cs"/>
              </a:rPr>
              <a:t>25</a:t>
            </a:r>
            <a:endParaRPr lang="en-IN" dirty="0"/>
          </a:p>
        </p:txBody>
      </p:sp>
      <p:sp>
        <p:nvSpPr>
          <p:cNvPr id="11" name="TextBox 10">
            <a:extLst>
              <a:ext uri="{FF2B5EF4-FFF2-40B4-BE49-F238E27FC236}">
                <a16:creationId xmlns:a16="http://schemas.microsoft.com/office/drawing/2014/main" id="{EE583EEF-D900-5C7D-E07A-95883EAA6E81}"/>
              </a:ext>
            </a:extLst>
          </p:cNvPr>
          <p:cNvSpPr txBox="1"/>
          <p:nvPr/>
        </p:nvSpPr>
        <p:spPr>
          <a:xfrm>
            <a:off x="928686" y="5020621"/>
            <a:ext cx="4862514" cy="369332"/>
          </a:xfrm>
          <a:prstGeom prst="rect">
            <a:avLst/>
          </a:prstGeom>
          <a:noFill/>
        </p:spPr>
        <p:txBody>
          <a:bodyPr wrap="square">
            <a:spAutoFit/>
          </a:bodyPr>
          <a:lstStyle/>
          <a:p>
            <a:r>
              <a:rPr kumimoji="0" lang="en-US" sz="1800" b="0" i="0" u="none" strike="noStrike" kern="1200" cap="none" spc="0" normalizeH="0" baseline="0" noProof="0" dirty="0">
                <a:ln>
                  <a:noFill/>
                </a:ln>
                <a:solidFill>
                  <a:srgbClr val="366092"/>
                </a:solidFill>
                <a:effectLst/>
                <a:uLnTx/>
                <a:uFillTx/>
                <a:latin typeface="Calibri"/>
                <a:ea typeface="+mn-ea"/>
                <a:cs typeface="+mn-cs"/>
              </a:rPr>
              <a:t>times the height of its model. And the models are</a:t>
            </a:r>
            <a:endParaRPr lang="en-IN" dirty="0"/>
          </a:p>
        </p:txBody>
      </p:sp>
      <p:pic>
        <p:nvPicPr>
          <p:cNvPr id="15" name="Picture 14" descr="1 divided by 25">
            <a:extLst>
              <a:ext uri="{FF2B5EF4-FFF2-40B4-BE49-F238E27FC236}">
                <a16:creationId xmlns:a16="http://schemas.microsoft.com/office/drawing/2014/main" id="{0406D798-39F1-B44B-508F-8C3268766805}"/>
              </a:ext>
            </a:extLst>
          </p:cNvPr>
          <p:cNvPicPr>
            <a:picLocks noChangeAspect="1"/>
          </p:cNvPicPr>
          <p:nvPr/>
        </p:nvPicPr>
        <p:blipFill>
          <a:blip r:embed="rId3"/>
          <a:stretch>
            <a:fillRect/>
          </a:stretch>
        </p:blipFill>
        <p:spPr>
          <a:xfrm>
            <a:off x="5660886" y="4976844"/>
            <a:ext cx="236818" cy="468000"/>
          </a:xfrm>
          <a:prstGeom prst="rect">
            <a:avLst/>
          </a:prstGeom>
        </p:spPr>
      </p:pic>
      <p:sp>
        <p:nvSpPr>
          <p:cNvPr id="13" name="TextBox 12">
            <a:extLst>
              <a:ext uri="{FF2B5EF4-FFF2-40B4-BE49-F238E27FC236}">
                <a16:creationId xmlns:a16="http://schemas.microsoft.com/office/drawing/2014/main" id="{B9B14187-9D8F-3698-3D59-4D4C6E248B04}"/>
              </a:ext>
            </a:extLst>
          </p:cNvPr>
          <p:cNvSpPr txBox="1"/>
          <p:nvPr/>
        </p:nvSpPr>
        <p:spPr>
          <a:xfrm>
            <a:off x="5844540" y="5025383"/>
            <a:ext cx="2895600" cy="369332"/>
          </a:xfrm>
          <a:prstGeom prst="rect">
            <a:avLst/>
          </a:prstGeom>
          <a:noFill/>
        </p:spPr>
        <p:txBody>
          <a:bodyPr wrap="square">
            <a:spAutoFit/>
          </a:bodyPr>
          <a:lstStyle/>
          <a:p>
            <a:r>
              <a:rPr kumimoji="0" lang="en-US" sz="1800" b="0" i="0" u="none" strike="noStrike" kern="1200" cap="none" spc="0" normalizeH="0" baseline="0" noProof="0" dirty="0">
                <a:ln>
                  <a:noFill/>
                </a:ln>
                <a:solidFill>
                  <a:srgbClr val="366092"/>
                </a:solidFill>
                <a:effectLst/>
                <a:uLnTx/>
                <a:uFillTx/>
                <a:latin typeface="Calibri"/>
                <a:ea typeface="+mn-ea"/>
                <a:cs typeface="+mn-cs"/>
              </a:rPr>
              <a:t>the size of the real buildings.</a:t>
            </a:r>
            <a:endParaRPr lang="en-IN" dirty="0"/>
          </a:p>
        </p:txBody>
      </p:sp>
      <p:sp>
        <p:nvSpPr>
          <p:cNvPr id="17" name="TextBox 16">
            <a:extLst>
              <a:ext uri="{FF2B5EF4-FFF2-40B4-BE49-F238E27FC236}">
                <a16:creationId xmlns:a16="http://schemas.microsoft.com/office/drawing/2014/main" id="{64297E09-F237-88AE-DAA4-45F77C0E1DEE}"/>
              </a:ext>
            </a:extLst>
          </p:cNvPr>
          <p:cNvSpPr txBox="1"/>
          <p:nvPr/>
        </p:nvSpPr>
        <p:spPr>
          <a:xfrm>
            <a:off x="928686" y="5493264"/>
            <a:ext cx="5091114" cy="369332"/>
          </a:xfrm>
          <a:prstGeom prst="rect">
            <a:avLst/>
          </a:prstGeom>
          <a:noFill/>
        </p:spPr>
        <p:txBody>
          <a:bodyPr wrap="square">
            <a:spAutoFit/>
          </a:bodyPr>
          <a:lstStyle/>
          <a:p>
            <a:r>
              <a:rPr kumimoji="0" lang="en-US" sz="1800" b="0" i="0" u="none" strike="noStrike" kern="1200" cap="none" spc="0" normalizeH="0" baseline="0" noProof="0" dirty="0">
                <a:ln>
                  <a:noFill/>
                </a:ln>
                <a:solidFill>
                  <a:srgbClr val="366092"/>
                </a:solidFill>
                <a:effectLst/>
                <a:uLnTx/>
                <a:uFillTx/>
                <a:latin typeface="Calibri"/>
                <a:ea typeface="+mn-ea"/>
                <a:cs typeface="+mn-cs"/>
              </a:rPr>
              <a:t>So we can use the equivalent equations </a:t>
            </a:r>
            <a:r>
              <a:rPr kumimoji="0" lang="en-US" sz="1800" b="0" i="1" u="none" strike="noStrike" kern="1200" cap="none" spc="0" normalizeH="0" baseline="0" noProof="0" dirty="0">
                <a:ln>
                  <a:noFill/>
                </a:ln>
                <a:solidFill>
                  <a:srgbClr val="366092"/>
                </a:solidFill>
                <a:effectLst/>
                <a:uLnTx/>
                <a:uFillTx/>
                <a:latin typeface="Calibri"/>
                <a:ea typeface="+mn-ea"/>
                <a:cs typeface="+mn-cs"/>
              </a:rPr>
              <a:t>R</a:t>
            </a:r>
            <a:r>
              <a:rPr kumimoji="0" lang="en-US" sz="1800" b="0" i="0" u="none" strike="noStrike" kern="1200" cap="none" spc="0" normalizeH="0" baseline="0" noProof="0" dirty="0">
                <a:ln>
                  <a:noFill/>
                </a:ln>
                <a:solidFill>
                  <a:srgbClr val="366092"/>
                </a:solidFill>
                <a:effectLst/>
                <a:uLnTx/>
                <a:uFillTx/>
                <a:latin typeface="Calibri"/>
                <a:ea typeface="+mn-ea"/>
                <a:cs typeface="+mn-cs"/>
              </a:rPr>
              <a:t> = 25</a:t>
            </a:r>
            <a:r>
              <a:rPr kumimoji="0" lang="en-US" sz="1800" b="0" i="1" u="none" strike="noStrike" kern="1200" cap="none" spc="0" normalizeH="0" baseline="0" noProof="0" dirty="0">
                <a:ln>
                  <a:noFill/>
                </a:ln>
                <a:solidFill>
                  <a:srgbClr val="366092"/>
                </a:solidFill>
                <a:effectLst/>
                <a:uLnTx/>
                <a:uFillTx/>
                <a:latin typeface="Calibri"/>
                <a:ea typeface="+mn-ea"/>
                <a:cs typeface="+mn-cs"/>
              </a:rPr>
              <a:t>M</a:t>
            </a:r>
            <a:r>
              <a:rPr kumimoji="0" lang="en-US" sz="1800" b="0" i="0" u="none" strike="noStrike" kern="1200" cap="none" spc="0" normalizeH="0" baseline="0" noProof="0" dirty="0">
                <a:ln>
                  <a:noFill/>
                </a:ln>
                <a:solidFill>
                  <a:srgbClr val="366092"/>
                </a:solidFill>
                <a:effectLst/>
                <a:uLnTx/>
                <a:uFillTx/>
                <a:latin typeface="Calibri"/>
                <a:ea typeface="+mn-ea"/>
                <a:cs typeface="+mn-cs"/>
              </a:rPr>
              <a:t> and</a:t>
            </a:r>
            <a:endParaRPr lang="en-IN" dirty="0"/>
          </a:p>
        </p:txBody>
      </p:sp>
      <p:pic>
        <p:nvPicPr>
          <p:cNvPr id="19" name="Picture 18" descr="M equals 1 divided by 25 times R.">
            <a:extLst>
              <a:ext uri="{FF2B5EF4-FFF2-40B4-BE49-F238E27FC236}">
                <a16:creationId xmlns:a16="http://schemas.microsoft.com/office/drawing/2014/main" id="{B4F423A7-637C-6F29-BD2C-5D68F07C83A6}"/>
              </a:ext>
            </a:extLst>
          </p:cNvPr>
          <p:cNvPicPr>
            <a:picLocks noChangeAspect="1"/>
          </p:cNvPicPr>
          <p:nvPr/>
        </p:nvPicPr>
        <p:blipFill>
          <a:blip r:embed="rId4"/>
          <a:stretch>
            <a:fillRect/>
          </a:stretch>
        </p:blipFill>
        <p:spPr>
          <a:xfrm>
            <a:off x="5968338" y="5422619"/>
            <a:ext cx="858795" cy="54000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Using the Constant of Proportionality</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3</a:t>
            </a:r>
            <a:endParaRPr dirty="0"/>
          </a:p>
        </p:txBody>
      </p:sp>
      <p:sp>
        <p:nvSpPr>
          <p:cNvPr id="3" name="Text Placeholder 2"/>
          <p:cNvSpPr>
            <a:spLocks noGrp="1"/>
          </p:cNvSpPr>
          <p:nvPr>
            <p:ph type="body" sz="quarter" idx="10"/>
          </p:nvPr>
        </p:nvSpPr>
        <p:spPr>
          <a:xfrm>
            <a:off x="457200" y="1029287"/>
            <a:ext cx="8305800" cy="5219113"/>
          </a:xfrm>
        </p:spPr>
        <p:txBody>
          <a:bodyPr>
            <a:normAutofit/>
          </a:bodyPr>
          <a:lstStyle/>
          <a:p>
            <a:pPr marL="538163" indent="-538163">
              <a:defRPr sz="2800"/>
            </a:pPr>
            <a:r>
              <a:rPr lang="en-US" sz="2600" dirty="0"/>
              <a:t>b.	</a:t>
            </a:r>
            <a:r>
              <a:rPr sz="2600" dirty="0"/>
              <a:t>Now that we know the constant of proportionality, we can easily find the height of the Sagrada Familia Basilica in Barcelona.</a:t>
            </a:r>
          </a:p>
          <a:p>
            <a:pPr marL="538163"/>
            <a:r>
              <a:rPr sz="2600" dirty="0"/>
              <a:t>We know the real height is </a:t>
            </a:r>
            <a:r>
              <a:rPr sz="2600" dirty="0">
                <a:latin typeface="Cambria Math"/>
              </a:rPr>
              <a:t>25</a:t>
            </a:r>
            <a:r>
              <a:rPr sz="2600" dirty="0"/>
              <a:t> times the height of the </a:t>
            </a:r>
            <a:r>
              <a:rPr sz="2600" dirty="0" err="1"/>
              <a:t>Minimundus</a:t>
            </a:r>
            <a:r>
              <a:rPr lang="en-US" sz="2600" dirty="0"/>
              <a:t> model.</a:t>
            </a:r>
          </a:p>
        </p:txBody>
      </p:sp>
      <p:pic>
        <p:nvPicPr>
          <p:cNvPr id="5" name="Picture 4" descr="R equals 25 times M&#10;&#10;equals 25 times open parentheses 22.4 ft close parentheses&#10;&#10;equals 560 ft">
            <a:extLst>
              <a:ext uri="{FF2B5EF4-FFF2-40B4-BE49-F238E27FC236}">
                <a16:creationId xmlns:a16="http://schemas.microsoft.com/office/drawing/2014/main" id="{AA1FE6C5-5DD7-F0C9-8FC1-2872A2A149EE}"/>
              </a:ext>
            </a:extLst>
          </p:cNvPr>
          <p:cNvPicPr>
            <a:picLocks noChangeAspect="1"/>
          </p:cNvPicPr>
          <p:nvPr/>
        </p:nvPicPr>
        <p:blipFill>
          <a:blip r:embed="rId2"/>
          <a:stretch>
            <a:fillRect/>
          </a:stretch>
        </p:blipFill>
        <p:spPr>
          <a:xfrm>
            <a:off x="3624262" y="3248025"/>
            <a:ext cx="1971675" cy="1323975"/>
          </a:xfrm>
          <a:prstGeom prst="rect">
            <a:avLst/>
          </a:prstGeom>
        </p:spPr>
      </p:pic>
      <p:sp>
        <p:nvSpPr>
          <p:cNvPr id="7" name="TextBox 6">
            <a:extLst>
              <a:ext uri="{FF2B5EF4-FFF2-40B4-BE49-F238E27FC236}">
                <a16:creationId xmlns:a16="http://schemas.microsoft.com/office/drawing/2014/main" id="{42288C5A-D54F-621F-8CE0-BD29118B943D}"/>
              </a:ext>
            </a:extLst>
          </p:cNvPr>
          <p:cNvSpPr txBox="1"/>
          <p:nvPr/>
        </p:nvSpPr>
        <p:spPr>
          <a:xfrm>
            <a:off x="994382" y="4869489"/>
            <a:ext cx="7772400" cy="892552"/>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The height of the actual basilica in Barcelona, Spain is </a:t>
            </a:r>
            <a:r>
              <a:rPr kumimoji="0" lang="en-US" sz="2600" b="0" i="0" u="none" strike="noStrike" kern="1200" cap="none" spc="0" normalizeH="0" baseline="0" noProof="0" dirty="0">
                <a:ln>
                  <a:noFill/>
                </a:ln>
                <a:solidFill>
                  <a:srgbClr val="366092"/>
                </a:solidFill>
                <a:effectLst/>
                <a:uLnTx/>
                <a:uFillTx/>
                <a:latin typeface="Cambria Math"/>
                <a:ea typeface="+mn-ea"/>
                <a:cs typeface="+mn-cs"/>
              </a:rPr>
              <a:t>560</a:t>
            </a:r>
            <a:r>
              <a:rPr kumimoji="0" lang="en-US" sz="2600" b="0" i="0" u="none" strike="noStrike" kern="1200" cap="none" spc="0" normalizeH="0" baseline="0" noProof="0" dirty="0">
                <a:ln>
                  <a:noFill/>
                </a:ln>
                <a:solidFill>
                  <a:srgbClr val="366092"/>
                </a:solidFill>
                <a:effectLst/>
                <a:uLnTx/>
                <a:uFillTx/>
                <a:latin typeface="Calibri"/>
                <a:ea typeface="+mn-ea"/>
                <a:cs typeface="+mn-cs"/>
              </a:rPr>
              <a:t> feet.</a:t>
            </a:r>
            <a:endParaRPr lang="en-IN" sz="2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B00DCA-FC98-DF5E-9BA5-764D351D9B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7C3522-C909-D182-48AD-1D2B87D8ACDF}"/>
              </a:ext>
            </a:extLst>
          </p:cNvPr>
          <p:cNvSpPr>
            <a:spLocks noGrp="1"/>
          </p:cNvSpPr>
          <p:nvPr>
            <p:ph type="title"/>
          </p:nvPr>
        </p:nvSpPr>
        <p:spPr/>
        <p:txBody>
          <a:bodyPr>
            <a:normAutofit/>
          </a:bodyPr>
          <a:lstStyle/>
          <a:p>
            <a:pPr>
              <a:defRPr sz="3200"/>
            </a:pPr>
            <a:r>
              <a:rPr dirty="0"/>
              <a:t>Example 2: Using the Constant of Proportionality</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4</a:t>
            </a:r>
            <a:endParaRPr dirty="0"/>
          </a:p>
        </p:txBody>
      </p:sp>
      <mc:AlternateContent xmlns:mc="http://schemas.openxmlformats.org/markup-compatibility/2006" xmlns:a14="http://schemas.microsoft.com/office/drawing/2010/main">
        <mc:Choice Requires="a14">
          <p:sp>
            <p:nvSpPr>
              <p:cNvPr id="3" name="Text Placeholder 2">
                <a:extLst>
                  <a:ext uri="{FF2B5EF4-FFF2-40B4-BE49-F238E27FC236}">
                    <a16:creationId xmlns:a16="http://schemas.microsoft.com/office/drawing/2014/main" id="{F174F5D3-B749-28AB-A52B-E051CC898943}"/>
                  </a:ext>
                </a:extLst>
              </p:cNvPr>
              <p:cNvSpPr>
                <a:spLocks noGrp="1"/>
              </p:cNvSpPr>
              <p:nvPr>
                <p:ph type="body" sz="quarter" idx="10"/>
              </p:nvPr>
            </p:nvSpPr>
            <p:spPr>
              <a:xfrm>
                <a:off x="457200" y="1029287"/>
                <a:ext cx="8305800" cy="5219113"/>
              </a:xfrm>
            </p:spPr>
            <p:txBody>
              <a:bodyPr>
                <a:normAutofit/>
              </a:bodyPr>
              <a:lstStyle/>
              <a:p>
                <a:pPr marL="628650" indent="-628650"/>
                <a:r>
                  <a:rPr dirty="0"/>
                  <a:t>​</a:t>
                </a:r>
                <a:r>
                  <a:rPr lang="en-US" dirty="0"/>
                  <a:t>c.	If the Eiffel Tower in Paris is </a:t>
                </a:r>
                <a14:m>
                  <m:oMath xmlns:m="http://schemas.openxmlformats.org/officeDocument/2006/math">
                    <m:r>
                      <a:rPr lang="en-US">
                        <a:latin typeface="Cambria Math" panose="02040503050406030204" pitchFamily="18" charset="0"/>
                      </a:rPr>
                      <m:t>1063</m:t>
                    </m:r>
                    <m:r>
                      <m:rPr>
                        <m:nor/>
                      </m:rPr>
                      <a:rPr lang="en-US"/>
                      <m:t> </m:t>
                    </m:r>
                    <m:r>
                      <m:rPr>
                        <m:sty m:val="p"/>
                      </m:rPr>
                      <a:rPr lang="en-US">
                        <a:latin typeface="Cambria Math" panose="02040503050406030204" pitchFamily="18" charset="0"/>
                      </a:rPr>
                      <m:t>ft</m:t>
                    </m:r>
                  </m:oMath>
                </a14:m>
                <a:r>
                  <a:rPr lang="en-US" dirty="0"/>
                  <a:t> tall, we know from the constant of proportionality that the model</a:t>
                </a:r>
              </a:p>
            </p:txBody>
          </p:sp>
        </mc:Choice>
        <mc:Fallback xmlns="">
          <p:sp>
            <p:nvSpPr>
              <p:cNvPr id="3" name="Text Placeholder 2">
                <a:extLst>
                  <a:ext uri="{FF2B5EF4-FFF2-40B4-BE49-F238E27FC236}">
                    <a16:creationId xmlns:a16="http://schemas.microsoft.com/office/drawing/2014/main" id="{F174F5D3-B749-28AB-A52B-E051CC898943}"/>
                  </a:ext>
                </a:extLst>
              </p:cNvPr>
              <p:cNvSpPr>
                <a:spLocks noGrp="1" noRot="1" noChangeAspect="1" noMove="1" noResize="1" noEditPoints="1" noAdjustHandles="1" noChangeArrowheads="1" noChangeShapeType="1" noTextEdit="1"/>
              </p:cNvSpPr>
              <p:nvPr>
                <p:ph type="body" sz="quarter" idx="10"/>
              </p:nvPr>
            </p:nvSpPr>
            <p:spPr>
              <a:xfrm>
                <a:off x="457200" y="1029287"/>
                <a:ext cx="8305800" cy="5219113"/>
              </a:xfrm>
              <a:blipFill>
                <a:blip r:embed="rId2"/>
                <a:stretch>
                  <a:fillRect l="-1467" t="-1168" r="-880"/>
                </a:stretch>
              </a:blipFill>
            </p:spPr>
            <p:txBody>
              <a:bodyPr/>
              <a:lstStyle/>
              <a:p>
                <a:r>
                  <a:rPr lang="en-IN">
                    <a:noFill/>
                  </a:rPr>
                  <a:t> </a:t>
                </a:r>
              </a:p>
            </p:txBody>
          </p:sp>
        </mc:Fallback>
      </mc:AlternateContent>
      <p:pic>
        <p:nvPicPr>
          <p:cNvPr id="9" name="Picture 8" descr="is 1 divided by 25 of that height.">
            <a:extLst>
              <a:ext uri="{FF2B5EF4-FFF2-40B4-BE49-F238E27FC236}">
                <a16:creationId xmlns:a16="http://schemas.microsoft.com/office/drawing/2014/main" id="{A0648531-0AC7-6EFC-109B-9C91C8F15650}"/>
              </a:ext>
            </a:extLst>
          </p:cNvPr>
          <p:cNvPicPr>
            <a:picLocks noChangeAspect="1"/>
          </p:cNvPicPr>
          <p:nvPr/>
        </p:nvPicPr>
        <p:blipFill>
          <a:blip r:embed="rId3"/>
          <a:stretch>
            <a:fillRect/>
          </a:stretch>
        </p:blipFill>
        <p:spPr>
          <a:xfrm>
            <a:off x="1173957" y="1837550"/>
            <a:ext cx="2823181" cy="828000"/>
          </a:xfrm>
          <a:prstGeom prst="rect">
            <a:avLst/>
          </a:prstGeom>
        </p:spPr>
      </p:pic>
      <p:sp>
        <p:nvSpPr>
          <p:cNvPr id="11" name="TextBox 10">
            <a:extLst>
              <a:ext uri="{FF2B5EF4-FFF2-40B4-BE49-F238E27FC236}">
                <a16:creationId xmlns:a16="http://schemas.microsoft.com/office/drawing/2014/main" id="{D4392A6F-909D-8FB7-0BCC-04D046BD8CD4}"/>
              </a:ext>
            </a:extLst>
          </p:cNvPr>
          <p:cNvSpPr txBox="1"/>
          <p:nvPr/>
        </p:nvSpPr>
        <p:spPr>
          <a:xfrm>
            <a:off x="4038600" y="1969298"/>
            <a:ext cx="3810000"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So we have the following</a:t>
            </a:r>
            <a:endParaRPr lang="en-IN" dirty="0"/>
          </a:p>
        </p:txBody>
      </p:sp>
      <p:sp>
        <p:nvSpPr>
          <p:cNvPr id="13" name="TextBox 12">
            <a:extLst>
              <a:ext uri="{FF2B5EF4-FFF2-40B4-BE49-F238E27FC236}">
                <a16:creationId xmlns:a16="http://schemas.microsoft.com/office/drawing/2014/main" id="{CCC563A8-B247-9FAD-77BB-A4D40C0CC0B2}"/>
              </a:ext>
            </a:extLst>
          </p:cNvPr>
          <p:cNvSpPr txBox="1"/>
          <p:nvPr/>
        </p:nvSpPr>
        <p:spPr>
          <a:xfrm>
            <a:off x="1068230" y="2557550"/>
            <a:ext cx="1600200"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equation.</a:t>
            </a:r>
            <a:endParaRPr lang="en-IN" dirty="0"/>
          </a:p>
        </p:txBody>
      </p:sp>
      <p:pic>
        <p:nvPicPr>
          <p:cNvPr id="5" name="Picture 4" descr="M equals open fraction 1 divided by 25 close fraction times R&#10;&#10;equals 1 divided by 25 times 1063 ft&#10;&#10;equals 42.52 ft">
            <a:extLst>
              <a:ext uri="{FF2B5EF4-FFF2-40B4-BE49-F238E27FC236}">
                <a16:creationId xmlns:a16="http://schemas.microsoft.com/office/drawing/2014/main" id="{1CE4C868-4FD0-161C-6A50-E63AD256F521}"/>
              </a:ext>
            </a:extLst>
          </p:cNvPr>
          <p:cNvPicPr>
            <a:picLocks noChangeAspect="1"/>
          </p:cNvPicPr>
          <p:nvPr/>
        </p:nvPicPr>
        <p:blipFill>
          <a:blip r:embed="rId4"/>
          <a:stretch>
            <a:fillRect/>
          </a:stretch>
        </p:blipFill>
        <p:spPr>
          <a:xfrm>
            <a:off x="3883817" y="2814299"/>
            <a:ext cx="2181225" cy="2066925"/>
          </a:xfrm>
          <a:prstGeom prst="rect">
            <a:avLst/>
          </a:prstGeom>
        </p:spPr>
      </p:pic>
      <p:sp>
        <p:nvSpPr>
          <p:cNvPr id="7" name="TextBox 6">
            <a:extLst>
              <a:ext uri="{FF2B5EF4-FFF2-40B4-BE49-F238E27FC236}">
                <a16:creationId xmlns:a16="http://schemas.microsoft.com/office/drawing/2014/main" id="{0377F5CD-DA53-E1E8-8037-B2CDC380869C}"/>
              </a:ext>
            </a:extLst>
          </p:cNvPr>
          <p:cNvSpPr txBox="1"/>
          <p:nvPr/>
        </p:nvSpPr>
        <p:spPr>
          <a:xfrm>
            <a:off x="1088230" y="5029974"/>
            <a:ext cx="7772400" cy="954107"/>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Therefore, the model tower is approximately 42.5 feet tall.</a:t>
            </a:r>
            <a:endParaRPr lang="en-IN" sz="2800" dirty="0"/>
          </a:p>
        </p:txBody>
      </p:sp>
    </p:spTree>
    <p:extLst>
      <p:ext uri="{BB962C8B-B14F-4D97-AF65-F5344CB8AC3E}">
        <p14:creationId xmlns:p14="http://schemas.microsoft.com/office/powerpoint/2010/main" val="181790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Using the Constant of Proportionality</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5</a:t>
            </a:r>
            <a:endParaRPr dirty="0"/>
          </a:p>
        </p:txBody>
      </p:sp>
      <p:sp>
        <p:nvSpPr>
          <p:cNvPr id="3" name="Text Placeholder 2"/>
          <p:cNvSpPr>
            <a:spLocks noGrp="1"/>
          </p:cNvSpPr>
          <p:nvPr>
            <p:ph type="body" sz="quarter" idx="10"/>
          </p:nvPr>
        </p:nvSpPr>
        <p:spPr/>
        <p:txBody>
          <a:bodyPr>
            <a:normAutofit/>
          </a:bodyPr>
          <a:lstStyle/>
          <a:p>
            <a:pPr marL="628650" indent="-628650">
              <a:defRPr sz="2800"/>
            </a:pPr>
            <a:r>
              <a:rPr lang="en-US" dirty="0"/>
              <a:t>d.	</a:t>
            </a:r>
            <a:r>
              <a:rPr dirty="0"/>
              <a:t>​Because the people are scaled at the same ratio as the model buildings, the miniature State Dining Room would be able to seat the same number of people as the real White House State Dining Room, </a:t>
            </a:r>
            <a:r>
              <a:rPr dirty="0">
                <a:latin typeface="Cambria Math"/>
              </a:rPr>
              <a:t>140</a:t>
            </a:r>
            <a:r>
              <a:rPr dirty="0"/>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Hooke's Law</a:t>
            </a:r>
          </a:p>
        </p:txBody>
      </p:sp>
      <p:sp>
        <p:nvSpPr>
          <p:cNvPr id="3" name="Text Placeholder 2"/>
          <p:cNvSpPr>
            <a:spLocks noGrp="1"/>
          </p:cNvSpPr>
          <p:nvPr>
            <p:ph type="body" sz="quarter" idx="10"/>
          </p:nvPr>
        </p:nvSpPr>
        <p:spPr>
          <a:xfrm>
            <a:off x="457200" y="1082078"/>
            <a:ext cx="8229600" cy="4861522"/>
          </a:xfrm>
        </p:spPr>
        <p:txBody>
          <a:bodyPr>
            <a:normAutofit/>
          </a:bodyPr>
          <a:lstStyle/>
          <a:p>
            <a:r>
              <a:rPr sz="2400" dirty="0"/>
              <a:t>The proportional relationship between the force applied to a spring and the length of the spring is given by</a:t>
            </a:r>
            <a:endParaRPr lang="en-US" sz="2400" dirty="0"/>
          </a:p>
          <a:p>
            <a:pPr algn="ctr"/>
            <a:r>
              <a:rPr lang="en-IN" sz="2400" i="1" dirty="0"/>
              <a:t>F</a:t>
            </a:r>
            <a:r>
              <a:rPr lang="en-IN" sz="2400" dirty="0"/>
              <a:t> = </a:t>
            </a:r>
            <a:r>
              <a:rPr lang="en-IN" sz="2400" i="1" dirty="0"/>
              <a:t>kx</a:t>
            </a:r>
            <a:r>
              <a:rPr lang="en-IN" sz="2400" dirty="0"/>
              <a:t>,</a:t>
            </a:r>
            <a:endParaRPr sz="2400" dirty="0"/>
          </a:p>
          <a:p>
            <a:pPr>
              <a:defRPr sz="2800"/>
            </a:pPr>
            <a:r>
              <a:rPr lang="en-IN" sz="2400" dirty="0"/>
              <a:t>w</a:t>
            </a:r>
            <a:r>
              <a:rPr sz="2400" dirty="0"/>
              <a:t>here</a:t>
            </a:r>
            <a:r>
              <a:rPr lang="en-US" sz="2400" dirty="0"/>
              <a:t> </a:t>
            </a:r>
            <a:r>
              <a:rPr lang="en-US" sz="2400" i="1" dirty="0"/>
              <a:t>F</a:t>
            </a:r>
            <a:r>
              <a:rPr sz="2400" dirty="0"/>
              <a:t> is the force applied to a spring,</a:t>
            </a:r>
            <a:r>
              <a:rPr lang="en-US" sz="2400" dirty="0"/>
              <a:t> </a:t>
            </a:r>
            <a:r>
              <a:rPr lang="en-US" sz="2400" i="1" dirty="0"/>
              <a:t>x</a:t>
            </a:r>
            <a:r>
              <a:rPr sz="2400" dirty="0"/>
              <a:t> is the displacement of the spring (either stretched or compressed), and</a:t>
            </a:r>
            <a:r>
              <a:rPr lang="en-US" sz="2400" dirty="0"/>
              <a:t> </a:t>
            </a:r>
            <a:r>
              <a:rPr lang="en-US" sz="2400" i="1" dirty="0"/>
              <a:t>k</a:t>
            </a:r>
            <a:r>
              <a:rPr sz="2400" dirty="0"/>
              <a:t> is the spring constant.</a:t>
            </a:r>
          </a:p>
          <a:p>
            <a:endParaRPr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Using Hooke’s Law</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3" name="Text Placeholder 2"/>
          <p:cNvSpPr>
            <a:spLocks noGrp="1"/>
          </p:cNvSpPr>
          <p:nvPr>
            <p:ph type="body" sz="quarter" idx="10"/>
          </p:nvPr>
        </p:nvSpPr>
        <p:spPr/>
        <p:txBody>
          <a:bodyPr>
            <a:normAutofit/>
          </a:bodyPr>
          <a:lstStyle/>
          <a:p>
            <a:r>
              <a:rPr sz="2800" dirty="0"/>
              <a:t>A force of </a:t>
            </a:r>
            <a:r>
              <a:rPr sz="2800" dirty="0">
                <a:latin typeface="Cambria Math"/>
              </a:rPr>
              <a:t>200</a:t>
            </a:r>
            <a:r>
              <a:rPr sz="2800" dirty="0"/>
              <a:t> newtons (N) stretches a spring by </a:t>
            </a:r>
            <a:r>
              <a:rPr sz="2800" dirty="0">
                <a:latin typeface="Cambria Math"/>
              </a:rPr>
              <a:t>4</a:t>
            </a:r>
            <a:r>
              <a:rPr sz="2800" dirty="0"/>
              <a:t> meters (m).</a:t>
            </a:r>
          </a:p>
          <a:p>
            <a:pPr marL="542925" indent="-542925">
              <a:defRPr sz="2800"/>
            </a:pPr>
            <a:r>
              <a:rPr lang="en-US" sz="2800" dirty="0"/>
              <a:t>a.	</a:t>
            </a:r>
            <a:r>
              <a:rPr sz="2800" dirty="0"/>
              <a:t>What is the value of the constant of proportionality (the spring constant)?</a:t>
            </a:r>
          </a:p>
          <a:p>
            <a:pPr marL="542925" indent="-542925">
              <a:defRPr sz="2800"/>
            </a:pPr>
            <a:r>
              <a:rPr lang="en-US" sz="2800" dirty="0"/>
              <a:t>b.	</a:t>
            </a:r>
            <a:r>
              <a:rPr sz="2800" dirty="0"/>
              <a:t>How much force would be needed to stretch the spring </a:t>
            </a:r>
            <a:r>
              <a:rPr sz="2800" dirty="0">
                <a:latin typeface="Cambria Math"/>
              </a:rPr>
              <a:t>4.5</a:t>
            </a:r>
            <a:r>
              <a:rPr sz="2800" dirty="0"/>
              <a:t> meters?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Using Hooke’s Law</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628650" indent="-628650">
              <a:defRPr sz="2800"/>
            </a:pPr>
            <a:r>
              <a:rPr lang="en-US" dirty="0"/>
              <a:t>a.	</a:t>
            </a:r>
            <a:r>
              <a:rPr sz="2600" dirty="0"/>
              <a:t>We know the spring constant is the ratio between the force and the distance the spring is stretched. We can use the formula</a:t>
            </a:r>
            <a:r>
              <a:rPr lang="en-US" sz="2600" dirty="0"/>
              <a:t> </a:t>
            </a:r>
            <a:r>
              <a:rPr lang="en-US" sz="2600" i="1" dirty="0"/>
              <a:t>F</a:t>
            </a:r>
            <a:r>
              <a:rPr lang="en-US" sz="2600" dirty="0"/>
              <a:t> = </a:t>
            </a:r>
            <a:r>
              <a:rPr lang="en-US" sz="2600" i="1" dirty="0"/>
              <a:t>kx</a:t>
            </a:r>
            <a:r>
              <a:rPr sz="2600" dirty="0"/>
              <a:t> to set up an equation for the proportionality of the spring, where</a:t>
            </a:r>
            <a:r>
              <a:rPr lang="en-US" sz="2600" dirty="0"/>
              <a:t> </a:t>
            </a:r>
            <a:r>
              <a:rPr lang="en-US" sz="2600" i="1" dirty="0"/>
              <a:t>F</a:t>
            </a:r>
            <a:r>
              <a:rPr sz="2600" dirty="0"/>
              <a:t> is the force applied to the spring and</a:t>
            </a:r>
            <a:r>
              <a:rPr lang="en-US" sz="2600" dirty="0"/>
              <a:t> </a:t>
            </a:r>
            <a:r>
              <a:rPr lang="en-US" sz="2600" i="1" dirty="0"/>
              <a:t>x</a:t>
            </a:r>
            <a:r>
              <a:rPr sz="2600" dirty="0"/>
              <a:t> is the length of the spring.</a:t>
            </a:r>
            <a:endParaRPr dirty="0"/>
          </a:p>
          <a:p>
            <a:pPr algn="l">
              <a:defRPr sz="2800"/>
            </a:pPr>
            <a:r>
              <a:rPr dirty="0"/>
              <a:t>​</a:t>
            </a:r>
            <a:endParaRPr sz="2800" dirty="0"/>
          </a:p>
        </p:txBody>
      </p:sp>
      <p:pic>
        <p:nvPicPr>
          <p:cNvPr id="6" name="Picture 5" descr="Line 1: F equals k times x,&#10;Line 2: 200 N equals k times 4 m,&#10;Line 3: 200 N divided by 4 m equals k,&#10;Line 4: 50 N divided by m equals k.">
            <a:extLst>
              <a:ext uri="{FF2B5EF4-FFF2-40B4-BE49-F238E27FC236}">
                <a16:creationId xmlns:a16="http://schemas.microsoft.com/office/drawing/2014/main" id="{1312B02A-071D-3A04-EA31-A6569CA9732F}"/>
              </a:ext>
            </a:extLst>
          </p:cNvPr>
          <p:cNvPicPr>
            <a:picLocks noChangeAspect="1"/>
          </p:cNvPicPr>
          <p:nvPr/>
        </p:nvPicPr>
        <p:blipFill>
          <a:blip r:embed="rId2"/>
          <a:stretch>
            <a:fillRect/>
          </a:stretch>
        </p:blipFill>
        <p:spPr>
          <a:xfrm>
            <a:off x="3714238" y="3731126"/>
            <a:ext cx="1715524" cy="2160000"/>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Using Hooke’s Law</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3</a:t>
            </a:r>
            <a:endParaRPr dirty="0"/>
          </a:p>
        </p:txBody>
      </p:sp>
      <p:sp>
        <p:nvSpPr>
          <p:cNvPr id="16" name="TextBox 15">
            <a:extLst>
              <a:ext uri="{FF2B5EF4-FFF2-40B4-BE49-F238E27FC236}">
                <a16:creationId xmlns:a16="http://schemas.microsoft.com/office/drawing/2014/main" id="{58410E77-D0D2-5DB3-D87E-559CF696DEA0}"/>
              </a:ext>
            </a:extLst>
          </p:cNvPr>
          <p:cNvSpPr txBox="1"/>
          <p:nvPr/>
        </p:nvSpPr>
        <p:spPr>
          <a:xfrm>
            <a:off x="914400" y="1189525"/>
            <a:ext cx="5800725" cy="461665"/>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Therefore, the constant of proportionality is</a:t>
            </a:r>
            <a:endParaRPr lang="en-IN" dirty="0"/>
          </a:p>
        </p:txBody>
      </p:sp>
      <p:pic>
        <p:nvPicPr>
          <p:cNvPr id="12" name="Picture 11" descr="50 times N divided by m">
            <a:extLst>
              <a:ext uri="{FF2B5EF4-FFF2-40B4-BE49-F238E27FC236}">
                <a16:creationId xmlns:a16="http://schemas.microsoft.com/office/drawing/2014/main" id="{5BB342B3-1F40-E135-091D-E851BA4CD8D6}"/>
              </a:ext>
            </a:extLst>
          </p:cNvPr>
          <p:cNvPicPr>
            <a:picLocks noChangeAspect="1"/>
          </p:cNvPicPr>
          <p:nvPr/>
        </p:nvPicPr>
        <p:blipFill>
          <a:blip r:embed="rId2"/>
          <a:stretch>
            <a:fillRect/>
          </a:stretch>
        </p:blipFill>
        <p:spPr>
          <a:xfrm>
            <a:off x="6543675" y="1074443"/>
            <a:ext cx="711219" cy="720000"/>
          </a:xfrm>
          <a:prstGeom prst="rect">
            <a:avLst/>
          </a:prstGeom>
        </p:spPr>
      </p:pic>
      <p:sp>
        <p:nvSpPr>
          <p:cNvPr id="10" name="TextBox 9">
            <a:extLst>
              <a:ext uri="{FF2B5EF4-FFF2-40B4-BE49-F238E27FC236}">
                <a16:creationId xmlns:a16="http://schemas.microsoft.com/office/drawing/2014/main" id="{0E20503E-0635-805E-8BE9-0273492D3A13}"/>
              </a:ext>
            </a:extLst>
          </p:cNvPr>
          <p:cNvSpPr txBox="1"/>
          <p:nvPr/>
        </p:nvSpPr>
        <p:spPr>
          <a:xfrm>
            <a:off x="933449" y="1743485"/>
            <a:ext cx="7067549" cy="1200329"/>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400" b="0" i="0" u="none" strike="noStrike" kern="1200" cap="none" spc="0" normalizeH="0" baseline="0" noProof="0" dirty="0">
                <a:ln>
                  <a:noFill/>
                </a:ln>
                <a:solidFill>
                  <a:srgbClr val="366092"/>
                </a:solidFill>
                <a:effectLst/>
                <a:uLnTx/>
                <a:uFillTx/>
                <a:latin typeface="Calibri"/>
                <a:ea typeface="+mn-ea"/>
                <a:cs typeface="+mn-cs"/>
              </a:rPr>
              <a:t>This tells us is that in order to stretch this spring a distance of </a:t>
            </a:r>
            <a:r>
              <a:rPr kumimoji="0" lang="en-US" sz="2400" b="0" i="0" u="none" strike="noStrike" kern="1200" cap="none" spc="0" normalizeH="0" baseline="0" noProof="0" dirty="0">
                <a:ln>
                  <a:noFill/>
                </a:ln>
                <a:solidFill>
                  <a:srgbClr val="366092"/>
                </a:solidFill>
                <a:effectLst/>
                <a:uLnTx/>
                <a:uFillTx/>
                <a:latin typeface="Cambria Math"/>
                <a:ea typeface="+mn-ea"/>
                <a:cs typeface="+mn-cs"/>
              </a:rPr>
              <a:t>1</a:t>
            </a:r>
            <a:r>
              <a:rPr kumimoji="0" lang="en-US" sz="2400" b="0" i="0" u="none" strike="noStrike" kern="1200" cap="none" spc="0" normalizeH="0" baseline="0" noProof="0" dirty="0">
                <a:ln>
                  <a:noFill/>
                </a:ln>
                <a:solidFill>
                  <a:srgbClr val="366092"/>
                </a:solidFill>
                <a:effectLst/>
                <a:uLnTx/>
                <a:uFillTx/>
                <a:latin typeface="Calibri"/>
                <a:ea typeface="+mn-ea"/>
                <a:cs typeface="+mn-cs"/>
              </a:rPr>
              <a:t> meter, a weight or force of </a:t>
            </a:r>
            <a:r>
              <a:rPr kumimoji="0" lang="en-US" sz="2400" b="0" i="0" u="none" strike="noStrike" kern="1200" cap="none" spc="0" normalizeH="0" baseline="0" noProof="0" dirty="0">
                <a:ln>
                  <a:noFill/>
                </a:ln>
                <a:solidFill>
                  <a:srgbClr val="366092"/>
                </a:solidFill>
                <a:effectLst/>
                <a:uLnTx/>
                <a:uFillTx/>
                <a:latin typeface="Cambria Math"/>
                <a:ea typeface="+mn-ea"/>
                <a:cs typeface="+mn-cs"/>
              </a:rPr>
              <a:t>50</a:t>
            </a:r>
            <a:r>
              <a:rPr kumimoji="0" lang="en-US" sz="2400" b="0" i="0" u="none" strike="noStrike" kern="1200" cap="none" spc="0" normalizeH="0" baseline="0" noProof="0" dirty="0">
                <a:ln>
                  <a:noFill/>
                </a:ln>
                <a:solidFill>
                  <a:srgbClr val="366092"/>
                </a:solidFill>
                <a:effectLst/>
                <a:uLnTx/>
                <a:uFillTx/>
                <a:latin typeface="Calibri"/>
                <a:ea typeface="+mn-ea"/>
                <a:cs typeface="+mn-cs"/>
              </a:rPr>
              <a:t> newtons is required.</a:t>
            </a:r>
            <a:endParaRPr lang="en-IN" sz="2400" dirty="0"/>
          </a:p>
        </p:txBody>
      </p:sp>
      <p:sp>
        <p:nvSpPr>
          <p:cNvPr id="8" name="TextBox 7">
            <a:extLst>
              <a:ext uri="{FF2B5EF4-FFF2-40B4-BE49-F238E27FC236}">
                <a16:creationId xmlns:a16="http://schemas.microsoft.com/office/drawing/2014/main" id="{9764D241-A50C-01B0-3312-C4CF8A8C8741}"/>
              </a:ext>
            </a:extLst>
          </p:cNvPr>
          <p:cNvSpPr txBox="1"/>
          <p:nvPr/>
        </p:nvSpPr>
        <p:spPr>
          <a:xfrm>
            <a:off x="457201" y="3127375"/>
            <a:ext cx="8267700" cy="1200329"/>
          </a:xfrm>
          <a:prstGeom prst="rect">
            <a:avLst/>
          </a:prstGeom>
          <a:noFill/>
        </p:spPr>
        <p:txBody>
          <a:bodyPr wrap="square">
            <a:spAutoFit/>
          </a:bodyPr>
          <a:lstStyle/>
          <a:p>
            <a:pPr marL="447675" indent="-447675"/>
            <a:r>
              <a:rPr kumimoji="0" lang="en-US" sz="2400" b="0" i="0" u="none" strike="noStrike" kern="1200" cap="none" spc="0" normalizeH="0" baseline="0" noProof="0" dirty="0">
                <a:ln>
                  <a:noFill/>
                </a:ln>
                <a:solidFill>
                  <a:srgbClr val="366092"/>
                </a:solidFill>
                <a:effectLst/>
                <a:uLnTx/>
                <a:uFillTx/>
                <a:latin typeface="Calibri"/>
                <a:ea typeface="+mn-ea"/>
                <a:cs typeface="+mn-cs"/>
              </a:rPr>
              <a:t>b.	In order to stretch the spring </a:t>
            </a:r>
            <a:r>
              <a:rPr kumimoji="0" lang="en-US" sz="2400" b="0" i="0" u="none" strike="noStrike" kern="1200" cap="none" spc="0" normalizeH="0" baseline="0" noProof="0" dirty="0">
                <a:ln>
                  <a:noFill/>
                </a:ln>
                <a:solidFill>
                  <a:srgbClr val="366092"/>
                </a:solidFill>
                <a:effectLst/>
                <a:uLnTx/>
                <a:uFillTx/>
                <a:latin typeface="Cambria Math"/>
                <a:ea typeface="+mn-ea"/>
                <a:cs typeface="+mn-cs"/>
              </a:rPr>
              <a:t>4.5</a:t>
            </a:r>
            <a:r>
              <a:rPr kumimoji="0" lang="en-US" sz="2400" b="0" i="0" u="none" strike="noStrike" kern="1200" cap="none" spc="0" normalizeH="0" baseline="0" noProof="0" dirty="0">
                <a:ln>
                  <a:noFill/>
                </a:ln>
                <a:solidFill>
                  <a:srgbClr val="366092"/>
                </a:solidFill>
                <a:effectLst/>
                <a:uLnTx/>
                <a:uFillTx/>
                <a:latin typeface="Calibri"/>
                <a:ea typeface="+mn-ea"/>
                <a:cs typeface="+mn-cs"/>
              </a:rPr>
              <a:t> meters, we can multiply the constant of proportionality that we found in part a. by the length of </a:t>
            </a:r>
            <a:r>
              <a:rPr kumimoji="0" lang="en-US" sz="2400" b="0" i="0" u="none" strike="noStrike" kern="1200" cap="none" spc="0" normalizeH="0" baseline="0" noProof="0" dirty="0">
                <a:ln>
                  <a:noFill/>
                </a:ln>
                <a:solidFill>
                  <a:srgbClr val="366092"/>
                </a:solidFill>
                <a:effectLst/>
                <a:uLnTx/>
                <a:uFillTx/>
                <a:latin typeface="Cambria Math"/>
                <a:ea typeface="+mn-ea"/>
                <a:cs typeface="+mn-cs"/>
              </a:rPr>
              <a:t>4.5</a:t>
            </a:r>
            <a:r>
              <a:rPr kumimoji="0" lang="en-US" sz="2400" b="0" i="0" u="none" strike="noStrike" kern="1200" cap="none" spc="0" normalizeH="0" baseline="0" noProof="0" dirty="0">
                <a:ln>
                  <a:noFill/>
                </a:ln>
                <a:solidFill>
                  <a:srgbClr val="366092"/>
                </a:solidFill>
                <a:effectLst/>
                <a:uLnTx/>
                <a:uFillTx/>
                <a:latin typeface="Calibri"/>
                <a:ea typeface="+mn-ea"/>
                <a:cs typeface="+mn-cs"/>
              </a:rPr>
              <a:t> meters.</a:t>
            </a:r>
            <a:endParaRPr lang="en-IN" sz="2400" dirty="0"/>
          </a:p>
        </p:txBody>
      </p:sp>
      <p:pic>
        <p:nvPicPr>
          <p:cNvPr id="14" name="Picture 13" descr="F equals 50 times N divided by m times 4.5 m&#10;&#10;the unit m cancel out&#10;&#10;equals 225 N">
            <a:extLst>
              <a:ext uri="{FF2B5EF4-FFF2-40B4-BE49-F238E27FC236}">
                <a16:creationId xmlns:a16="http://schemas.microsoft.com/office/drawing/2014/main" id="{43A9D3DE-77E1-E781-A963-C7AD45EBB46C}"/>
              </a:ext>
            </a:extLst>
          </p:cNvPr>
          <p:cNvPicPr>
            <a:picLocks noChangeAspect="1"/>
          </p:cNvPicPr>
          <p:nvPr/>
        </p:nvPicPr>
        <p:blipFill>
          <a:blip r:embed="rId3"/>
          <a:stretch>
            <a:fillRect/>
          </a:stretch>
        </p:blipFill>
        <p:spPr>
          <a:xfrm>
            <a:off x="3322576" y="4344636"/>
            <a:ext cx="2956045" cy="756000"/>
          </a:xfrm>
          <a:prstGeom prst="rect">
            <a:avLst/>
          </a:prstGeom>
        </p:spPr>
      </p:pic>
      <p:sp>
        <p:nvSpPr>
          <p:cNvPr id="5" name="TextBox 4">
            <a:extLst>
              <a:ext uri="{FF2B5EF4-FFF2-40B4-BE49-F238E27FC236}">
                <a16:creationId xmlns:a16="http://schemas.microsoft.com/office/drawing/2014/main" id="{4DB64E47-8449-21A7-49F8-C1696B9E5CE7}"/>
              </a:ext>
            </a:extLst>
          </p:cNvPr>
          <p:cNvSpPr txBox="1"/>
          <p:nvPr/>
        </p:nvSpPr>
        <p:spPr>
          <a:xfrm>
            <a:off x="952499" y="5100636"/>
            <a:ext cx="7696200" cy="904863"/>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400" b="0" i="0" u="none" strike="noStrike" kern="1200" cap="none" spc="0" normalizeH="0" baseline="0" noProof="0" dirty="0">
                <a:ln>
                  <a:noFill/>
                </a:ln>
                <a:solidFill>
                  <a:srgbClr val="366092"/>
                </a:solidFill>
                <a:effectLst/>
                <a:uLnTx/>
                <a:uFillTx/>
                <a:latin typeface="Calibri"/>
                <a:ea typeface="+mn-ea"/>
                <a:cs typeface="+mn-cs"/>
              </a:rPr>
              <a:t>Therefore, a force of </a:t>
            </a:r>
            <a:r>
              <a:rPr kumimoji="0" lang="en-US" sz="2400" b="0" i="0" u="none" strike="noStrike" kern="1200" cap="none" spc="0" normalizeH="0" baseline="0" noProof="0" dirty="0">
                <a:ln>
                  <a:noFill/>
                </a:ln>
                <a:solidFill>
                  <a:srgbClr val="366092"/>
                </a:solidFill>
                <a:effectLst/>
                <a:uLnTx/>
                <a:uFillTx/>
                <a:latin typeface="Cambria Math"/>
                <a:ea typeface="+mn-ea"/>
                <a:cs typeface="+mn-cs"/>
              </a:rPr>
              <a:t>225</a:t>
            </a:r>
            <a:r>
              <a:rPr kumimoji="0" lang="en-US" sz="2400" b="0" i="0" u="none" strike="noStrike" kern="1200" cap="none" spc="0" normalizeH="0" baseline="0" noProof="0" dirty="0">
                <a:ln>
                  <a:noFill/>
                </a:ln>
                <a:solidFill>
                  <a:srgbClr val="366092"/>
                </a:solidFill>
                <a:effectLst/>
                <a:uLnTx/>
                <a:uFillTx/>
                <a:latin typeface="Calibri"/>
                <a:ea typeface="+mn-ea"/>
                <a:cs typeface="+mn-cs"/>
              </a:rPr>
              <a:t> newtons is needed to stretch the</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400" b="0" i="0" u="none" strike="noStrike" kern="1200" cap="none" spc="0" normalizeH="0" baseline="0" noProof="0" dirty="0">
                <a:ln>
                  <a:noFill/>
                </a:ln>
                <a:solidFill>
                  <a:srgbClr val="366092"/>
                </a:solidFill>
                <a:effectLst/>
                <a:uLnTx/>
                <a:uFillTx/>
                <a:latin typeface="Calibri"/>
                <a:ea typeface="+mn-ea"/>
                <a:cs typeface="+mn-cs"/>
              </a:rPr>
              <a:t>spring </a:t>
            </a:r>
            <a:r>
              <a:rPr kumimoji="0" lang="en-US" sz="2400" b="0" i="0" u="none" strike="noStrike" kern="1200" cap="none" spc="0" normalizeH="0" baseline="0" noProof="0" dirty="0">
                <a:ln>
                  <a:noFill/>
                </a:ln>
                <a:solidFill>
                  <a:srgbClr val="366092"/>
                </a:solidFill>
                <a:effectLst/>
                <a:uLnTx/>
                <a:uFillTx/>
                <a:latin typeface="Cambria Math"/>
                <a:ea typeface="+mn-ea"/>
                <a:cs typeface="+mn-cs"/>
              </a:rPr>
              <a:t>4.5</a:t>
            </a:r>
            <a:r>
              <a:rPr kumimoji="0" lang="en-US" sz="2400" b="0" i="0" u="none" strike="noStrike" kern="1200" cap="none" spc="0" normalizeH="0" baseline="0" noProof="0" dirty="0">
                <a:ln>
                  <a:noFill/>
                </a:ln>
                <a:solidFill>
                  <a:srgbClr val="366092"/>
                </a:solidFill>
                <a:effectLst/>
                <a:uLnTx/>
                <a:uFillTx/>
                <a:latin typeface="Calibri"/>
                <a:ea typeface="+mn-ea"/>
                <a:cs typeface="+mn-cs"/>
              </a:rPr>
              <a:t> meters.</a:t>
            </a:r>
            <a:endParaRPr lang="en-IN" sz="2400" dirty="0"/>
          </a:p>
        </p:txBody>
      </p:sp>
    </p:spTree>
    <p:extLst>
      <p:ext uri="{BB962C8B-B14F-4D97-AF65-F5344CB8AC3E}">
        <p14:creationId xmlns:p14="http://schemas.microsoft.com/office/powerpoint/2010/main" val="1570315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3</a:t>
            </a:r>
            <a:endParaRPr dirty="0"/>
          </a:p>
        </p:txBody>
      </p:sp>
      <p:sp>
        <p:nvSpPr>
          <p:cNvPr id="3" name="Text Placeholder 2"/>
          <p:cNvSpPr>
            <a:spLocks noGrp="1"/>
          </p:cNvSpPr>
          <p:nvPr>
            <p:ph type="body" sz="quarter" idx="10"/>
          </p:nvPr>
        </p:nvSpPr>
        <p:spPr/>
        <p:txBody>
          <a:bodyPr>
            <a:normAutofit/>
          </a:bodyPr>
          <a:lstStyle/>
          <a:p>
            <a:r>
              <a:rPr sz="2400" dirty="0"/>
              <a:t>Named after the physicist Isaac Newton, a newton (N) is a unit used to measure force. One newton is equal to the amount of force required to give a mass of </a:t>
            </a:r>
            <a:r>
              <a:rPr sz="2400" dirty="0">
                <a:latin typeface="Cambria Math"/>
              </a:rPr>
              <a:t>1</a:t>
            </a:r>
            <a:r>
              <a:rPr sz="2400" dirty="0"/>
              <a:t> kilogram an acceleration of </a:t>
            </a:r>
            <a:r>
              <a:rPr sz="2400" dirty="0">
                <a:latin typeface="Cambria Math"/>
              </a:rPr>
              <a:t>1</a:t>
            </a:r>
            <a:r>
              <a:rPr sz="2400" dirty="0"/>
              <a:t> meter per second squared.</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2</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If the cost of a house is proportional to its square footage, and their constant of proportionality is </a:t>
                </a:r>
                <a14:m>
                  <m:oMath xmlns:m="http://schemas.openxmlformats.org/officeDocument/2006/math">
                    <m:r>
                      <a:rPr>
                        <a:latin typeface="Cambria Math" panose="02040503050406030204" pitchFamily="18" charset="0"/>
                      </a:rPr>
                      <m:t>$151</m:t>
                    </m:r>
                  </m:oMath>
                </a14:m>
                <a:r>
                  <a:rPr sz="2800" dirty="0"/>
                  <a:t> per square foot, which of the following statements are true?</a:t>
                </a:r>
              </a:p>
              <a:p>
                <a:pPr marL="542925" indent="-542925">
                  <a:defRPr sz="2800"/>
                </a:pPr>
                <a:r>
                  <a:rPr lang="en-US" sz="2800" dirty="0"/>
                  <a:t>a.	</a:t>
                </a:r>
                <a:r>
                  <a:rPr sz="2800" dirty="0"/>
                  <a:t>A house with </a:t>
                </a:r>
                <a:r>
                  <a:rPr sz="2800" dirty="0">
                    <a:latin typeface="Cambria Math"/>
                  </a:rPr>
                  <a:t>1200</a:t>
                </a:r>
                <a:r>
                  <a:rPr sz="2800" dirty="0"/>
                  <a:t> square feet will cost $181,200.</a:t>
                </a:r>
              </a:p>
              <a:p>
                <a:pPr marL="542925" indent="-542925">
                  <a:defRPr sz="2800"/>
                </a:pPr>
                <a:r>
                  <a:rPr lang="en-US" dirty="0"/>
                  <a:t>b.	</a:t>
                </a:r>
                <a:r>
                  <a:rPr sz="2800" dirty="0"/>
                  <a:t>A house that costs </a:t>
                </a:r>
                <a14:m>
                  <m:oMath xmlns:m="http://schemas.openxmlformats.org/officeDocument/2006/math">
                    <m:r>
                      <a:rPr>
                        <a:latin typeface="Cambria Math" panose="02040503050406030204" pitchFamily="18" charset="0"/>
                      </a:rPr>
                      <m:t>$303,963</m:t>
                    </m:r>
                  </m:oMath>
                </a14:m>
                <a:r>
                  <a:rPr sz="2800" dirty="0"/>
                  <a:t> has </a:t>
                </a:r>
                <a:r>
                  <a:rPr sz="2800" dirty="0">
                    <a:latin typeface="Cambria Math"/>
                  </a:rPr>
                  <a:t>2013</a:t>
                </a:r>
                <a:r>
                  <a:rPr sz="2800" dirty="0"/>
                  <a:t> square feet.</a:t>
                </a:r>
              </a:p>
              <a:p>
                <a:r>
                  <a:rPr sz="2800" dirty="0"/>
                  <a:t>Answer: </a:t>
                </a:r>
                <a:r>
                  <a:rPr sz="2800" b="1" dirty="0"/>
                  <a:t>a.</a:t>
                </a:r>
                <a:r>
                  <a:rPr sz="2800" dirty="0"/>
                  <a:t> and </a:t>
                </a:r>
                <a:r>
                  <a:rPr sz="2800" b="1" dirty="0"/>
                  <a:t>b.</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370"/>
                </a:stretch>
              </a:blipFill>
            </p:spPr>
            <p:txBody>
              <a:bodyPr/>
              <a:lstStyle/>
              <a:p>
                <a:r>
                  <a:rPr lang="en-IN">
                    <a:noFill/>
                  </a:rPr>
                  <a:t> </a:t>
                </a:r>
              </a:p>
            </p:txBody>
          </p:sp>
        </mc:Fallback>
      </mc:AlternateContent>
    </p:spTree>
    <p:extLst>
      <p:ext uri="{BB962C8B-B14F-4D97-AF65-F5344CB8AC3E}">
        <p14:creationId xmlns:p14="http://schemas.microsoft.com/office/powerpoint/2010/main" val="4070591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Fun Fact</a:t>
            </a:r>
          </a:p>
        </p:txBody>
      </p:sp>
      <p:sp>
        <p:nvSpPr>
          <p:cNvPr id="3" name="Text Placeholder 2"/>
          <p:cNvSpPr>
            <a:spLocks noGrp="1"/>
          </p:cNvSpPr>
          <p:nvPr>
            <p:ph type="body" sz="quarter" idx="10"/>
          </p:nvPr>
        </p:nvSpPr>
        <p:spPr/>
        <p:txBody>
          <a:bodyPr>
            <a:normAutofit/>
          </a:bodyPr>
          <a:lstStyle/>
          <a:p>
            <a:r>
              <a:rPr sz="2400" dirty="0"/>
              <a:t>Leonardo da Vinci (1452–1519), an Italian Renaissance man, was considered accomplished in many areas: painting, sculpting, architecture, music, science mathematics, engineering, inventing, anatomy, geology, cartography, botany, and writing! Here is a sample of his studies on proportions of the human head and eyes</a:t>
            </a:r>
            <a:r>
              <a:rPr sz="2600" dirty="0"/>
              <a:t>.</a:t>
            </a:r>
          </a:p>
        </p:txBody>
      </p:sp>
      <p:pic>
        <p:nvPicPr>
          <p:cNvPr id="5" name="Picture 4" descr="a sketch done by leonardo da vinci of the human head">
            <a:extLst>
              <a:ext uri="{FF2B5EF4-FFF2-40B4-BE49-F238E27FC236}">
                <a16:creationId xmlns:a16="http://schemas.microsoft.com/office/drawing/2014/main" id="{5E0361AF-E85D-4DB4-81C2-67EEE29BD4D0}"/>
              </a:ext>
            </a:extLst>
          </p:cNvPr>
          <p:cNvPicPr>
            <a:picLocks noChangeAspect="1"/>
          </p:cNvPicPr>
          <p:nvPr/>
        </p:nvPicPr>
        <p:blipFill>
          <a:blip r:embed="rId2"/>
          <a:srcRect b="15035"/>
          <a:stretch>
            <a:fillRect/>
          </a:stretch>
        </p:blipFill>
        <p:spPr>
          <a:xfrm>
            <a:off x="2743200" y="3461741"/>
            <a:ext cx="2362200" cy="1924567"/>
          </a:xfrm>
          <a:prstGeom prst="rect">
            <a:avLst/>
          </a:prstGeom>
        </p:spPr>
      </p:pic>
      <p:sp>
        <p:nvSpPr>
          <p:cNvPr id="6" name="TextBox 5">
            <a:extLst>
              <a:ext uri="{FF2B5EF4-FFF2-40B4-BE49-F238E27FC236}">
                <a16:creationId xmlns:a16="http://schemas.microsoft.com/office/drawing/2014/main" id="{E6D5920C-950B-1BF4-683F-3834D4E03BBB}"/>
              </a:ext>
            </a:extLst>
          </p:cNvPr>
          <p:cNvSpPr txBox="1"/>
          <p:nvPr/>
        </p:nvSpPr>
        <p:spPr>
          <a:xfrm>
            <a:off x="3352800" y="5497941"/>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1</a:t>
            </a:r>
            <a:endParaRPr lang="en-IN" dirty="0"/>
          </a:p>
        </p:txBody>
      </p:sp>
      <p:pic>
        <p:nvPicPr>
          <p:cNvPr id="7" name="Picture 6" descr="a sketch done by leonardo da vinci of the human eyes">
            <a:extLst>
              <a:ext uri="{FF2B5EF4-FFF2-40B4-BE49-F238E27FC236}">
                <a16:creationId xmlns:a16="http://schemas.microsoft.com/office/drawing/2014/main" id="{09E9FA69-1B73-4A7B-A276-FEAAC3F8F4B0}"/>
              </a:ext>
            </a:extLst>
          </p:cNvPr>
          <p:cNvPicPr>
            <a:picLocks noChangeAspect="1"/>
          </p:cNvPicPr>
          <p:nvPr/>
        </p:nvPicPr>
        <p:blipFill>
          <a:blip r:embed="rId3"/>
          <a:srcRect b="10591"/>
          <a:stretch>
            <a:fillRect/>
          </a:stretch>
        </p:blipFill>
        <p:spPr>
          <a:xfrm>
            <a:off x="5410200" y="3148702"/>
            <a:ext cx="1875414" cy="2333195"/>
          </a:xfrm>
          <a:prstGeom prst="rect">
            <a:avLst/>
          </a:prstGeom>
        </p:spPr>
      </p:pic>
      <p:sp>
        <p:nvSpPr>
          <p:cNvPr id="9" name="TextBox 8">
            <a:extLst>
              <a:ext uri="{FF2B5EF4-FFF2-40B4-BE49-F238E27FC236}">
                <a16:creationId xmlns:a16="http://schemas.microsoft.com/office/drawing/2014/main" id="{0C695ED0-141D-32BE-52DC-205D6204EE06}"/>
              </a:ext>
            </a:extLst>
          </p:cNvPr>
          <p:cNvSpPr txBox="1"/>
          <p:nvPr/>
        </p:nvSpPr>
        <p:spPr>
          <a:xfrm>
            <a:off x="5772152" y="5496878"/>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2</a:t>
            </a:r>
            <a:endParaRPr lang="en-IN"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sz="2800" dirty="0"/>
              <a:t>Example 4: Exploring the Relationship between the Constant of Proportionality and Solving a Proportion</a:t>
            </a:r>
            <a:r>
              <a:rPr lang="en-US" sz="2800"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sz="2800" dirty="0"/>
          </a:p>
        </p:txBody>
      </p:sp>
      <p:sp>
        <p:nvSpPr>
          <p:cNvPr id="3" name="Text Placeholder 2"/>
          <p:cNvSpPr>
            <a:spLocks noGrp="1"/>
          </p:cNvSpPr>
          <p:nvPr>
            <p:ph type="body" sz="quarter" idx="10"/>
          </p:nvPr>
        </p:nvSpPr>
        <p:spPr/>
        <p:txBody>
          <a:bodyPr>
            <a:normAutofit/>
          </a:bodyPr>
          <a:lstStyle/>
          <a:p>
            <a:r>
              <a:rPr sz="2800" dirty="0"/>
              <a:t>Suppose you want to know how much money you've managed to save in your penny jar, but you don't want to count out the pennies directly. You have the following information.</a:t>
            </a:r>
          </a:p>
          <a:p>
            <a:pPr marL="514350" indent="-514350">
              <a:buFont typeface="+mj-lt"/>
              <a:buChar char="•"/>
              <a:defRPr sz="2800"/>
            </a:pPr>
            <a:r>
              <a:rPr dirty="0"/>
              <a:t>​</a:t>
            </a:r>
            <a:r>
              <a:rPr sz="2800" dirty="0"/>
              <a:t>25 pennies weigh </a:t>
            </a:r>
            <a:r>
              <a:rPr sz="2800" dirty="0">
                <a:latin typeface="Cambria Math"/>
              </a:rPr>
              <a:t>2.20</a:t>
            </a:r>
            <a:r>
              <a:rPr sz="2800" dirty="0"/>
              <a:t> ounces.</a:t>
            </a:r>
          </a:p>
          <a:p>
            <a:pPr marL="514350" indent="-514350">
              <a:buFont typeface="+mj-lt"/>
              <a:buChar char="•"/>
              <a:defRPr sz="2800"/>
            </a:pPr>
            <a:r>
              <a:rPr dirty="0"/>
              <a:t>​</a:t>
            </a:r>
            <a:r>
              <a:rPr sz="2800" dirty="0"/>
              <a:t>The weight of all the pennies in your jar is </a:t>
            </a:r>
            <a:r>
              <a:rPr sz="2800" dirty="0">
                <a:latin typeface="Cambria Math"/>
              </a:rPr>
              <a:t>148</a:t>
            </a:r>
            <a:r>
              <a:rPr sz="2800" dirty="0"/>
              <a:t> ounces.</a:t>
            </a:r>
          </a:p>
          <a:p>
            <a:r>
              <a:rPr sz="2800" dirty="0"/>
              <a:t>Use the fact that the number of pennies in your jar is proportional to the weight of those pennies and find out how much you have saved in pennies.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500" dirty="0"/>
              <a:t>Example 4: Exploring the Relationship between the Constant of Proportionality and Solving a Proportion</a:t>
            </a:r>
            <a:r>
              <a:rPr lang="en-US" sz="2500"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sz="2500" dirty="0"/>
          </a:p>
        </p:txBody>
      </p:sp>
      <p:sp>
        <p:nvSpPr>
          <p:cNvPr id="3" name="Text Placeholder 2"/>
          <p:cNvSpPr>
            <a:spLocks noGrp="1"/>
          </p:cNvSpPr>
          <p:nvPr>
            <p:ph type="body" sz="quarter" idx="10"/>
          </p:nvPr>
        </p:nvSpPr>
        <p:spPr/>
        <p:txBody>
          <a:bodyPr>
            <a:normAutofit/>
          </a:bodyPr>
          <a:lstStyle/>
          <a:p>
            <a:r>
              <a:rPr sz="2800" b="1" dirty="0"/>
              <a:t>Solution</a:t>
            </a:r>
          </a:p>
          <a:p>
            <a:r>
              <a:rPr sz="2800" dirty="0"/>
              <a:t>We're going to use two different methods to find the amount of money in the jar—one using the constant of proportionality and one by </a:t>
            </a:r>
            <a:r>
              <a:rPr sz="2800" i="1" dirty="0"/>
              <a:t>solving a proportion.</a:t>
            </a:r>
          </a:p>
          <a:p>
            <a:pPr>
              <a:defRPr sz="2800"/>
            </a:pPr>
            <a:r>
              <a:rPr lang="en-US" b="1" dirty="0"/>
              <a:t>Finding the Constant of Proportionality</a:t>
            </a:r>
            <a:endParaRPr lang="en-US" sz="2800" b="1" dirty="0"/>
          </a:p>
          <a:p>
            <a:pPr>
              <a:defRPr sz="2800"/>
            </a:pPr>
            <a:r>
              <a:rPr sz="2800" dirty="0"/>
              <a:t>In this first method, will use the equation</a:t>
            </a:r>
            <a:r>
              <a:rPr lang="en-US" sz="2800" dirty="0"/>
              <a:t> </a:t>
            </a:r>
            <a:r>
              <a:rPr lang="en-US" sz="2800" i="1" dirty="0"/>
              <a:t>n</a:t>
            </a:r>
            <a:r>
              <a:rPr lang="en-US" sz="2800" dirty="0"/>
              <a:t> = </a:t>
            </a:r>
            <a:r>
              <a:rPr lang="en-US" sz="2800" i="1" dirty="0"/>
              <a:t>kw</a:t>
            </a:r>
            <a:r>
              <a:rPr lang="en-US" sz="2800" dirty="0"/>
              <a:t>,</a:t>
            </a:r>
            <a:r>
              <a:rPr sz="2800" dirty="0"/>
              <a:t> where</a:t>
            </a:r>
            <a:r>
              <a:rPr lang="en-US" sz="2800" dirty="0"/>
              <a:t> </a:t>
            </a:r>
            <a:r>
              <a:rPr lang="en-US" sz="2800" i="1" dirty="0"/>
              <a:t>n</a:t>
            </a:r>
            <a:r>
              <a:rPr sz="2800" dirty="0"/>
              <a:t> is the number of pennies and </a:t>
            </a:r>
            <a:r>
              <a:rPr lang="en-US" sz="2800" i="1" dirty="0"/>
              <a:t>w</a:t>
            </a:r>
            <a:r>
              <a:rPr sz="2800" dirty="0"/>
              <a:t> is the weight of the pennies. Since we know that</a:t>
            </a:r>
            <a:r>
              <a:rPr lang="en-US" sz="2800" dirty="0"/>
              <a:t> 25</a:t>
            </a:r>
            <a:r>
              <a:rPr sz="2800" dirty="0"/>
              <a:t> pennies weigh</a:t>
            </a:r>
            <a:r>
              <a:rPr lang="en-US" sz="2800" dirty="0"/>
              <a:t> 2.20</a:t>
            </a:r>
            <a:r>
              <a:rPr sz="2800" dirty="0"/>
              <a:t> ounces, we can substitute</a:t>
            </a:r>
            <a:r>
              <a:rPr lang="en-US" sz="2800" dirty="0"/>
              <a:t> </a:t>
            </a:r>
            <a:r>
              <a:rPr lang="en-US" sz="2800" i="1" dirty="0"/>
              <a:t>n</a:t>
            </a:r>
            <a:r>
              <a:rPr lang="en-US" sz="2800" dirty="0"/>
              <a:t> = 25</a:t>
            </a:r>
            <a:r>
              <a:rPr sz="2800" dirty="0"/>
              <a:t> and</a:t>
            </a:r>
            <a:r>
              <a:rPr lang="en-US" sz="2800" dirty="0"/>
              <a:t> </a:t>
            </a:r>
            <a:r>
              <a:rPr lang="en-US" sz="2800" i="1" dirty="0"/>
              <a:t>w</a:t>
            </a:r>
            <a:r>
              <a:rPr lang="en-US" sz="2800" dirty="0"/>
              <a:t> = 2.20</a:t>
            </a:r>
            <a:r>
              <a:rPr sz="2800" dirty="0"/>
              <a:t> into the equation and solve for</a:t>
            </a:r>
            <a:r>
              <a:rPr lang="en-US" sz="2800" dirty="0"/>
              <a:t> </a:t>
            </a:r>
            <a:r>
              <a:rPr lang="en-US" sz="2800" i="1" dirty="0"/>
              <a:t>k</a:t>
            </a:r>
            <a:r>
              <a:rPr lang="en-US" sz="2800" dirty="0"/>
              <a:t>.</a:t>
            </a:r>
            <a:endParaRPr sz="2800" dirty="0"/>
          </a:p>
          <a:p>
            <a:pPr algn="ctr"/>
            <a:endParaRP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500" dirty="0"/>
              <a:t>Example 4: Exploring the Relationship between the Constant of Proportionality and Solving a Proportion</a:t>
            </a:r>
            <a:r>
              <a:rPr lang="en-US" sz="2500" dirty="0">
                <a:solidFill>
                  <a:schemeClr val="accent1"/>
                </a:solidFill>
                <a:latin typeface="Calibri" panose="020F0502020204030204" pitchFamily="34" charset="0"/>
                <a:ea typeface="Calibri" panose="020F0502020204030204" pitchFamily="34" charset="0"/>
                <a:cs typeface="Calibri" panose="020F0502020204030204" pitchFamily="34" charset="0"/>
              </a:rPr>
              <a:t>—Slide 3</a:t>
            </a:r>
            <a:endParaRPr sz="2500" dirty="0"/>
          </a:p>
        </p:txBody>
      </p:sp>
      <p:pic>
        <p:nvPicPr>
          <p:cNvPr id="8" name="Picture 7" descr="Line 1: n equals k times w,&#10;&#10;Line 2: 25 pennies equals k times 2.20 oz,&#10;&#10;Line 3: 25 pennies divided by 2.20 ounce equals k,&#10;&#10;Line 4: 11.364 pennies divided by ounce is approximately equal to k.">
            <a:extLst>
              <a:ext uri="{FF2B5EF4-FFF2-40B4-BE49-F238E27FC236}">
                <a16:creationId xmlns:a16="http://schemas.microsoft.com/office/drawing/2014/main" id="{290AEEA1-006B-5202-D755-B51598AE1FA9}"/>
              </a:ext>
            </a:extLst>
          </p:cNvPr>
          <p:cNvPicPr>
            <a:picLocks noChangeAspect="1"/>
          </p:cNvPicPr>
          <p:nvPr/>
        </p:nvPicPr>
        <p:blipFill>
          <a:blip r:embed="rId2"/>
          <a:stretch>
            <a:fillRect/>
          </a:stretch>
        </p:blipFill>
        <p:spPr>
          <a:xfrm>
            <a:off x="3013583" y="1124197"/>
            <a:ext cx="3116833" cy="2232000"/>
          </a:xfrm>
          <a:prstGeom prst="rect">
            <a:avLst/>
          </a:prstGeom>
        </p:spPr>
      </p:pic>
      <p:sp>
        <p:nvSpPr>
          <p:cNvPr id="6" name="TextBox 5">
            <a:extLst>
              <a:ext uri="{FF2B5EF4-FFF2-40B4-BE49-F238E27FC236}">
                <a16:creationId xmlns:a16="http://schemas.microsoft.com/office/drawing/2014/main" id="{2F800F37-4FAB-3D7E-6F11-174DF10E2287}"/>
              </a:ext>
            </a:extLst>
          </p:cNvPr>
          <p:cNvSpPr txBox="1"/>
          <p:nvPr/>
        </p:nvSpPr>
        <p:spPr>
          <a:xfrm>
            <a:off x="457200" y="3356197"/>
            <a:ext cx="8229600" cy="1200329"/>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In other words, there are approximately 11.364 pennies for every ounce. Notice we can think of this as a rate of pennies per ounce.</a:t>
            </a:r>
            <a:endParaRPr lang="en-IN" sz="2400" dirty="0"/>
          </a:p>
        </p:txBody>
      </p:sp>
      <p:sp>
        <p:nvSpPr>
          <p:cNvPr id="10" name="TextBox 9">
            <a:extLst>
              <a:ext uri="{FF2B5EF4-FFF2-40B4-BE49-F238E27FC236}">
                <a16:creationId xmlns:a16="http://schemas.microsoft.com/office/drawing/2014/main" id="{804C06F6-FDA8-59EF-54DF-BE2767C27C51}"/>
              </a:ext>
            </a:extLst>
          </p:cNvPr>
          <p:cNvSpPr txBox="1"/>
          <p:nvPr/>
        </p:nvSpPr>
        <p:spPr>
          <a:xfrm>
            <a:off x="457199" y="4427093"/>
            <a:ext cx="8229600" cy="461665"/>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Using this constant of proportionality, we can use the equation</a:t>
            </a:r>
            <a:endParaRPr lang="en-IN" sz="2400" dirty="0"/>
          </a:p>
        </p:txBody>
      </p:sp>
      <p:pic>
        <p:nvPicPr>
          <p:cNvPr id="16" name="Picture 15" descr="n equals open parenthesis 11.364 times pennies divided by ounce close parenthesis times w">
            <a:extLst>
              <a:ext uri="{FF2B5EF4-FFF2-40B4-BE49-F238E27FC236}">
                <a16:creationId xmlns:a16="http://schemas.microsoft.com/office/drawing/2014/main" id="{6E160345-B497-6799-2510-4BB26B99A991}"/>
              </a:ext>
            </a:extLst>
          </p:cNvPr>
          <p:cNvPicPr>
            <a:picLocks noChangeAspect="1"/>
          </p:cNvPicPr>
          <p:nvPr/>
        </p:nvPicPr>
        <p:blipFill>
          <a:blip r:embed="rId3"/>
          <a:stretch>
            <a:fillRect/>
          </a:stretch>
        </p:blipFill>
        <p:spPr>
          <a:xfrm>
            <a:off x="533400" y="4854833"/>
            <a:ext cx="2979000" cy="828000"/>
          </a:xfrm>
          <a:prstGeom prst="rect">
            <a:avLst/>
          </a:prstGeom>
        </p:spPr>
      </p:pic>
      <p:sp>
        <p:nvSpPr>
          <p:cNvPr id="12" name="TextBox 11">
            <a:extLst>
              <a:ext uri="{FF2B5EF4-FFF2-40B4-BE49-F238E27FC236}">
                <a16:creationId xmlns:a16="http://schemas.microsoft.com/office/drawing/2014/main" id="{E835E4C4-B56F-E320-A4D3-58C2FE85BA58}"/>
              </a:ext>
            </a:extLst>
          </p:cNvPr>
          <p:cNvSpPr txBox="1"/>
          <p:nvPr/>
        </p:nvSpPr>
        <p:spPr>
          <a:xfrm>
            <a:off x="3509962" y="5017592"/>
            <a:ext cx="4724400" cy="461665"/>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We are now ready to substitute the</a:t>
            </a:r>
            <a:endParaRPr lang="en-IN" sz="2400" dirty="0"/>
          </a:p>
        </p:txBody>
      </p:sp>
      <p:sp>
        <p:nvSpPr>
          <p:cNvPr id="14" name="TextBox 13">
            <a:extLst>
              <a:ext uri="{FF2B5EF4-FFF2-40B4-BE49-F238E27FC236}">
                <a16:creationId xmlns:a16="http://schemas.microsoft.com/office/drawing/2014/main" id="{FE80EBC0-C036-72F1-34F4-D165A5F680B4}"/>
              </a:ext>
            </a:extLst>
          </p:cNvPr>
          <p:cNvSpPr txBox="1"/>
          <p:nvPr/>
        </p:nvSpPr>
        <p:spPr>
          <a:xfrm>
            <a:off x="457200" y="5574167"/>
            <a:ext cx="5290185" cy="461665"/>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weight of the pennies for the variable </a:t>
            </a:r>
            <a:r>
              <a:rPr kumimoji="0" lang="en-US" sz="2400" b="0" i="1" u="none" strike="noStrike" kern="1200" cap="none" spc="0" normalizeH="0" baseline="0" noProof="0" dirty="0">
                <a:ln>
                  <a:noFill/>
                </a:ln>
                <a:solidFill>
                  <a:srgbClr val="366092"/>
                </a:solidFill>
                <a:effectLst/>
                <a:uLnTx/>
                <a:uFillTx/>
                <a:latin typeface="Calibri"/>
                <a:ea typeface="+mn-ea"/>
                <a:cs typeface="+mn-cs"/>
              </a:rPr>
              <a:t>w</a:t>
            </a:r>
            <a:r>
              <a:rPr kumimoji="0" lang="en-US" sz="2400" b="0" i="0" u="none" strike="noStrike" kern="1200" cap="none" spc="0" normalizeH="0" baseline="0" noProof="0" dirty="0">
                <a:ln>
                  <a:noFill/>
                </a:ln>
                <a:solidFill>
                  <a:srgbClr val="366092"/>
                </a:solidFill>
                <a:effectLst/>
                <a:uLnTx/>
                <a:uFillTx/>
                <a:latin typeface="Calibri"/>
                <a:ea typeface="+mn-ea"/>
                <a:cs typeface="+mn-cs"/>
              </a:rPr>
              <a:t>.</a:t>
            </a:r>
            <a:endParaRPr lang="en-IN" sz="2400" dirty="0"/>
          </a:p>
        </p:txBody>
      </p:sp>
    </p:spTree>
    <p:extLst>
      <p:ext uri="{BB962C8B-B14F-4D97-AF65-F5344CB8AC3E}">
        <p14:creationId xmlns:p14="http://schemas.microsoft.com/office/powerpoint/2010/main" val="36838528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500" dirty="0"/>
              <a:t>Example 4: Exploring the Relationship between the Constant of Proportionality and Solving a Proportion</a:t>
            </a:r>
            <a:r>
              <a:rPr lang="en-US" sz="2500" dirty="0">
                <a:solidFill>
                  <a:schemeClr val="accent1"/>
                </a:solidFill>
                <a:latin typeface="Calibri" panose="020F0502020204030204" pitchFamily="34" charset="0"/>
                <a:ea typeface="Calibri" panose="020F0502020204030204" pitchFamily="34" charset="0"/>
                <a:cs typeface="Calibri" panose="020F0502020204030204" pitchFamily="34" charset="0"/>
              </a:rPr>
              <a:t>—Slide 4</a:t>
            </a:r>
            <a:endParaRPr sz="2500" dirty="0"/>
          </a:p>
        </p:txBody>
      </p:sp>
      <p:pic>
        <p:nvPicPr>
          <p:cNvPr id="18" name="Picture 17" descr="n equals 11.364 times pennies divided by ounce times 148 ounce&#10;The unit oz is cancelled in both numerator and denominator&#10;equals 1681.872 pennies">
            <a:extLst>
              <a:ext uri="{FF2B5EF4-FFF2-40B4-BE49-F238E27FC236}">
                <a16:creationId xmlns:a16="http://schemas.microsoft.com/office/drawing/2014/main" id="{B5D68EF7-F178-FB29-E117-992276E5A273}"/>
              </a:ext>
            </a:extLst>
          </p:cNvPr>
          <p:cNvPicPr>
            <a:picLocks noChangeAspect="1"/>
          </p:cNvPicPr>
          <p:nvPr/>
        </p:nvPicPr>
        <p:blipFill>
          <a:blip r:embed="rId2"/>
          <a:stretch>
            <a:fillRect/>
          </a:stretch>
        </p:blipFill>
        <p:spPr>
          <a:xfrm>
            <a:off x="3066307" y="1052702"/>
            <a:ext cx="3011385" cy="1080000"/>
          </a:xfrm>
          <a:prstGeom prst="rect">
            <a:avLst/>
          </a:prstGeom>
        </p:spPr>
      </p:pic>
      <p:sp>
        <p:nvSpPr>
          <p:cNvPr id="5" name="TextBox 4">
            <a:extLst>
              <a:ext uri="{FF2B5EF4-FFF2-40B4-BE49-F238E27FC236}">
                <a16:creationId xmlns:a16="http://schemas.microsoft.com/office/drawing/2014/main" id="{B9241F58-2F23-270C-8EDB-B011FEA4FAD2}"/>
              </a:ext>
            </a:extLst>
          </p:cNvPr>
          <p:cNvSpPr txBox="1"/>
          <p:nvPr/>
        </p:nvSpPr>
        <p:spPr>
          <a:xfrm>
            <a:off x="457200" y="2147153"/>
            <a:ext cx="8229600" cy="830997"/>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This tells us that there are approximately 1682 pennies, or $16.82, in the jar.</a:t>
            </a:r>
            <a:endParaRPr lang="en-IN" sz="2400" dirty="0"/>
          </a:p>
        </p:txBody>
      </p:sp>
      <p:sp>
        <p:nvSpPr>
          <p:cNvPr id="8" name="TextBox 7">
            <a:extLst>
              <a:ext uri="{FF2B5EF4-FFF2-40B4-BE49-F238E27FC236}">
                <a16:creationId xmlns:a16="http://schemas.microsoft.com/office/drawing/2014/main" id="{062047DC-9602-647D-445D-BAC9C92C936E}"/>
              </a:ext>
            </a:extLst>
          </p:cNvPr>
          <p:cNvSpPr txBox="1"/>
          <p:nvPr/>
        </p:nvSpPr>
        <p:spPr>
          <a:xfrm>
            <a:off x="479614" y="2947658"/>
            <a:ext cx="8229600" cy="1717393"/>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b="1"/>
            </a:pPr>
            <a:r>
              <a:rPr kumimoji="0" lang="en-US" sz="2400" b="1" i="0" u="none" strike="noStrike" kern="1200" cap="none" spc="0" normalizeH="0" baseline="0" noProof="0" dirty="0">
                <a:ln>
                  <a:noFill/>
                </a:ln>
                <a:solidFill>
                  <a:srgbClr val="366092"/>
                </a:solidFill>
                <a:effectLst/>
                <a:uLnTx/>
                <a:uFillTx/>
                <a:latin typeface="Calibri"/>
                <a:ea typeface="+mn-ea"/>
                <a:cs typeface="+mn-cs"/>
              </a:rPr>
              <a:t>Solving a Proportion</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400" b="0" i="0" u="none" strike="noStrike" kern="1200" cap="none" spc="0" normalizeH="0" baseline="0" noProof="0" dirty="0">
                <a:ln>
                  <a:noFill/>
                </a:ln>
                <a:solidFill>
                  <a:srgbClr val="366092"/>
                </a:solidFill>
                <a:effectLst/>
                <a:uLnTx/>
                <a:uFillTx/>
                <a:latin typeface="Calibri"/>
                <a:ea typeface="+mn-ea"/>
                <a:cs typeface="+mn-cs"/>
              </a:rPr>
              <a:t>Another way to determine the amount of money in the jar is to set up two proportions that we know to be equal to one another.</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400" b="0" i="0" u="none" strike="noStrike" kern="1200" cap="none" spc="0" normalizeH="0" baseline="0" noProof="0" dirty="0">
                <a:ln>
                  <a:noFill/>
                </a:ln>
                <a:solidFill>
                  <a:srgbClr val="366092"/>
                </a:solidFill>
                <a:effectLst/>
                <a:uLnTx/>
                <a:uFillTx/>
                <a:latin typeface="Calibri"/>
                <a:ea typeface="+mn-ea"/>
                <a:cs typeface="+mn-cs"/>
              </a:rPr>
              <a:t>Since the number of pennies is proportional to the weight of the</a:t>
            </a:r>
            <a:endParaRPr lang="en-IN" sz="2400" dirty="0"/>
          </a:p>
        </p:txBody>
      </p:sp>
      <p:sp>
        <p:nvSpPr>
          <p:cNvPr id="14" name="TextBox 13">
            <a:extLst>
              <a:ext uri="{FF2B5EF4-FFF2-40B4-BE49-F238E27FC236}">
                <a16:creationId xmlns:a16="http://schemas.microsoft.com/office/drawing/2014/main" id="{B9B755DE-0049-1039-F9EF-569E235B4CED}"/>
              </a:ext>
            </a:extLst>
          </p:cNvPr>
          <p:cNvSpPr txBox="1"/>
          <p:nvPr/>
        </p:nvSpPr>
        <p:spPr>
          <a:xfrm>
            <a:off x="479614" y="4753868"/>
            <a:ext cx="2819400" cy="461665"/>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pennies, the fraction</a:t>
            </a:r>
            <a:endParaRPr lang="en-IN" sz="2400" dirty="0"/>
          </a:p>
        </p:txBody>
      </p:sp>
      <p:pic>
        <p:nvPicPr>
          <p:cNvPr id="12" name="Picture 11" descr="number of pennies divided by weight">
            <a:extLst>
              <a:ext uri="{FF2B5EF4-FFF2-40B4-BE49-F238E27FC236}">
                <a16:creationId xmlns:a16="http://schemas.microsoft.com/office/drawing/2014/main" id="{414B166B-7DDD-3991-1A68-F9D20D22B210}"/>
              </a:ext>
            </a:extLst>
          </p:cNvPr>
          <p:cNvPicPr>
            <a:picLocks noChangeAspect="1"/>
          </p:cNvPicPr>
          <p:nvPr/>
        </p:nvPicPr>
        <p:blipFill>
          <a:blip r:embed="rId3"/>
          <a:stretch>
            <a:fillRect/>
          </a:stretch>
        </p:blipFill>
        <p:spPr>
          <a:xfrm>
            <a:off x="3175841" y="4645405"/>
            <a:ext cx="1472359" cy="720000"/>
          </a:xfrm>
          <a:prstGeom prst="rect">
            <a:avLst/>
          </a:prstGeom>
        </p:spPr>
      </p:pic>
      <p:sp>
        <p:nvSpPr>
          <p:cNvPr id="16" name="TextBox 15">
            <a:extLst>
              <a:ext uri="{FF2B5EF4-FFF2-40B4-BE49-F238E27FC236}">
                <a16:creationId xmlns:a16="http://schemas.microsoft.com/office/drawing/2014/main" id="{7E6312F0-E97D-A84E-3225-CF63BF59FF56}"/>
              </a:ext>
            </a:extLst>
          </p:cNvPr>
          <p:cNvSpPr txBox="1"/>
          <p:nvPr/>
        </p:nvSpPr>
        <p:spPr>
          <a:xfrm>
            <a:off x="4645819" y="4753463"/>
            <a:ext cx="4038600" cy="461665"/>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is a constant of proportionality.</a:t>
            </a:r>
            <a:endParaRPr lang="en-IN" sz="2400" dirty="0"/>
          </a:p>
        </p:txBody>
      </p:sp>
      <p:sp>
        <p:nvSpPr>
          <p:cNvPr id="10" name="TextBox 9">
            <a:extLst>
              <a:ext uri="{FF2B5EF4-FFF2-40B4-BE49-F238E27FC236}">
                <a16:creationId xmlns:a16="http://schemas.microsoft.com/office/drawing/2014/main" id="{0BA7C218-6FE1-8BCC-44DF-268050707413}"/>
              </a:ext>
            </a:extLst>
          </p:cNvPr>
          <p:cNvSpPr txBox="1"/>
          <p:nvPr/>
        </p:nvSpPr>
        <p:spPr>
          <a:xfrm>
            <a:off x="457200" y="5240984"/>
            <a:ext cx="8382000" cy="830997"/>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Thus, it will always be true that corresponding fractions will be equivalent. Once again, we will begin by letting </a:t>
            </a:r>
            <a:r>
              <a:rPr kumimoji="0" lang="en-US" sz="2400" b="0" i="1" u="none" strike="noStrike" kern="1200" cap="none" spc="0" normalizeH="0" baseline="0" noProof="0" dirty="0">
                <a:ln>
                  <a:noFill/>
                </a:ln>
                <a:solidFill>
                  <a:srgbClr val="366092"/>
                </a:solidFill>
                <a:effectLst/>
                <a:uLnTx/>
                <a:uFillTx/>
                <a:latin typeface="Calibri"/>
                <a:ea typeface="+mn-ea"/>
                <a:cs typeface="+mn-cs"/>
              </a:rPr>
              <a:t>n</a:t>
            </a:r>
            <a:r>
              <a:rPr kumimoji="0" lang="en-US" sz="2400" b="0" i="0" u="none" strike="noStrike" kern="1200" cap="none" spc="0" normalizeH="0" baseline="0" noProof="0" dirty="0">
                <a:ln>
                  <a:noFill/>
                </a:ln>
                <a:solidFill>
                  <a:srgbClr val="366092"/>
                </a:solidFill>
                <a:effectLst/>
                <a:uLnTx/>
                <a:uFillTx/>
                <a:latin typeface="Calibri"/>
                <a:ea typeface="+mn-ea"/>
                <a:cs typeface="+mn-cs"/>
              </a:rPr>
              <a:t> be the unknown</a:t>
            </a:r>
            <a:endParaRPr lang="en-IN" sz="2400" dirty="0"/>
          </a:p>
        </p:txBody>
      </p:sp>
    </p:spTree>
    <p:extLst>
      <p:ext uri="{BB962C8B-B14F-4D97-AF65-F5344CB8AC3E}">
        <p14:creationId xmlns:p14="http://schemas.microsoft.com/office/powerpoint/2010/main" val="40935407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500" dirty="0"/>
              <a:t>Example 4: Exploring the Relationship between the Constant of Proportionality and Solving a Proportion</a:t>
            </a:r>
            <a:r>
              <a:rPr lang="en-US" sz="2500" dirty="0">
                <a:solidFill>
                  <a:schemeClr val="accent1"/>
                </a:solidFill>
                <a:latin typeface="Calibri" panose="020F0502020204030204" pitchFamily="34" charset="0"/>
                <a:ea typeface="Calibri" panose="020F0502020204030204" pitchFamily="34" charset="0"/>
                <a:cs typeface="Calibri" panose="020F0502020204030204" pitchFamily="34" charset="0"/>
              </a:rPr>
              <a:t>—Slide 5</a:t>
            </a:r>
            <a:endParaRPr sz="2500" dirty="0"/>
          </a:p>
        </p:txBody>
      </p:sp>
      <p:sp>
        <p:nvSpPr>
          <p:cNvPr id="3" name="Text Placeholder 2"/>
          <p:cNvSpPr>
            <a:spLocks noGrp="1"/>
          </p:cNvSpPr>
          <p:nvPr>
            <p:ph type="body" sz="quarter" idx="10"/>
          </p:nvPr>
        </p:nvSpPr>
        <p:spPr/>
        <p:txBody>
          <a:bodyPr>
            <a:normAutofit/>
          </a:bodyPr>
          <a:lstStyle/>
          <a:p>
            <a:pPr>
              <a:defRPr sz="2800"/>
            </a:pPr>
            <a:r>
              <a:rPr lang="en-US" sz="2200" dirty="0"/>
              <a:t>number of pennies in the jar and use the proportion of the number of pennies to the weight of the pennies. We know that </a:t>
            </a:r>
            <a:r>
              <a:rPr lang="en-US" sz="2200" dirty="0">
                <a:latin typeface="Cambria Math"/>
              </a:rPr>
              <a:t>25</a:t>
            </a:r>
            <a:r>
              <a:rPr lang="en-US" sz="2200" dirty="0"/>
              <a:t> pennies weigh </a:t>
            </a:r>
            <a:r>
              <a:rPr lang="en-US" sz="2200" dirty="0">
                <a:latin typeface="Cambria Math"/>
              </a:rPr>
              <a:t>2.20</a:t>
            </a:r>
            <a:r>
              <a:rPr lang="en-US" sz="2200" dirty="0"/>
              <a:t> ounces and that </a:t>
            </a:r>
            <a:r>
              <a:rPr lang="en-US" sz="2200" i="1" dirty="0"/>
              <a:t>n</a:t>
            </a:r>
            <a:r>
              <a:rPr lang="en-US" sz="2200" dirty="0"/>
              <a:t> pennies weigh </a:t>
            </a:r>
            <a:r>
              <a:rPr lang="en-US" sz="2200" dirty="0">
                <a:latin typeface="Cambria Math"/>
              </a:rPr>
              <a:t>148</a:t>
            </a:r>
            <a:r>
              <a:rPr lang="en-US" sz="2200" dirty="0"/>
              <a:t> ounces. Setting these two equivalent fractions equal gives us the following equation.</a:t>
            </a:r>
            <a:endParaRPr sz="2800" dirty="0"/>
          </a:p>
        </p:txBody>
      </p:sp>
      <p:pic>
        <p:nvPicPr>
          <p:cNvPr id="10" name="Picture 9" descr="25 pennies divided by 2.20 ounce equals n pennies divided by 148 ounce">
            <a:extLst>
              <a:ext uri="{FF2B5EF4-FFF2-40B4-BE49-F238E27FC236}">
                <a16:creationId xmlns:a16="http://schemas.microsoft.com/office/drawing/2014/main" id="{1747F652-D96F-5283-5E96-02A2ECC22004}"/>
              </a:ext>
            </a:extLst>
          </p:cNvPr>
          <p:cNvPicPr>
            <a:picLocks noChangeAspect="1"/>
          </p:cNvPicPr>
          <p:nvPr/>
        </p:nvPicPr>
        <p:blipFill>
          <a:blip r:embed="rId2"/>
          <a:stretch>
            <a:fillRect/>
          </a:stretch>
        </p:blipFill>
        <p:spPr>
          <a:xfrm>
            <a:off x="3264285" y="2522858"/>
            <a:ext cx="2615422" cy="648000"/>
          </a:xfrm>
          <a:prstGeom prst="rect">
            <a:avLst/>
          </a:prstGeom>
        </p:spPr>
      </p:pic>
      <p:sp>
        <p:nvSpPr>
          <p:cNvPr id="6" name="TextBox 5">
            <a:extLst>
              <a:ext uri="{FF2B5EF4-FFF2-40B4-BE49-F238E27FC236}">
                <a16:creationId xmlns:a16="http://schemas.microsoft.com/office/drawing/2014/main" id="{ABC3B93D-1730-9A12-9A60-7414D46248F3}"/>
              </a:ext>
            </a:extLst>
          </p:cNvPr>
          <p:cNvSpPr txBox="1"/>
          <p:nvPr/>
        </p:nvSpPr>
        <p:spPr>
          <a:xfrm>
            <a:off x="447671" y="3215729"/>
            <a:ext cx="8229599" cy="769441"/>
          </a:xfrm>
          <a:prstGeom prst="rect">
            <a:avLst/>
          </a:prstGeom>
          <a:noFill/>
        </p:spPr>
        <p:txBody>
          <a:bodyPr wrap="square">
            <a:spAutoFit/>
          </a:bodyPr>
          <a:lstStyle/>
          <a:p>
            <a:r>
              <a:rPr kumimoji="0" lang="en-US" sz="2200" b="0" i="0" u="none" strike="noStrike" kern="1200" cap="none" spc="0" normalizeH="0" baseline="0" noProof="0" dirty="0">
                <a:ln>
                  <a:noFill/>
                </a:ln>
                <a:solidFill>
                  <a:srgbClr val="366092"/>
                </a:solidFill>
                <a:effectLst/>
                <a:uLnTx/>
                <a:uFillTx/>
                <a:latin typeface="Calibri"/>
                <a:ea typeface="+mn-ea"/>
                <a:cs typeface="+mn-cs"/>
              </a:rPr>
              <a:t>We want to find the value of </a:t>
            </a:r>
            <a:r>
              <a:rPr kumimoji="0" lang="en-US" sz="2200" b="0" i="1" u="none" strike="noStrike" kern="1200" cap="none" spc="0" normalizeH="0" baseline="0" noProof="0" dirty="0">
                <a:ln>
                  <a:noFill/>
                </a:ln>
                <a:solidFill>
                  <a:srgbClr val="366092"/>
                </a:solidFill>
                <a:effectLst/>
                <a:uLnTx/>
                <a:uFillTx/>
                <a:latin typeface="Calibri"/>
                <a:ea typeface="+mn-ea"/>
                <a:cs typeface="+mn-cs"/>
              </a:rPr>
              <a:t>n</a:t>
            </a:r>
            <a:r>
              <a:rPr kumimoji="0" lang="en-US" sz="2200" b="0" i="0" u="none" strike="noStrike" kern="1200" cap="none" spc="0" normalizeH="0" baseline="0" noProof="0" dirty="0">
                <a:ln>
                  <a:noFill/>
                </a:ln>
                <a:solidFill>
                  <a:srgbClr val="366092"/>
                </a:solidFill>
                <a:effectLst/>
                <a:uLnTx/>
                <a:uFillTx/>
                <a:latin typeface="Calibri"/>
                <a:ea typeface="+mn-ea"/>
                <a:cs typeface="+mn-cs"/>
              </a:rPr>
              <a:t>. We do this by multiplying each side of the equation by </a:t>
            </a:r>
            <a:r>
              <a:rPr kumimoji="0" lang="en-US" sz="2200" b="0" i="0" u="none" strike="noStrike" kern="1200" cap="none" spc="0" normalizeH="0" baseline="0" noProof="0" dirty="0">
                <a:ln>
                  <a:noFill/>
                </a:ln>
                <a:solidFill>
                  <a:srgbClr val="366092"/>
                </a:solidFill>
                <a:effectLst/>
                <a:uLnTx/>
                <a:uFillTx/>
                <a:latin typeface="Cambria Math"/>
                <a:ea typeface="+mn-ea"/>
                <a:cs typeface="+mn-cs"/>
              </a:rPr>
              <a:t>148</a:t>
            </a:r>
            <a:r>
              <a:rPr kumimoji="0" lang="en-US" sz="2200" b="0" i="0" u="none" strike="noStrike" kern="1200" cap="none" spc="0" normalizeH="0" baseline="0" noProof="0" dirty="0">
                <a:ln>
                  <a:noFill/>
                </a:ln>
                <a:solidFill>
                  <a:srgbClr val="366092"/>
                </a:solidFill>
                <a:effectLst/>
                <a:uLnTx/>
                <a:uFillTx/>
                <a:latin typeface="Calibri"/>
                <a:ea typeface="+mn-ea"/>
                <a:cs typeface="+mn-cs"/>
              </a:rPr>
              <a:t> to find our answer.</a:t>
            </a:r>
            <a:endParaRPr lang="en-IN" dirty="0"/>
          </a:p>
        </p:txBody>
      </p:sp>
      <p:pic>
        <p:nvPicPr>
          <p:cNvPr id="12" name="Picture 11" descr="148 ounce times open parenthesis 25 pennies divided by 2.20 ounce close parenthesis equals n pennies divided by 148 ounce times 148 ounce &#10;The unit ounce is cancelled in both numerator and denominator&#10;148 ounce is also cancelled in both numerator and denominator.&#10;1681.8 pennies is approximately equal to n">
            <a:extLst>
              <a:ext uri="{FF2B5EF4-FFF2-40B4-BE49-F238E27FC236}">
                <a16:creationId xmlns:a16="http://schemas.microsoft.com/office/drawing/2014/main" id="{C01C501E-229B-A844-4A9B-0DACB209F530}"/>
              </a:ext>
            </a:extLst>
          </p:cNvPr>
          <p:cNvPicPr>
            <a:picLocks noChangeAspect="1"/>
          </p:cNvPicPr>
          <p:nvPr/>
        </p:nvPicPr>
        <p:blipFill>
          <a:blip r:embed="rId3"/>
          <a:stretch>
            <a:fillRect/>
          </a:stretch>
        </p:blipFill>
        <p:spPr>
          <a:xfrm>
            <a:off x="2167092" y="4074913"/>
            <a:ext cx="4809808" cy="1152000"/>
          </a:xfrm>
          <a:prstGeom prst="rect">
            <a:avLst/>
          </a:prstGeom>
        </p:spPr>
      </p:pic>
      <p:sp>
        <p:nvSpPr>
          <p:cNvPr id="8" name="TextBox 7">
            <a:extLst>
              <a:ext uri="{FF2B5EF4-FFF2-40B4-BE49-F238E27FC236}">
                <a16:creationId xmlns:a16="http://schemas.microsoft.com/office/drawing/2014/main" id="{A93711EF-22CA-07AD-7BF9-868F7FF1C665}"/>
              </a:ext>
            </a:extLst>
          </p:cNvPr>
          <p:cNvSpPr txBox="1"/>
          <p:nvPr/>
        </p:nvSpPr>
        <p:spPr>
          <a:xfrm>
            <a:off x="457197" y="5250359"/>
            <a:ext cx="8229599" cy="769441"/>
          </a:xfrm>
          <a:prstGeom prst="rect">
            <a:avLst/>
          </a:prstGeom>
          <a:noFill/>
        </p:spPr>
        <p:txBody>
          <a:bodyPr wrap="square">
            <a:spAutoFit/>
          </a:bodyPr>
          <a:lstStyle/>
          <a:p>
            <a:r>
              <a:rPr kumimoji="0" lang="en-US" sz="2200" b="0" i="0" u="none" strike="noStrike" kern="1200" cap="none" spc="0" normalizeH="0" baseline="0" noProof="0" dirty="0">
                <a:ln>
                  <a:noFill/>
                </a:ln>
                <a:solidFill>
                  <a:srgbClr val="366092"/>
                </a:solidFill>
                <a:effectLst/>
                <a:uLnTx/>
                <a:uFillTx/>
                <a:latin typeface="Calibri"/>
                <a:ea typeface="+mn-ea"/>
                <a:cs typeface="+mn-cs"/>
              </a:rPr>
              <a:t>This method also tells us there are approximately 1682 pennies, or $16.82, in the jar.</a:t>
            </a:r>
            <a:endParaRPr lang="en-IN" dirty="0"/>
          </a:p>
        </p:txBody>
      </p:sp>
    </p:spTree>
    <p:extLst>
      <p:ext uri="{BB962C8B-B14F-4D97-AF65-F5344CB8AC3E}">
        <p14:creationId xmlns:p14="http://schemas.microsoft.com/office/powerpoint/2010/main" val="27838581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500" dirty="0"/>
              <a:t>Example 4: Exploring the Relationship between the Constant of Proportionality and Solving a Proportion</a:t>
            </a:r>
            <a:r>
              <a:rPr lang="en-US" sz="2500" dirty="0">
                <a:solidFill>
                  <a:schemeClr val="accent1"/>
                </a:solidFill>
                <a:latin typeface="Calibri" panose="020F0502020204030204" pitchFamily="34" charset="0"/>
                <a:ea typeface="Calibri" panose="020F0502020204030204" pitchFamily="34" charset="0"/>
                <a:cs typeface="Calibri" panose="020F0502020204030204" pitchFamily="34" charset="0"/>
              </a:rPr>
              <a:t>—Slide 6</a:t>
            </a:r>
            <a:endParaRPr sz="25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fontScale="92500" lnSpcReduction="10000"/>
              </a:bodyPr>
              <a:lstStyle/>
              <a:p>
                <a:r>
                  <a:rPr sz="2800" dirty="0"/>
                  <a:t>Either method is correct. This second method of setting two equivalent fractions equal to one another and solving for an unknown quantity in one of the fractions is often referred to as solving a proportion.</a:t>
                </a:r>
              </a:p>
              <a:p>
                <a:pPr>
                  <a:defRPr sz="2800"/>
                </a:pPr>
                <a:r>
                  <a:rPr sz="2800" dirty="0"/>
                  <a:t>Notice that although either method allows us to find the amount of money in the jar, there is a difference in what the two methods provide in the solution. In method b., we get a solution to this particular problem; that is, how many pennies are in </a:t>
                </a:r>
                <a:r>
                  <a:rPr sz="2800" i="1" dirty="0"/>
                  <a:t>this</a:t>
                </a:r>
                <a:r>
                  <a:rPr sz="2800" dirty="0"/>
                  <a:t> jar. However, in method a., by finding the constant of proportionality first, we could determine the number of pennies that are in any given amount of weight, not just the ones in this particular </a:t>
                </a:r>
                <a14:m>
                  <m:oMath xmlns:m="http://schemas.openxmlformats.org/officeDocument/2006/math">
                    <m:r>
                      <a:rPr>
                        <a:latin typeface="Cambria Math" panose="02040503050406030204" pitchFamily="18" charset="0"/>
                      </a:rPr>
                      <m:t>148</m:t>
                    </m:r>
                    <m:r>
                      <m:rPr>
                        <m:nor/>
                      </m:rPr>
                      <a:rPr/>
                      <m:t> </m:t>
                    </m:r>
                    <m:r>
                      <m:rPr>
                        <m:sty m:val="p"/>
                      </m:rPr>
                      <a:rPr>
                        <a:latin typeface="Cambria Math" panose="02040503050406030204" pitchFamily="18" charset="0"/>
                      </a:rPr>
                      <m:t>oz</m:t>
                    </m:r>
                  </m:oMath>
                </a14:m>
                <a:r>
                  <a:rPr sz="2800" dirty="0"/>
                  <a:t> jar. In the big picture, this is far more useful information.</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33" t="-1840" r="-2000"/>
                </a:stretch>
              </a:blipFill>
            </p:spPr>
            <p:txBody>
              <a:bodyPr/>
              <a:lstStyle/>
              <a:p>
                <a:r>
                  <a:rPr lang="en-IN">
                    <a:noFill/>
                  </a:rPr>
                  <a:t> </a:t>
                </a:r>
              </a:p>
            </p:txBody>
          </p:sp>
        </mc:Fallback>
      </mc:AlternateContent>
    </p:spTree>
    <p:extLst>
      <p:ext uri="{BB962C8B-B14F-4D97-AF65-F5344CB8AC3E}">
        <p14:creationId xmlns:p14="http://schemas.microsoft.com/office/powerpoint/2010/main" val="16107472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4</a:t>
            </a:r>
            <a:endParaRPr dirty="0"/>
          </a:p>
        </p:txBody>
      </p:sp>
      <p:sp>
        <p:nvSpPr>
          <p:cNvPr id="3" name="Text Placeholder 2"/>
          <p:cNvSpPr>
            <a:spLocks noGrp="1"/>
          </p:cNvSpPr>
          <p:nvPr>
            <p:ph type="body" sz="quarter" idx="10"/>
          </p:nvPr>
        </p:nvSpPr>
        <p:spPr/>
        <p:txBody>
          <a:bodyPr>
            <a:normAutofit/>
          </a:bodyPr>
          <a:lstStyle/>
          <a:p>
            <a:r>
              <a:rPr sz="2800" dirty="0"/>
              <a:t>Setting two equivalent fractions equal to one another and solving for an unknown quantity in one of the fractions is often referred to as </a:t>
            </a:r>
            <a:r>
              <a:rPr sz="2800" i="1" dirty="0"/>
              <a:t>solving a proportion</a:t>
            </a:r>
            <a:r>
              <a:rPr sz="2800" dirty="0"/>
              <a: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3</a:t>
            </a:r>
          </a:p>
        </p:txBody>
      </p:sp>
      <p:sp>
        <p:nvSpPr>
          <p:cNvPr id="3" name="Text Placeholder 2"/>
          <p:cNvSpPr>
            <a:spLocks noGrp="1"/>
          </p:cNvSpPr>
          <p:nvPr>
            <p:ph type="body" sz="quarter" idx="10"/>
          </p:nvPr>
        </p:nvSpPr>
        <p:spPr/>
        <p:txBody>
          <a:bodyPr>
            <a:normAutofit/>
          </a:bodyPr>
          <a:lstStyle/>
          <a:p>
            <a:r>
              <a:rPr sz="2800" dirty="0"/>
              <a:t>Use the information in Example 4 to find the monetary value of a stack of pennies that weighs</a:t>
            </a:r>
            <a:r>
              <a:rPr lang="en-US" sz="2800" dirty="0"/>
              <a:t> 53</a:t>
            </a:r>
            <a:r>
              <a:rPr sz="2800" dirty="0"/>
              <a:t> ounces.</a:t>
            </a:r>
          </a:p>
          <a:p>
            <a:r>
              <a:rPr sz="2800" dirty="0"/>
              <a:t>Answer:</a:t>
            </a:r>
            <a:r>
              <a:rPr lang="en-US" sz="2800" dirty="0"/>
              <a:t> $6.02</a:t>
            </a:r>
            <a:endParaRPr sz="2800" dirty="0"/>
          </a:p>
        </p:txBody>
      </p:sp>
    </p:spTree>
    <p:extLst>
      <p:ext uri="{BB962C8B-B14F-4D97-AF65-F5344CB8AC3E}">
        <p14:creationId xmlns:p14="http://schemas.microsoft.com/office/powerpoint/2010/main" val="28446828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Using Proportionality in </a:t>
            </a:r>
            <a:br>
              <a:rPr lang="en-US" dirty="0"/>
            </a:br>
            <a:r>
              <a:rPr dirty="0"/>
              <a:t>Business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609600" y="1053490"/>
                <a:ext cx="8229600" cy="4967067"/>
              </a:xfrm>
            </p:spPr>
            <p:txBody>
              <a:bodyPr>
                <a:normAutofit lnSpcReduction="10000"/>
              </a:bodyPr>
              <a:lstStyle/>
              <a:p>
                <a:pPr>
                  <a:defRPr sz="2800"/>
                </a:pPr>
                <a:r>
                  <a:rPr sz="2000" dirty="0"/>
                  <a:t>Raw mixed nuts make a healthy and delicious snack. Market research suggests that consumers will impulse buy a snack bag for </a:t>
                </a:r>
                <a14:m>
                  <m:oMath xmlns:m="http://schemas.openxmlformats.org/officeDocument/2006/math">
                    <m:r>
                      <a:rPr sz="2000">
                        <a:latin typeface="Cambria Math" panose="02040503050406030204" pitchFamily="18" charset="0"/>
                      </a:rPr>
                      <m:t>99¢</m:t>
                    </m:r>
                  </m:oMath>
                </a14:m>
                <a:r>
                  <a:rPr sz="2000" dirty="0"/>
                  <a:t> while standing in the checkout line. It also found that consumers prefer that the weight ratio of cashews, Brazil nuts, and almonds to be </a:t>
                </a:r>
                <a14:m>
                  <m:oMath xmlns:m="http://schemas.openxmlformats.org/officeDocument/2006/math">
                    <m:r>
                      <a:rPr sz="2000">
                        <a:latin typeface="Cambria Math" panose="02040503050406030204" pitchFamily="18" charset="0"/>
                      </a:rPr>
                      <m:t>2:3:5</m:t>
                    </m:r>
                  </m:oMath>
                </a14:m>
                <a:r>
                  <a:rPr sz="2000" dirty="0"/>
                  <a:t>.</a:t>
                </a:r>
              </a:p>
              <a:p>
                <a:pPr>
                  <a:defRPr sz="2800"/>
                </a:pPr>
                <a:r>
                  <a:rPr sz="2000" dirty="0"/>
                  <a:t>On the financial side, a company can purchase, repackage, and distribute cashews for </a:t>
                </a:r>
                <a14:m>
                  <m:oMath xmlns:m="http://schemas.openxmlformats.org/officeDocument/2006/math">
                    <m:r>
                      <a:rPr sz="2000">
                        <a:latin typeface="Cambria Math" panose="02040503050406030204" pitchFamily="18" charset="0"/>
                      </a:rPr>
                      <m:t>81¢</m:t>
                    </m:r>
                  </m:oMath>
                </a14:m>
                <a:r>
                  <a:rPr sz="2000" dirty="0"/>
                  <a:t> per ounce, Brazil nuts for </a:t>
                </a:r>
                <a14:m>
                  <m:oMath xmlns:m="http://schemas.openxmlformats.org/officeDocument/2006/math">
                    <m:r>
                      <a:rPr sz="2000">
                        <a:latin typeface="Cambria Math" panose="02040503050406030204" pitchFamily="18" charset="0"/>
                      </a:rPr>
                      <m:t>75¢</m:t>
                    </m:r>
                  </m:oMath>
                </a14:m>
                <a:r>
                  <a:rPr sz="2000" dirty="0"/>
                  <a:t> per ounce, and almonds for </a:t>
                </a:r>
                <a14:m>
                  <m:oMath xmlns:m="http://schemas.openxmlformats.org/officeDocument/2006/math">
                    <m:r>
                      <a:rPr sz="2000">
                        <a:latin typeface="Cambria Math" panose="02040503050406030204" pitchFamily="18" charset="0"/>
                      </a:rPr>
                      <m:t>63¢</m:t>
                    </m:r>
                  </m:oMath>
                </a14:m>
                <a:r>
                  <a:rPr sz="2000" dirty="0"/>
                  <a:t> per ounce. Suppose a company wants to make a snack bag to display at the checkout line. Follow the steps to determine what size of bag would be needed, in ounces, to maintain the nut ratio and provide a </a:t>
                </a:r>
                <a14:m>
                  <m:oMath xmlns:m="http://schemas.openxmlformats.org/officeDocument/2006/math">
                    <m:r>
                      <a:rPr sz="2000">
                        <a:latin typeface="Cambria Math" panose="02040503050406030204" pitchFamily="18" charset="0"/>
                      </a:rPr>
                      <m:t>10¢</m:t>
                    </m:r>
                  </m:oMath>
                </a14:m>
                <a:r>
                  <a:rPr sz="2000" dirty="0"/>
                  <a:t> margin of profit on each snack bag.</a:t>
                </a:r>
                <a:endParaRPr lang="en-US" sz="2000" dirty="0"/>
              </a:p>
              <a:p>
                <a:pPr>
                  <a:defRPr sz="2800"/>
                </a:pPr>
                <a:r>
                  <a:rPr lang="en-US" sz="2000" dirty="0"/>
                  <a:t>Each step in the following list will walk through the steps using algebra techniques to write and solve equations based on the information given. As always, the first step is to define the variables that are needed. Then we will construct an equation for the price of the snack bag and a separate equation connecting the ratio given and the cost of each nut. Lastly, we will combine these equations to determine the size of the bag.</a:t>
                </a:r>
              </a:p>
              <a:p>
                <a:pPr>
                  <a:defRPr sz="2800"/>
                </a:pPr>
                <a:endParaRPr sz="1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609600" y="1053490"/>
                <a:ext cx="8229600" cy="4967067"/>
              </a:xfrm>
              <a:blipFill>
                <a:blip r:embed="rId2"/>
                <a:stretch>
                  <a:fillRect l="-741" t="-1350" r="-370"/>
                </a:stretch>
              </a:blipFill>
            </p:spPr>
            <p:txBody>
              <a:bodyPr/>
              <a:lstStyle/>
              <a:p>
                <a:r>
                  <a:rPr lang="en-US">
                    <a:noFill/>
                  </a:rPr>
                  <a:t> </a:t>
                </a:r>
              </a:p>
            </p:txBody>
          </p:sp>
        </mc:Fallback>
      </mc:AlternateContent>
    </p:spTree>
    <p:extLst>
      <p:ext uri="{BB962C8B-B14F-4D97-AF65-F5344CB8AC3E}">
        <p14:creationId xmlns:p14="http://schemas.microsoft.com/office/powerpoint/2010/main" val="20765488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Using Proportionality in </a:t>
            </a:r>
            <a:br>
              <a:rPr lang="en-US" dirty="0"/>
            </a:br>
            <a:r>
              <a:rPr dirty="0"/>
              <a:t>Business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fontScale="92500"/>
              </a:bodyPr>
              <a:lstStyle/>
              <a:p>
                <a:pPr marL="542925" indent="-542925">
                  <a:defRPr sz="2800"/>
                </a:pPr>
                <a:r>
                  <a:rPr lang="en-US" dirty="0"/>
                  <a:t>a.	</a:t>
                </a:r>
                <a:r>
                  <a:rPr dirty="0"/>
                  <a:t>​</a:t>
                </a:r>
                <a:r>
                  <a:rPr sz="2800" dirty="0"/>
                  <a:t>Define the variables involved.</a:t>
                </a:r>
              </a:p>
              <a:p>
                <a:pPr marL="542925" indent="-542925">
                  <a:defRPr sz="2800"/>
                </a:pPr>
                <a:r>
                  <a:rPr lang="en-US" dirty="0"/>
                  <a:t>b.	</a:t>
                </a:r>
                <a:r>
                  <a:rPr dirty="0"/>
                  <a:t>​</a:t>
                </a:r>
                <a:r>
                  <a:rPr sz="2800" dirty="0"/>
                  <a:t>Write an equation that connects the sales price of the bag to the company’s cost for the nuts.</a:t>
                </a:r>
              </a:p>
              <a:p>
                <a:pPr marL="542925" indent="-542925">
                  <a:defRPr sz="2800"/>
                </a:pPr>
                <a:r>
                  <a:rPr lang="en-US" dirty="0"/>
                  <a:t>c.	</a:t>
                </a:r>
                <a:r>
                  <a:rPr dirty="0"/>
                  <a:t>​</a:t>
                </a:r>
                <a:r>
                  <a:rPr sz="2800" dirty="0"/>
                  <a:t>Because the cost of each type of nut varies, we need an expression for the proportion of the total weight of the snack bag for each kind of nut. Use the ratio given to write expressions for the weight of each kind of nut.</a:t>
                </a:r>
              </a:p>
              <a:p>
                <a:pPr marL="542925" indent="-542925">
                  <a:defRPr sz="2800"/>
                </a:pPr>
                <a:r>
                  <a:rPr lang="en-US" sz="2800" dirty="0"/>
                  <a:t>d.	</a:t>
                </a:r>
                <a:r>
                  <a:rPr sz="2800" dirty="0"/>
                  <a:t>Write an equation that connects the weight of nuts in a bag to the company’s cost for the nuts.</a:t>
                </a:r>
              </a:p>
              <a:p>
                <a:pPr marL="542925" indent="-542925">
                  <a:defRPr sz="2800"/>
                </a:pPr>
                <a:r>
                  <a:rPr lang="en-US" dirty="0"/>
                  <a:t>e.	</a:t>
                </a:r>
                <a:r>
                  <a:rPr sz="2800" dirty="0"/>
                  <a:t>Use the equations from parts b. and d. to determine what the weight of a </a:t>
                </a:r>
                <a14:m>
                  <m:oMath xmlns:m="http://schemas.openxmlformats.org/officeDocument/2006/math">
                    <m:r>
                      <a:rPr>
                        <a:latin typeface="Cambria Math" panose="02040503050406030204" pitchFamily="18" charset="0"/>
                      </a:rPr>
                      <m:t>99</m:t>
                    </m:r>
                    <m:r>
                      <m:rPr>
                        <m:nor/>
                      </m:rPr>
                      <a:rPr/>
                      <m:t> </m:t>
                    </m:r>
                    <m:r>
                      <a:rPr>
                        <a:latin typeface="Cambria Math" panose="02040503050406030204" pitchFamily="18" charset="0"/>
                      </a:rPr>
                      <m:t>¢</m:t>
                    </m:r>
                  </m:oMath>
                </a14:m>
                <a:r>
                  <a:rPr sz="2800" dirty="0"/>
                  <a:t> bag should be.</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33" t="-982" r="-1333"/>
                </a:stretch>
              </a:blipFill>
            </p:spPr>
            <p:txBody>
              <a:bodyPr/>
              <a:lstStyle/>
              <a:p>
                <a:r>
                  <a:rPr lang="en-IN">
                    <a:noFill/>
                  </a:rPr>
                  <a:t> </a:t>
                </a:r>
              </a:p>
            </p:txBody>
          </p:sp>
        </mc:Fallback>
      </mc:AlternateContent>
    </p:spTree>
    <p:extLst>
      <p:ext uri="{BB962C8B-B14F-4D97-AF65-F5344CB8AC3E}">
        <p14:creationId xmlns:p14="http://schemas.microsoft.com/office/powerpoint/2010/main" val="2019351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1</a:t>
            </a:r>
            <a:endParaRPr dirty="0"/>
          </a:p>
        </p:txBody>
      </p:sp>
      <p:sp>
        <p:nvSpPr>
          <p:cNvPr id="3" name="Text Placeholder 2"/>
          <p:cNvSpPr>
            <a:spLocks noGrp="1"/>
          </p:cNvSpPr>
          <p:nvPr>
            <p:ph type="body" sz="quarter" idx="10"/>
          </p:nvPr>
        </p:nvSpPr>
        <p:spPr/>
        <p:txBody>
          <a:bodyPr>
            <a:normAutofit/>
          </a:bodyPr>
          <a:lstStyle/>
          <a:p>
            <a:pPr>
              <a:defRPr sz="2800"/>
            </a:pPr>
            <a:r>
              <a:rPr sz="2400" dirty="0"/>
              <a:t>If</a:t>
            </a:r>
            <a:r>
              <a:rPr lang="en-US" sz="2400" dirty="0"/>
              <a:t> </a:t>
            </a:r>
            <a:r>
              <a:rPr lang="en-US" sz="2400" i="1" dirty="0"/>
              <a:t>A</a:t>
            </a:r>
            <a:r>
              <a:rPr sz="2400" dirty="0"/>
              <a:t> is proportional to</a:t>
            </a:r>
            <a:r>
              <a:rPr lang="en-US" sz="2400" dirty="0"/>
              <a:t> </a:t>
            </a:r>
            <a:r>
              <a:rPr lang="en-US" sz="2400" i="1" dirty="0"/>
              <a:t>B</a:t>
            </a:r>
            <a:r>
              <a:rPr lang="en-US" sz="2400" dirty="0"/>
              <a:t>,</a:t>
            </a:r>
            <a:r>
              <a:rPr sz="2400" dirty="0"/>
              <a:t> then</a:t>
            </a:r>
            <a:r>
              <a:rPr lang="en-US" sz="2400" dirty="0"/>
              <a:t> </a:t>
            </a:r>
            <a:r>
              <a:rPr lang="en-US" sz="2400" i="1" dirty="0"/>
              <a:t>B</a:t>
            </a:r>
            <a:r>
              <a:rPr sz="2400" dirty="0"/>
              <a:t> is also proportional to</a:t>
            </a:r>
            <a:r>
              <a:rPr lang="en-US" sz="2400" dirty="0"/>
              <a:t> </a:t>
            </a:r>
            <a:r>
              <a:rPr lang="en-US" sz="2400" i="1" dirty="0"/>
              <a:t>A</a:t>
            </a:r>
            <a:r>
              <a:rPr lang="en-US" sz="2400" dirty="0"/>
              <a:t>.</a:t>
            </a:r>
            <a:endParaRPr sz="24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Using Proportionality in </a:t>
            </a:r>
            <a:br>
              <a:rPr lang="en-US" dirty="0"/>
            </a:br>
            <a:r>
              <a:rPr dirty="0"/>
              <a:t>Business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3</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fontScale="92500"/>
              </a:bodyPr>
              <a:lstStyle/>
              <a:p>
                <a:r>
                  <a:rPr lang="en-US" sz="2800" b="1" dirty="0"/>
                  <a:t>Solution</a:t>
                </a:r>
              </a:p>
              <a:p>
                <a:pPr marL="542925" indent="-542925">
                  <a:buAutoNum type="alphaLcPeriod"/>
                  <a:defRPr sz="2800"/>
                </a:pPr>
                <a:r>
                  <a:rPr lang="en-US" sz="2800" dirty="0"/>
                  <a:t>The scenario describes two variables: weight of the snack bag and the company’s cost for the snack bag. We will define the variables as follows.</a:t>
                </a:r>
              </a:p>
              <a:p>
                <a:pPr>
                  <a:defRPr sz="2800"/>
                </a:pPr>
                <a:r>
                  <a:rPr lang="en-US" i="1" dirty="0"/>
                  <a:t>	w</a:t>
                </a:r>
                <a:r>
                  <a:rPr lang="en-US" dirty="0"/>
                  <a:t> = weight of the snack bag in ounces,</a:t>
                </a:r>
              </a:p>
              <a:p>
                <a:pPr>
                  <a:defRPr sz="2800"/>
                </a:pPr>
                <a:r>
                  <a:rPr lang="en-US" i="1" dirty="0"/>
                  <a:t>	c</a:t>
                </a:r>
                <a:r>
                  <a:rPr lang="en-US" dirty="0"/>
                  <a:t> = company’s cost for the snack bag in cents.</a:t>
                </a:r>
              </a:p>
              <a:p>
                <a:pPr marL="542925" indent="-542925">
                  <a:defRPr sz="2800"/>
                </a:pPr>
                <a:r>
                  <a:rPr lang="en-US" dirty="0"/>
                  <a:t>b.	​</a:t>
                </a:r>
                <a:r>
                  <a:rPr lang="en-US" sz="2800" dirty="0"/>
                  <a:t>We are told that the company wants to make </a:t>
                </a:r>
                <a14:m>
                  <m:oMath xmlns:m="http://schemas.openxmlformats.org/officeDocument/2006/math">
                    <m:r>
                      <a:rPr lang="en-US">
                        <a:latin typeface="Cambria Math" panose="02040503050406030204" pitchFamily="18" charset="0"/>
                      </a:rPr>
                      <m:t>10¢</m:t>
                    </m:r>
                  </m:oMath>
                </a14:m>
                <a:r>
                  <a:rPr lang="en-US" sz="2800" dirty="0"/>
                  <a:t> profit per bag. Therefore, the price of the snack bag, </a:t>
                </a:r>
                <a14:m>
                  <m:oMath xmlns:m="http://schemas.openxmlformats.org/officeDocument/2006/math">
                    <m:r>
                      <a:rPr lang="en-US">
                        <a:latin typeface="Cambria Math" panose="02040503050406030204" pitchFamily="18" charset="0"/>
                      </a:rPr>
                      <m:t>99¢</m:t>
                    </m:r>
                  </m:oMath>
                </a14:m>
                <a:r>
                  <a:rPr lang="en-US" sz="2800" dirty="0"/>
                  <a:t>, will need to be </a:t>
                </a:r>
                <a14:m>
                  <m:oMath xmlns:m="http://schemas.openxmlformats.org/officeDocument/2006/math">
                    <m:r>
                      <a:rPr lang="en-US">
                        <a:latin typeface="Cambria Math" panose="02040503050406030204" pitchFamily="18" charset="0"/>
                      </a:rPr>
                      <m:t>10¢</m:t>
                    </m:r>
                  </m:oMath>
                </a14:m>
                <a:r>
                  <a:rPr lang="en-US" sz="2800" dirty="0"/>
                  <a:t> more than the company’s cost (</a:t>
                </a:r>
                <a:r>
                  <a:rPr lang="en-US" sz="2800" i="1" dirty="0"/>
                  <a:t>c</a:t>
                </a:r>
                <a:r>
                  <a:rPr lang="en-US" sz="2800" dirty="0"/>
                  <a:t>).</a:t>
                </a:r>
              </a:p>
              <a:p>
                <a:pPr algn="ctr"/>
                <a:r>
                  <a:rPr lang="en-US" dirty="0"/>
                  <a:t>​</a:t>
                </a:r>
                <a:r>
                  <a:rPr lang="en-US" sz="2800" dirty="0"/>
                  <a:t>Equation Connecting Sales Price to Company’s Cost:</a:t>
                </a:r>
              </a:p>
              <a:p>
                <a:pPr algn="ctr">
                  <a:defRPr sz="2800"/>
                </a:pPr>
                <a:r>
                  <a:rPr lang="en-US" dirty="0"/>
                  <a:t>99¢ = </a:t>
                </a:r>
                <a:r>
                  <a:rPr lang="en-US" i="1" dirty="0"/>
                  <a:t>c</a:t>
                </a:r>
                <a:r>
                  <a:rPr lang="en-US" dirty="0"/>
                  <a:t> + 10¢</a:t>
                </a:r>
                <a:endParaRPr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33" t="-982" r="-1556" b="-2331"/>
                </a:stretch>
              </a:blipFill>
            </p:spPr>
            <p:txBody>
              <a:bodyPr/>
              <a:lstStyle/>
              <a:p>
                <a:r>
                  <a:rPr lang="en-IN">
                    <a:noFill/>
                  </a:rPr>
                  <a:t> </a:t>
                </a:r>
              </a:p>
            </p:txBody>
          </p:sp>
        </mc:Fallback>
      </mc:AlternateContent>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Using Proportionality in </a:t>
            </a:r>
            <a:br>
              <a:rPr lang="en-US" dirty="0"/>
            </a:br>
            <a:r>
              <a:rPr dirty="0"/>
              <a:t>Business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4</a:t>
            </a:r>
            <a:endParaRPr dirty="0"/>
          </a:p>
        </p:txBody>
      </p:sp>
      <p:sp>
        <p:nvSpPr>
          <p:cNvPr id="3" name="Text Placeholder 2"/>
          <p:cNvSpPr>
            <a:spLocks noGrp="1"/>
          </p:cNvSpPr>
          <p:nvPr>
            <p:ph type="body" sz="quarter" idx="10"/>
          </p:nvPr>
        </p:nvSpPr>
        <p:spPr/>
        <p:txBody>
          <a:bodyPr>
            <a:normAutofit/>
          </a:bodyPr>
          <a:lstStyle/>
          <a:p>
            <a:pPr marL="447675" indent="-447675">
              <a:defRPr sz="2800"/>
            </a:pPr>
            <a:r>
              <a:rPr lang="en-US" sz="2600" dirty="0"/>
              <a:t>c.	First let’s consider what we know from the ratio of weights of the nuts that we were given.</a:t>
            </a:r>
          </a:p>
        </p:txBody>
      </p:sp>
      <p:pic>
        <p:nvPicPr>
          <p:cNvPr id="9" name="Picture 8" descr="2 colon 3 colon 5 dash cashews colon Brazil nuts colon almonds">
            <a:extLst>
              <a:ext uri="{FF2B5EF4-FFF2-40B4-BE49-F238E27FC236}">
                <a16:creationId xmlns:a16="http://schemas.microsoft.com/office/drawing/2014/main" id="{3C7F7D77-7EB9-7154-C514-AC346003F489}"/>
              </a:ext>
            </a:extLst>
          </p:cNvPr>
          <p:cNvPicPr>
            <a:picLocks noChangeAspect="1"/>
          </p:cNvPicPr>
          <p:nvPr/>
        </p:nvPicPr>
        <p:blipFill>
          <a:blip r:embed="rId2"/>
          <a:stretch>
            <a:fillRect/>
          </a:stretch>
        </p:blipFill>
        <p:spPr>
          <a:xfrm>
            <a:off x="2057400" y="1943687"/>
            <a:ext cx="5238750" cy="390525"/>
          </a:xfrm>
          <a:prstGeom prst="rect">
            <a:avLst/>
          </a:prstGeom>
        </p:spPr>
      </p:pic>
      <p:sp>
        <p:nvSpPr>
          <p:cNvPr id="6" name="TextBox 5">
            <a:extLst>
              <a:ext uri="{FF2B5EF4-FFF2-40B4-BE49-F238E27FC236}">
                <a16:creationId xmlns:a16="http://schemas.microsoft.com/office/drawing/2014/main" id="{2F5D8AB7-8A3F-6697-E66D-6E69A29A9876}"/>
              </a:ext>
            </a:extLst>
          </p:cNvPr>
          <p:cNvSpPr txBox="1"/>
          <p:nvPr/>
        </p:nvSpPr>
        <p:spPr>
          <a:xfrm>
            <a:off x="457200" y="2362200"/>
            <a:ext cx="8000999" cy="1772793"/>
          </a:xfrm>
          <a:prstGeom prst="rect">
            <a:avLst/>
          </a:prstGeom>
          <a:noFill/>
        </p:spPr>
        <p:txBody>
          <a:bodyPr wrap="square">
            <a:spAutoFit/>
          </a:bodyPr>
          <a:lstStyle/>
          <a:p>
            <a:pPr marL="447675"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600" b="0" i="0" u="none" strike="noStrike" kern="1200" cap="none" spc="0" normalizeH="0" baseline="0" noProof="0" dirty="0">
                <a:ln>
                  <a:noFill/>
                </a:ln>
                <a:solidFill>
                  <a:srgbClr val="366092"/>
                </a:solidFill>
                <a:effectLst/>
                <a:uLnTx/>
                <a:uFillTx/>
                <a:latin typeface="Calibri"/>
                <a:ea typeface="+mn-ea"/>
                <a:cs typeface="+mn-cs"/>
              </a:rPr>
              <a:t>Since a ratio divides a whole into equal parts, we know</a:t>
            </a:r>
          </a:p>
          <a:p>
            <a:pPr marL="447675"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600" b="0" i="0" u="none" strike="noStrike" kern="1200" cap="none" spc="0" normalizeH="0" baseline="0" noProof="0" dirty="0">
                <a:ln>
                  <a:noFill/>
                </a:ln>
                <a:solidFill>
                  <a:srgbClr val="366092"/>
                </a:solidFill>
                <a:effectLst/>
                <a:uLnTx/>
                <a:uFillTx/>
                <a:latin typeface="Calibri"/>
                <a:ea typeface="+mn-ea"/>
                <a:cs typeface="+mn-cs"/>
              </a:rPr>
              <a:t>the weight of each bag (</a:t>
            </a:r>
            <a:r>
              <a:rPr kumimoji="0" lang="en-US" sz="2600" b="0" i="1" u="none" strike="noStrike" kern="1200" cap="none" spc="0" normalizeH="0" baseline="0" noProof="0" dirty="0">
                <a:ln>
                  <a:noFill/>
                </a:ln>
                <a:solidFill>
                  <a:srgbClr val="366092"/>
                </a:solidFill>
                <a:effectLst/>
                <a:uLnTx/>
                <a:uFillTx/>
                <a:latin typeface="Calibri"/>
                <a:ea typeface="+mn-ea"/>
                <a:cs typeface="+mn-cs"/>
              </a:rPr>
              <a:t>w</a:t>
            </a:r>
            <a:r>
              <a:rPr kumimoji="0" lang="en-US" sz="2600" b="0" i="0" u="none" strike="noStrike" kern="1200" cap="none" spc="0" normalizeH="0" baseline="0" noProof="0" dirty="0">
                <a:ln>
                  <a:noFill/>
                </a:ln>
                <a:solidFill>
                  <a:srgbClr val="366092"/>
                </a:solidFill>
                <a:effectLst/>
                <a:uLnTx/>
                <a:uFillTx/>
                <a:latin typeface="Calibri"/>
                <a:ea typeface="+mn-ea"/>
                <a:cs typeface="+mn-cs"/>
              </a:rPr>
              <a:t>) in this case is divided into</a:t>
            </a:r>
            <a:br>
              <a:rPr kumimoji="0" lang="en-US" sz="2600" b="0" i="0" u="none" strike="noStrike" kern="1200" cap="none" spc="0" normalizeH="0" baseline="0" noProof="0" dirty="0">
                <a:ln>
                  <a:noFill/>
                </a:ln>
                <a:solidFill>
                  <a:srgbClr val="366092"/>
                </a:solidFill>
                <a:effectLst/>
                <a:uLnTx/>
                <a:uFillTx/>
                <a:latin typeface="Calibri"/>
                <a:ea typeface="+mn-ea"/>
                <a:cs typeface="+mn-cs"/>
              </a:rPr>
            </a:br>
            <a:r>
              <a:rPr kumimoji="0" lang="en-US" sz="2600" b="0" i="0" u="none" strike="noStrike" kern="1200" cap="none" spc="0" normalizeH="0" baseline="0" noProof="0" dirty="0">
                <a:ln>
                  <a:noFill/>
                </a:ln>
                <a:solidFill>
                  <a:srgbClr val="366092"/>
                </a:solidFill>
                <a:effectLst/>
                <a:uLnTx/>
                <a:uFillTx/>
                <a:latin typeface="Calibri"/>
                <a:ea typeface="+mn-ea"/>
                <a:cs typeface="+mn-cs"/>
              </a:rPr>
              <a:t>2 + 3 + 5 = 10 equal parts. Therefore, each part will have weight of</a:t>
            </a:r>
            <a:endParaRPr lang="en-IN" dirty="0"/>
          </a:p>
        </p:txBody>
      </p:sp>
      <p:pic>
        <p:nvPicPr>
          <p:cNvPr id="5" name="Picture 4" descr="w divided by 10.">
            <a:extLst>
              <a:ext uri="{FF2B5EF4-FFF2-40B4-BE49-F238E27FC236}">
                <a16:creationId xmlns:a16="http://schemas.microsoft.com/office/drawing/2014/main" id="{8DA42903-1397-549B-B334-1C775E4725F8}"/>
              </a:ext>
            </a:extLst>
          </p:cNvPr>
          <p:cNvPicPr>
            <a:picLocks noChangeAspect="1"/>
          </p:cNvPicPr>
          <p:nvPr/>
        </p:nvPicPr>
        <p:blipFill>
          <a:blip r:embed="rId3"/>
          <a:stretch>
            <a:fillRect/>
          </a:stretch>
        </p:blipFill>
        <p:spPr>
          <a:xfrm>
            <a:off x="3048000" y="3603137"/>
            <a:ext cx="405977" cy="648000"/>
          </a:xfrm>
          <a:prstGeom prst="rect">
            <a:avLst/>
          </a:prstGeom>
        </p:spPr>
      </p:pic>
      <p:sp>
        <p:nvSpPr>
          <p:cNvPr id="7" name="TextBox 6">
            <a:extLst>
              <a:ext uri="{FF2B5EF4-FFF2-40B4-BE49-F238E27FC236}">
                <a16:creationId xmlns:a16="http://schemas.microsoft.com/office/drawing/2014/main" id="{E6760FA5-141C-2E2A-C779-104FACC09B3F}"/>
              </a:ext>
            </a:extLst>
          </p:cNvPr>
          <p:cNvSpPr txBox="1"/>
          <p:nvPr/>
        </p:nvSpPr>
        <p:spPr>
          <a:xfrm>
            <a:off x="904875" y="4251137"/>
            <a:ext cx="8001000" cy="1292662"/>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From there, we can represent the weight of each type of nut in a bag by the number of its parts. We will use Table 1 to help us keep track of the details of each expression.</a:t>
            </a:r>
            <a:endParaRPr lang="en-IN"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Using Proportionality in </a:t>
            </a:r>
            <a:br>
              <a:rPr lang="en-US" dirty="0"/>
            </a:br>
            <a:r>
              <a:rPr dirty="0"/>
              <a:t>Business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5</a:t>
            </a:r>
            <a:endParaRPr dirty="0"/>
          </a:p>
        </p:txBody>
      </p:sp>
      <p:sp>
        <p:nvSpPr>
          <p:cNvPr id="6" name="TextBox 5">
            <a:extLst>
              <a:ext uri="{FF2B5EF4-FFF2-40B4-BE49-F238E27FC236}">
                <a16:creationId xmlns:a16="http://schemas.microsoft.com/office/drawing/2014/main" id="{665E42DF-38E1-021B-B6D2-384FD2F7A608}"/>
              </a:ext>
            </a:extLst>
          </p:cNvPr>
          <p:cNvSpPr txBox="1"/>
          <p:nvPr/>
        </p:nvSpPr>
        <p:spPr>
          <a:xfrm>
            <a:off x="3238500" y="1143000"/>
            <a:ext cx="243840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Table 1: Mixed Nut Bag</a:t>
            </a:r>
            <a:endParaRPr lang="en-IN" dirty="0">
              <a:solidFill>
                <a:srgbClr val="366092"/>
              </a:solidFill>
            </a:endParaRPr>
          </a:p>
        </p:txBody>
      </p:sp>
      <mc:AlternateContent xmlns:mc="http://schemas.openxmlformats.org/markup-compatibility/2006">
        <mc:Choice xmlns:a14="http://schemas.microsoft.com/office/drawing/2010/main" Requires="a14">
          <p:graphicFrame>
            <p:nvGraphicFramePr>
              <p:cNvPr id="4" name="Table Placeholder 2" descr="The table contains 3 columns and 3 rows. The columns are labeled:&#10;Type of Nut, Number of Parts in the Ratio, and Portion of the Total Weight.&#10;&#10;Row 1:&#10;Type of Nut: Cashews,&#10;Number of Parts in the Ratio: 2,&#10;Portion of the Total Weight: 2 times w divided by 10.&#10;&#10;Row 2:&#10;Type of Nut: Brazil nuts,&#10;Number of Parts in the Ratio: 3,&#10;Portion of the Total Weight: 3 times w divided by 10.&#10;&#10;Row 3:&#10;Type of Nut: Almonds,&#10;Number of Parts in the Ratio: 5,&#10;Portion of the Total Weight: 5 times w divided by 10.">
                <a:extLst>
                  <a:ext uri="{FF2B5EF4-FFF2-40B4-BE49-F238E27FC236}">
                    <a16:creationId xmlns:a16="http://schemas.microsoft.com/office/drawing/2014/main" id="{0EEC33B7-97B5-4DB4-BFAB-06CECFF97804}"/>
                  </a:ext>
                </a:extLst>
              </p:cNvPr>
              <p:cNvGraphicFramePr>
                <a:graphicFrameLocks/>
              </p:cNvGraphicFramePr>
              <p:nvPr>
                <p:extLst>
                  <p:ext uri="{D42A27DB-BD31-4B8C-83A1-F6EECF244321}">
                    <p14:modId xmlns:p14="http://schemas.microsoft.com/office/powerpoint/2010/main" val="3146559471"/>
                  </p:ext>
                </p:extLst>
              </p:nvPr>
            </p:nvGraphicFramePr>
            <p:xfrm>
              <a:off x="609600" y="1572577"/>
              <a:ext cx="7696200" cy="2466023"/>
            </p:xfrm>
            <a:graphic>
              <a:graphicData uri="http://schemas.openxmlformats.org/drawingml/2006/table">
                <a:tbl>
                  <a:tblPr firstRow="1" bandRow="1">
                    <a:tableStyleId>{5940675A-B579-460E-94D1-54222C63F5DA}</a:tableStyleId>
                  </a:tblPr>
                  <a:tblGrid>
                    <a:gridCol w="2565400">
                      <a:extLst>
                        <a:ext uri="{9D8B030D-6E8A-4147-A177-3AD203B41FA5}">
                          <a16:colId xmlns:a16="http://schemas.microsoft.com/office/drawing/2014/main" val="20000"/>
                        </a:ext>
                      </a:extLst>
                    </a:gridCol>
                    <a:gridCol w="2565400">
                      <a:extLst>
                        <a:ext uri="{9D8B030D-6E8A-4147-A177-3AD203B41FA5}">
                          <a16:colId xmlns:a16="http://schemas.microsoft.com/office/drawing/2014/main" val="20001"/>
                        </a:ext>
                      </a:extLst>
                    </a:gridCol>
                    <a:gridCol w="2565400">
                      <a:extLst>
                        <a:ext uri="{9D8B030D-6E8A-4147-A177-3AD203B41FA5}">
                          <a16:colId xmlns:a16="http://schemas.microsoft.com/office/drawing/2014/main" val="20002"/>
                        </a:ext>
                      </a:extLst>
                    </a:gridCol>
                  </a:tblGrid>
                  <a:tr h="541438">
                    <a:tc>
                      <a:txBody>
                        <a:bodyPr/>
                        <a:lstStyle/>
                        <a:p>
                          <a:pPr algn="ctr">
                            <a:defRPr sz="1800" b="1"/>
                          </a:pPr>
                          <a:r>
                            <a:rPr dirty="0"/>
                            <a:t>Type of Nut</a:t>
                          </a:r>
                        </a:p>
                      </a:txBody>
                      <a:tcPr/>
                    </a:tc>
                    <a:tc>
                      <a:txBody>
                        <a:bodyPr/>
                        <a:lstStyle/>
                        <a:p>
                          <a:pPr algn="ctr">
                            <a:defRPr sz="1800" b="1"/>
                          </a:pPr>
                          <a:r>
                            <a:t>Number of Parts in the Ratio</a:t>
                          </a:r>
                        </a:p>
                      </a:txBody>
                      <a:tcPr/>
                    </a:tc>
                    <a:tc>
                      <a:txBody>
                        <a:bodyPr/>
                        <a:lstStyle/>
                        <a:p>
                          <a:pPr algn="ctr">
                            <a:defRPr sz="1800" b="1"/>
                          </a:pPr>
                          <a:r>
                            <a:rPr dirty="0"/>
                            <a:t>Portion of the Total Weight</a:t>
                          </a:r>
                        </a:p>
                      </a:txBody>
                      <a:tcPr/>
                    </a:tc>
                    <a:extLst>
                      <a:ext uri="{0D108BD9-81ED-4DB2-BD59-A6C34878D82A}">
                        <a16:rowId xmlns:a16="http://schemas.microsoft.com/office/drawing/2014/main" val="10001"/>
                      </a:ext>
                    </a:extLst>
                  </a:tr>
                  <a:tr h="513292">
                    <a:tc>
                      <a:txBody>
                        <a:bodyPr/>
                        <a:lstStyle/>
                        <a:p>
                          <a:pPr algn="ctr">
                            <a:defRPr sz="1800"/>
                          </a:pPr>
                          <a:r>
                            <a:t>Cashews</a:t>
                          </a:r>
                        </a:p>
                      </a:txBody>
                      <a:tcPr/>
                    </a:tc>
                    <a:tc>
                      <a:txBody>
                        <a:bodyPr/>
                        <a:lstStyle/>
                        <a:p>
                          <a:pPr algn="ctr"/>
                          <a:r>
                            <a:rPr sz="1800" dirty="0"/>
                            <a:t>2</a:t>
                          </a:r>
                          <a:endParaRPr sz="1800" dirty="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2</m:t>
                                    </m:r>
                                    <m:r>
                                      <a:rPr sz="1800">
                                        <a:latin typeface="Cambria Math" panose="02040503050406030204" pitchFamily="18" charset="0"/>
                                      </a:rPr>
                                      <m:t>𝑤</m:t>
                                    </m:r>
                                  </m:num>
                                  <m:den>
                                    <m:r>
                                      <a:rPr sz="1800">
                                        <a:latin typeface="Cambria Math" panose="02040503050406030204" pitchFamily="18" charset="0"/>
                                      </a:rPr>
                                      <m:t>10</m:t>
                                    </m:r>
                                  </m:den>
                                </m:f>
                              </m:oMath>
                            </m:oMathPara>
                          </a14:m>
                          <a:endParaRPr/>
                        </a:p>
                      </a:txBody>
                      <a:tcPr/>
                    </a:tc>
                    <a:extLst>
                      <a:ext uri="{0D108BD9-81ED-4DB2-BD59-A6C34878D82A}">
                        <a16:rowId xmlns:a16="http://schemas.microsoft.com/office/drawing/2014/main" val="10002"/>
                      </a:ext>
                    </a:extLst>
                  </a:tr>
                  <a:tr h="513292">
                    <a:tc>
                      <a:txBody>
                        <a:bodyPr/>
                        <a:lstStyle/>
                        <a:p>
                          <a:pPr algn="ctr">
                            <a:defRPr sz="1800"/>
                          </a:pPr>
                          <a:r>
                            <a:t>Brazil nuts</a:t>
                          </a:r>
                        </a:p>
                      </a:txBody>
                      <a:tcPr/>
                    </a:tc>
                    <a:tc>
                      <a:txBody>
                        <a:bodyPr/>
                        <a:lstStyle/>
                        <a:p>
                          <a:pPr algn="ctr"/>
                          <a:r>
                            <a:rPr sz="1800"/>
                            <a:t>3</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3</m:t>
                                    </m:r>
                                    <m:r>
                                      <a:rPr sz="1800">
                                        <a:latin typeface="Cambria Math" panose="02040503050406030204" pitchFamily="18" charset="0"/>
                                      </a:rPr>
                                      <m:t>𝑤</m:t>
                                    </m:r>
                                  </m:num>
                                  <m:den>
                                    <m:r>
                                      <a:rPr sz="1800">
                                        <a:latin typeface="Cambria Math" panose="02040503050406030204" pitchFamily="18" charset="0"/>
                                      </a:rPr>
                                      <m:t>10</m:t>
                                    </m:r>
                                  </m:den>
                                </m:f>
                              </m:oMath>
                            </m:oMathPara>
                          </a14:m>
                          <a:endParaRPr/>
                        </a:p>
                      </a:txBody>
                      <a:tcPr/>
                    </a:tc>
                    <a:extLst>
                      <a:ext uri="{0D108BD9-81ED-4DB2-BD59-A6C34878D82A}">
                        <a16:rowId xmlns:a16="http://schemas.microsoft.com/office/drawing/2014/main" val="10003"/>
                      </a:ext>
                    </a:extLst>
                  </a:tr>
                  <a:tr h="517965">
                    <a:tc>
                      <a:txBody>
                        <a:bodyPr/>
                        <a:lstStyle/>
                        <a:p>
                          <a:pPr algn="ctr">
                            <a:defRPr sz="1800"/>
                          </a:pPr>
                          <a:r>
                            <a:t>Almonds</a:t>
                          </a:r>
                        </a:p>
                      </a:txBody>
                      <a:tcPr/>
                    </a:tc>
                    <a:tc>
                      <a:txBody>
                        <a:bodyPr/>
                        <a:lstStyle/>
                        <a:p>
                          <a:pPr algn="ctr"/>
                          <a:r>
                            <a:rPr sz="1800"/>
                            <a:t>5</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5</m:t>
                                    </m:r>
                                    <m:r>
                                      <a:rPr sz="1800">
                                        <a:latin typeface="Cambria Math" panose="02040503050406030204" pitchFamily="18" charset="0"/>
                                      </a:rPr>
                                      <m:t>𝑤</m:t>
                                    </m:r>
                                  </m:num>
                                  <m:den>
                                    <m:r>
                                      <a:rPr sz="1800">
                                        <a:latin typeface="Cambria Math" panose="02040503050406030204" pitchFamily="18" charset="0"/>
                                      </a:rPr>
                                      <m:t>10</m:t>
                                    </m:r>
                                  </m:den>
                                </m:f>
                              </m:oMath>
                            </m:oMathPara>
                          </a14:m>
                          <a:endParaRPr dirty="0"/>
                        </a:p>
                      </a:txBody>
                      <a:tcPr/>
                    </a:tc>
                    <a:extLst>
                      <a:ext uri="{0D108BD9-81ED-4DB2-BD59-A6C34878D82A}">
                        <a16:rowId xmlns:a16="http://schemas.microsoft.com/office/drawing/2014/main" val="10004"/>
                      </a:ext>
                    </a:extLst>
                  </a:tr>
                </a:tbl>
              </a:graphicData>
            </a:graphic>
          </p:graphicFrame>
        </mc:Choice>
        <mc:Fallback>
          <p:graphicFrame>
            <p:nvGraphicFramePr>
              <p:cNvPr id="4" name="Table Placeholder 2" descr="The table contains 3 columns and 3 rows. The columns are labeled:&#10;Type of Nut, Number of Parts in the Ratio, and Portion of the Total Weight.&#10;&#10;Row 1:&#10;Type of Nut: Cashews,&#10;Number of Parts in the Ratio: 2,&#10;Portion of the Total Weight: 2 times w divided by 10.&#10;&#10;Row 2:&#10;Type of Nut: Brazil nuts,&#10;Number of Parts in the Ratio: 3,&#10;Portion of the Total Weight: 3 times w divided by 10.&#10;&#10;Row 3:&#10;Type of Nut: Almonds,&#10;Number of Parts in the Ratio: 5,&#10;Portion of the Total Weight: 5 times w divided by 10.">
                <a:extLst>
                  <a:ext uri="{FF2B5EF4-FFF2-40B4-BE49-F238E27FC236}">
                    <a16:creationId xmlns:a16="http://schemas.microsoft.com/office/drawing/2014/main" id="{0EEC33B7-97B5-4DB4-BFAB-06CECFF97804}"/>
                  </a:ext>
                </a:extLst>
              </p:cNvPr>
              <p:cNvGraphicFramePr>
                <a:graphicFrameLocks/>
              </p:cNvGraphicFramePr>
              <p:nvPr>
                <p:extLst>
                  <p:ext uri="{D42A27DB-BD31-4B8C-83A1-F6EECF244321}">
                    <p14:modId xmlns:p14="http://schemas.microsoft.com/office/powerpoint/2010/main" val="3146559471"/>
                  </p:ext>
                </p:extLst>
              </p:nvPr>
            </p:nvGraphicFramePr>
            <p:xfrm>
              <a:off x="609600" y="1572577"/>
              <a:ext cx="7696200" cy="2466023"/>
            </p:xfrm>
            <a:graphic>
              <a:graphicData uri="http://schemas.openxmlformats.org/drawingml/2006/table">
                <a:tbl>
                  <a:tblPr firstRow="1" bandRow="1">
                    <a:tableStyleId>{5940675A-B579-460E-94D1-54222C63F5DA}</a:tableStyleId>
                  </a:tblPr>
                  <a:tblGrid>
                    <a:gridCol w="2565400">
                      <a:extLst>
                        <a:ext uri="{9D8B030D-6E8A-4147-A177-3AD203B41FA5}">
                          <a16:colId xmlns:a16="http://schemas.microsoft.com/office/drawing/2014/main" val="20000"/>
                        </a:ext>
                      </a:extLst>
                    </a:gridCol>
                    <a:gridCol w="2565400">
                      <a:extLst>
                        <a:ext uri="{9D8B030D-6E8A-4147-A177-3AD203B41FA5}">
                          <a16:colId xmlns:a16="http://schemas.microsoft.com/office/drawing/2014/main" val="20001"/>
                        </a:ext>
                      </a:extLst>
                    </a:gridCol>
                    <a:gridCol w="2565400">
                      <a:extLst>
                        <a:ext uri="{9D8B030D-6E8A-4147-A177-3AD203B41FA5}">
                          <a16:colId xmlns:a16="http://schemas.microsoft.com/office/drawing/2014/main" val="20002"/>
                        </a:ext>
                      </a:extLst>
                    </a:gridCol>
                  </a:tblGrid>
                  <a:tr h="640080">
                    <a:tc>
                      <a:txBody>
                        <a:bodyPr/>
                        <a:lstStyle/>
                        <a:p>
                          <a:pPr algn="ctr">
                            <a:defRPr sz="1800" b="1"/>
                          </a:pPr>
                          <a:r>
                            <a:rPr dirty="0"/>
                            <a:t>Type of Nut</a:t>
                          </a:r>
                        </a:p>
                      </a:txBody>
                      <a:tcPr/>
                    </a:tc>
                    <a:tc>
                      <a:txBody>
                        <a:bodyPr/>
                        <a:lstStyle/>
                        <a:p>
                          <a:pPr algn="ctr">
                            <a:defRPr sz="1800" b="1"/>
                          </a:pPr>
                          <a:r>
                            <a:t>Number of Parts in the Ratio</a:t>
                          </a:r>
                        </a:p>
                      </a:txBody>
                      <a:tcPr/>
                    </a:tc>
                    <a:tc>
                      <a:txBody>
                        <a:bodyPr/>
                        <a:lstStyle/>
                        <a:p>
                          <a:pPr algn="ctr">
                            <a:defRPr sz="1800" b="1"/>
                          </a:pPr>
                          <a:r>
                            <a:rPr dirty="0"/>
                            <a:t>Portion of the Total Weight</a:t>
                          </a:r>
                        </a:p>
                      </a:txBody>
                      <a:tcPr/>
                    </a:tc>
                    <a:extLst>
                      <a:ext uri="{0D108BD9-81ED-4DB2-BD59-A6C34878D82A}">
                        <a16:rowId xmlns:a16="http://schemas.microsoft.com/office/drawing/2014/main" val="10001"/>
                      </a:ext>
                    </a:extLst>
                  </a:tr>
                  <a:tr h="606806">
                    <a:tc>
                      <a:txBody>
                        <a:bodyPr/>
                        <a:lstStyle/>
                        <a:p>
                          <a:pPr algn="ctr">
                            <a:defRPr sz="1800"/>
                          </a:pPr>
                          <a:r>
                            <a:t>Cashews</a:t>
                          </a:r>
                        </a:p>
                      </a:txBody>
                      <a:tcPr/>
                    </a:tc>
                    <a:tc>
                      <a:txBody>
                        <a:bodyPr/>
                        <a:lstStyle/>
                        <a:p>
                          <a:pPr algn="ctr"/>
                          <a:r>
                            <a:rPr sz="1800" dirty="0"/>
                            <a:t>2</a:t>
                          </a:r>
                          <a:endParaRPr sz="1800" dirty="0">
                            <a:latin typeface="Cambria Math"/>
                          </a:endParaRPr>
                        </a:p>
                      </a:txBody>
                      <a:tcPr/>
                    </a:tc>
                    <a:tc>
                      <a:txBody>
                        <a:bodyPr/>
                        <a:lstStyle/>
                        <a:p>
                          <a:endParaRPr lang="en-US"/>
                        </a:p>
                      </a:txBody>
                      <a:tcPr>
                        <a:blipFill>
                          <a:blip r:embed="rId2"/>
                          <a:stretch>
                            <a:fillRect l="-200475" t="-110000" r="-475" b="-203000"/>
                          </a:stretch>
                        </a:blipFill>
                      </a:tcPr>
                    </a:tc>
                    <a:extLst>
                      <a:ext uri="{0D108BD9-81ED-4DB2-BD59-A6C34878D82A}">
                        <a16:rowId xmlns:a16="http://schemas.microsoft.com/office/drawing/2014/main" val="10002"/>
                      </a:ext>
                    </a:extLst>
                  </a:tr>
                  <a:tr h="606806">
                    <a:tc>
                      <a:txBody>
                        <a:bodyPr/>
                        <a:lstStyle/>
                        <a:p>
                          <a:pPr algn="ctr">
                            <a:defRPr sz="1800"/>
                          </a:pPr>
                          <a:r>
                            <a:t>Brazil nuts</a:t>
                          </a:r>
                        </a:p>
                      </a:txBody>
                      <a:tcPr/>
                    </a:tc>
                    <a:tc>
                      <a:txBody>
                        <a:bodyPr/>
                        <a:lstStyle/>
                        <a:p>
                          <a:pPr algn="ctr"/>
                          <a:r>
                            <a:rPr sz="1800"/>
                            <a:t>3</a:t>
                          </a:r>
                          <a:endParaRPr sz="1800">
                            <a:latin typeface="Cambria Math"/>
                          </a:endParaRPr>
                        </a:p>
                      </a:txBody>
                      <a:tcPr/>
                    </a:tc>
                    <a:tc>
                      <a:txBody>
                        <a:bodyPr/>
                        <a:lstStyle/>
                        <a:p>
                          <a:endParaRPr lang="en-US"/>
                        </a:p>
                      </a:txBody>
                      <a:tcPr>
                        <a:blipFill>
                          <a:blip r:embed="rId2"/>
                          <a:stretch>
                            <a:fillRect l="-200475" t="-210000" r="-475" b="-103000"/>
                          </a:stretch>
                        </a:blipFill>
                      </a:tcPr>
                    </a:tc>
                    <a:extLst>
                      <a:ext uri="{0D108BD9-81ED-4DB2-BD59-A6C34878D82A}">
                        <a16:rowId xmlns:a16="http://schemas.microsoft.com/office/drawing/2014/main" val="10003"/>
                      </a:ext>
                    </a:extLst>
                  </a:tr>
                  <a:tr h="612331">
                    <a:tc>
                      <a:txBody>
                        <a:bodyPr/>
                        <a:lstStyle/>
                        <a:p>
                          <a:pPr algn="ctr">
                            <a:defRPr sz="1800"/>
                          </a:pPr>
                          <a:r>
                            <a:t>Almonds</a:t>
                          </a:r>
                        </a:p>
                      </a:txBody>
                      <a:tcPr/>
                    </a:tc>
                    <a:tc>
                      <a:txBody>
                        <a:bodyPr/>
                        <a:lstStyle/>
                        <a:p>
                          <a:pPr algn="ctr"/>
                          <a:r>
                            <a:rPr sz="1800"/>
                            <a:t>5</a:t>
                          </a:r>
                          <a:endParaRPr sz="1800">
                            <a:latin typeface="Cambria Math"/>
                          </a:endParaRPr>
                        </a:p>
                      </a:txBody>
                      <a:tcPr/>
                    </a:tc>
                    <a:tc>
                      <a:txBody>
                        <a:bodyPr/>
                        <a:lstStyle/>
                        <a:p>
                          <a:endParaRPr lang="en-US"/>
                        </a:p>
                      </a:txBody>
                      <a:tcPr>
                        <a:blipFill>
                          <a:blip r:embed="rId2"/>
                          <a:stretch>
                            <a:fillRect l="-200475" t="-306931" r="-475" b="-1980"/>
                          </a:stretch>
                        </a:blipFill>
                      </a:tcPr>
                    </a:tc>
                    <a:extLst>
                      <a:ext uri="{0D108BD9-81ED-4DB2-BD59-A6C34878D82A}">
                        <a16:rowId xmlns:a16="http://schemas.microsoft.com/office/drawing/2014/main" val="10004"/>
                      </a:ext>
                    </a:extLst>
                  </a:tr>
                </a:tbl>
              </a:graphicData>
            </a:graphic>
          </p:graphicFrame>
        </mc:Fallback>
      </mc:AlternateContent>
      <p:sp>
        <p:nvSpPr>
          <p:cNvPr id="8" name="TextBox 7">
            <a:extLst>
              <a:ext uri="{FF2B5EF4-FFF2-40B4-BE49-F238E27FC236}">
                <a16:creationId xmlns:a16="http://schemas.microsoft.com/office/drawing/2014/main" id="{4CF04BDA-B5AB-17D4-9194-8FFF1CDB3C35}"/>
              </a:ext>
            </a:extLst>
          </p:cNvPr>
          <p:cNvSpPr txBox="1"/>
          <p:nvPr/>
        </p:nvSpPr>
        <p:spPr>
          <a:xfrm>
            <a:off x="609600" y="4191000"/>
            <a:ext cx="8229600" cy="1569660"/>
          </a:xfrm>
          <a:prstGeom prst="rect">
            <a:avLst/>
          </a:prstGeom>
          <a:noFill/>
        </p:spPr>
        <p:txBody>
          <a:bodyPr wrap="square">
            <a:spAutoFit/>
          </a:bodyPr>
          <a:lstStyle/>
          <a:p>
            <a:pPr marL="542925" indent="-542925"/>
            <a:r>
              <a:rPr kumimoji="0" lang="en-US" sz="2400" b="0" i="0" u="none" strike="noStrike" kern="1200" cap="none" spc="0" normalizeH="0" baseline="0" noProof="0" dirty="0">
                <a:ln>
                  <a:noFill/>
                </a:ln>
                <a:solidFill>
                  <a:srgbClr val="366092"/>
                </a:solidFill>
                <a:effectLst/>
                <a:uLnTx/>
                <a:uFillTx/>
                <a:latin typeface="Calibri"/>
                <a:ea typeface="+mn-ea"/>
                <a:cs typeface="+mn-cs"/>
              </a:rPr>
              <a:t>d.	For each nut, the company’s cost is computed by multiplying the weight of the nut in the bag, which we found in part c., by its respective cost, which we were given. Once again, we’ll use a table to keep track of the details.</a:t>
            </a:r>
            <a:endParaRPr lang="en-IN" sz="24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Using Proportionality in </a:t>
            </a:r>
            <a:br>
              <a:rPr lang="en-US" dirty="0"/>
            </a:br>
            <a:r>
              <a:rPr dirty="0"/>
              <a:t>Business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6</a:t>
            </a:r>
            <a:endParaRPr dirty="0"/>
          </a:p>
        </p:txBody>
      </p:sp>
      <p:sp>
        <p:nvSpPr>
          <p:cNvPr id="5" name="TextBox 4">
            <a:extLst>
              <a:ext uri="{FF2B5EF4-FFF2-40B4-BE49-F238E27FC236}">
                <a16:creationId xmlns:a16="http://schemas.microsoft.com/office/drawing/2014/main" id="{56FBC98F-E3B2-B1BD-6CB0-EDE593DF5934}"/>
              </a:ext>
            </a:extLst>
          </p:cNvPr>
          <p:cNvSpPr txBox="1"/>
          <p:nvPr/>
        </p:nvSpPr>
        <p:spPr>
          <a:xfrm>
            <a:off x="3390900" y="1105521"/>
            <a:ext cx="243840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Table 2: Mixed Nut Bag</a:t>
            </a:r>
            <a:endParaRPr lang="en-IN" dirty="0">
              <a:solidFill>
                <a:srgbClr val="366092"/>
              </a:solidFill>
            </a:endParaRPr>
          </a:p>
        </p:txBody>
      </p:sp>
      <mc:AlternateContent xmlns:mc="http://schemas.openxmlformats.org/markup-compatibility/2006">
        <mc:Choice xmlns:a14="http://schemas.microsoft.com/office/drawing/2010/main" Requires="a14">
          <p:graphicFrame>
            <p:nvGraphicFramePr>
              <p:cNvPr id="3" name="Table Placeholder 2" descr="The table contains 3 columns and 3 rows. The columns are labeled:&#10;Portion of the Total Weight, Company's Cost per Type of Nut (in Cents per Ounce), and Company's Cost per Bag (in Cents per Ounce).&#10;&#10;Row 1:&#10;Type of Nut: Cashews,&#10;Portion of the Total Weight: 2 times w divided by 10,&#10;Company's Cost per Type of Nut: 81,&#10;Company's Cost per Bag: open fraction 2 times w divided by 10 close fraction times 81 equals 162 times divided by 10.&#10;&#10;Row 2:&#10;Type of Nut: Brazil nuts,&#10;Portion of the Total Weight: 3 times w divided by 10,&#10;Company's Cost per Type of Nut: 75,&#10;Company's Cost per Bag: open fraction 3 times w divided by 10 close fraction times 75 equals 225 times w divided by 10.&#10;&#10;Row 3:&#10;Type of Nut: Almonds,&#10;Portion of the Total Weight: 5 times w divided by 10,&#10;Company's Cost per Type of Nut: 63,&#10;Company's Cost per Bag: open fraction 5 times w divided by 10 close fraction times 63 equals 315 times w divided by 10."/>
              <p:cNvGraphicFramePr>
                <a:graphicFrameLocks noGrp="1"/>
              </p:cNvGraphicFramePr>
              <p:nvPr>
                <p:ph type="tbl" sz="quarter" idx="10"/>
                <p:extLst>
                  <p:ext uri="{D42A27DB-BD31-4B8C-83A1-F6EECF244321}">
                    <p14:modId xmlns:p14="http://schemas.microsoft.com/office/powerpoint/2010/main" val="2135435604"/>
                  </p:ext>
                </p:extLst>
              </p:nvPr>
            </p:nvGraphicFramePr>
            <p:xfrm>
              <a:off x="457200" y="1524000"/>
              <a:ext cx="8229600" cy="2745868"/>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rPr dirty="0"/>
                            <a:t>Portion of the Total Weight</a:t>
                          </a:r>
                        </a:p>
                      </a:txBody>
                      <a:tcPr/>
                    </a:tc>
                    <a:tc>
                      <a:txBody>
                        <a:bodyPr/>
                        <a:lstStyle/>
                        <a:p>
                          <a:pPr algn="ctr">
                            <a:defRPr sz="1800" b="1"/>
                          </a:pPr>
                          <a:r>
                            <a:t>Company’s Cost per Type of Nut (in Cents per Ounce)</a:t>
                          </a:r>
                        </a:p>
                      </a:txBody>
                      <a:tcPr/>
                    </a:tc>
                    <a:tc>
                      <a:txBody>
                        <a:bodyPr/>
                        <a:lstStyle/>
                        <a:p>
                          <a:pPr algn="ctr">
                            <a:defRPr sz="1800" b="1"/>
                          </a:pPr>
                          <a:r>
                            <a:rPr dirty="0"/>
                            <a:t>Company’s Cost per Bag (in Cents per Ounce)</a:t>
                          </a:r>
                        </a:p>
                      </a:txBody>
                      <a:tcPr/>
                    </a:tc>
                    <a:extLst>
                      <a:ext uri="{0D108BD9-81ED-4DB2-BD59-A6C34878D82A}">
                        <a16:rowId xmlns:a16="http://schemas.microsoft.com/office/drawing/2014/main" val="10001"/>
                      </a:ext>
                    </a:extLst>
                  </a:tr>
                  <a:tr h="370840">
                    <a:tc>
                      <a:txBody>
                        <a:bodyPr/>
                        <a:lstStyle/>
                        <a:p>
                          <a:pPr algn="ctr">
                            <a:defRPr sz="1800"/>
                          </a:pPr>
                          <a:r>
                            <a:rPr sz="1800"/>
                            <a:t>Cashews: </a:t>
                          </a:r>
                          <a14:m>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2</m:t>
                                  </m:r>
                                  <m:r>
                                    <a:rPr sz="1800">
                                      <a:latin typeface="Cambria Math" panose="02040503050406030204" pitchFamily="18" charset="0"/>
                                    </a:rPr>
                                    <m:t>𝑤</m:t>
                                  </m:r>
                                </m:num>
                                <m:den>
                                  <m:r>
                                    <a:rPr sz="1800">
                                      <a:latin typeface="Cambria Math" panose="02040503050406030204" pitchFamily="18" charset="0"/>
                                    </a:rPr>
                                    <m:t>10</m:t>
                                  </m:r>
                                </m:den>
                              </m:f>
                            </m:oMath>
                          </a14:m>
                          <a:endParaRPr sz="1800"/>
                        </a:p>
                      </a:txBody>
                      <a:tcPr/>
                    </a:tc>
                    <a:tc>
                      <a:txBody>
                        <a:bodyPr/>
                        <a:lstStyle/>
                        <a:p>
                          <a:pPr algn="ctr"/>
                          <a:r>
                            <a:rPr sz="1800"/>
                            <a:t>81</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2</m:t>
                                    </m:r>
                                    <m:r>
                                      <a:rPr sz="1800">
                                        <a:latin typeface="Cambria Math" panose="02040503050406030204" pitchFamily="18" charset="0"/>
                                      </a:rPr>
                                      <m:t>𝑤</m:t>
                                    </m:r>
                                  </m:num>
                                  <m:den>
                                    <m:r>
                                      <a:rPr sz="1800">
                                        <a:latin typeface="Cambria Math" panose="02040503050406030204" pitchFamily="18" charset="0"/>
                                      </a:rPr>
                                      <m:t>10</m:t>
                                    </m:r>
                                  </m:den>
                                </m:f>
                                <m:r>
                                  <a:rPr sz="1800">
                                    <a:latin typeface="Cambria Math" panose="02040503050406030204" pitchFamily="18" charset="0"/>
                                  </a:rPr>
                                  <m:t>⋅81=</m:t>
                                </m:r>
                                <m:f>
                                  <m:fPr>
                                    <m:ctrlPr>
                                      <a:rPr sz="1800" i="1">
                                        <a:latin typeface="Cambria Math" panose="02040503050406030204" pitchFamily="18" charset="0"/>
                                      </a:rPr>
                                    </m:ctrlPr>
                                  </m:fPr>
                                  <m:num>
                                    <m:r>
                                      <a:rPr sz="1800">
                                        <a:latin typeface="Cambria Math" panose="02040503050406030204" pitchFamily="18" charset="0"/>
                                      </a:rPr>
                                      <m:t>162</m:t>
                                    </m:r>
                                    <m:r>
                                      <a:rPr sz="1800">
                                        <a:latin typeface="Cambria Math" panose="02040503050406030204" pitchFamily="18" charset="0"/>
                                      </a:rPr>
                                      <m:t>𝑤</m:t>
                                    </m:r>
                                  </m:num>
                                  <m:den>
                                    <m:r>
                                      <a:rPr sz="1800">
                                        <a:latin typeface="Cambria Math" panose="02040503050406030204" pitchFamily="18" charset="0"/>
                                      </a:rPr>
                                      <m:t>10</m:t>
                                    </m:r>
                                  </m:den>
                                </m:f>
                              </m:oMath>
                            </m:oMathPara>
                          </a14:m>
                          <a:endParaRPr/>
                        </a:p>
                      </a:txBody>
                      <a:tcPr/>
                    </a:tc>
                    <a:extLst>
                      <a:ext uri="{0D108BD9-81ED-4DB2-BD59-A6C34878D82A}">
                        <a16:rowId xmlns:a16="http://schemas.microsoft.com/office/drawing/2014/main" val="10002"/>
                      </a:ext>
                    </a:extLst>
                  </a:tr>
                  <a:tr h="370840">
                    <a:tc>
                      <a:txBody>
                        <a:bodyPr/>
                        <a:lstStyle/>
                        <a:p>
                          <a:pPr algn="ctr">
                            <a:defRPr sz="1800"/>
                          </a:pPr>
                          <a:r>
                            <a:rPr sz="1800"/>
                            <a:t>Brazil nuts: </a:t>
                          </a:r>
                          <a14:m>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3</m:t>
                                  </m:r>
                                  <m:r>
                                    <a:rPr sz="1800">
                                      <a:latin typeface="Cambria Math" panose="02040503050406030204" pitchFamily="18" charset="0"/>
                                    </a:rPr>
                                    <m:t>𝑤</m:t>
                                  </m:r>
                                </m:num>
                                <m:den>
                                  <m:r>
                                    <a:rPr sz="1800">
                                      <a:latin typeface="Cambria Math" panose="02040503050406030204" pitchFamily="18" charset="0"/>
                                    </a:rPr>
                                    <m:t>10</m:t>
                                  </m:r>
                                </m:den>
                              </m:f>
                            </m:oMath>
                          </a14:m>
                          <a:endParaRPr sz="1800"/>
                        </a:p>
                      </a:txBody>
                      <a:tcPr/>
                    </a:tc>
                    <a:tc>
                      <a:txBody>
                        <a:bodyPr/>
                        <a:lstStyle/>
                        <a:p>
                          <a:pPr algn="ctr"/>
                          <a:r>
                            <a:rPr sz="1800"/>
                            <a:t>75</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3</m:t>
                                    </m:r>
                                    <m:r>
                                      <a:rPr sz="1800">
                                        <a:latin typeface="Cambria Math" panose="02040503050406030204" pitchFamily="18" charset="0"/>
                                      </a:rPr>
                                      <m:t>𝑤</m:t>
                                    </m:r>
                                  </m:num>
                                  <m:den>
                                    <m:r>
                                      <a:rPr sz="1800">
                                        <a:latin typeface="Cambria Math" panose="02040503050406030204" pitchFamily="18" charset="0"/>
                                      </a:rPr>
                                      <m:t>10</m:t>
                                    </m:r>
                                  </m:den>
                                </m:f>
                                <m:r>
                                  <a:rPr sz="1800">
                                    <a:latin typeface="Cambria Math" panose="02040503050406030204" pitchFamily="18" charset="0"/>
                                  </a:rPr>
                                  <m:t>⋅75=</m:t>
                                </m:r>
                                <m:f>
                                  <m:fPr>
                                    <m:ctrlPr>
                                      <a:rPr sz="1800" i="1">
                                        <a:latin typeface="Cambria Math" panose="02040503050406030204" pitchFamily="18" charset="0"/>
                                      </a:rPr>
                                    </m:ctrlPr>
                                  </m:fPr>
                                  <m:num>
                                    <m:r>
                                      <a:rPr sz="1800">
                                        <a:latin typeface="Cambria Math" panose="02040503050406030204" pitchFamily="18" charset="0"/>
                                      </a:rPr>
                                      <m:t>225</m:t>
                                    </m:r>
                                    <m:r>
                                      <a:rPr sz="1800">
                                        <a:latin typeface="Cambria Math" panose="02040503050406030204" pitchFamily="18" charset="0"/>
                                      </a:rPr>
                                      <m:t>𝑤</m:t>
                                    </m:r>
                                  </m:num>
                                  <m:den>
                                    <m:r>
                                      <a:rPr sz="1800">
                                        <a:latin typeface="Cambria Math" panose="02040503050406030204" pitchFamily="18" charset="0"/>
                                      </a:rPr>
                                      <m:t>10</m:t>
                                    </m:r>
                                  </m:den>
                                </m:f>
                              </m:oMath>
                            </m:oMathPara>
                          </a14:m>
                          <a:endParaRPr/>
                        </a:p>
                      </a:txBody>
                      <a:tcPr/>
                    </a:tc>
                    <a:extLst>
                      <a:ext uri="{0D108BD9-81ED-4DB2-BD59-A6C34878D82A}">
                        <a16:rowId xmlns:a16="http://schemas.microsoft.com/office/drawing/2014/main" val="10003"/>
                      </a:ext>
                    </a:extLst>
                  </a:tr>
                  <a:tr h="370840">
                    <a:tc>
                      <a:txBody>
                        <a:bodyPr/>
                        <a:lstStyle/>
                        <a:p>
                          <a:pPr algn="ctr">
                            <a:defRPr sz="1800"/>
                          </a:pPr>
                          <a:r>
                            <a:rPr sz="1800" dirty="0"/>
                            <a:t>Almonds: </a:t>
                          </a:r>
                          <a14:m>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5</m:t>
                                  </m:r>
                                  <m:r>
                                    <a:rPr sz="1800">
                                      <a:latin typeface="Cambria Math" panose="02040503050406030204" pitchFamily="18" charset="0"/>
                                    </a:rPr>
                                    <m:t>𝑤</m:t>
                                  </m:r>
                                </m:num>
                                <m:den>
                                  <m:r>
                                    <a:rPr sz="1800">
                                      <a:latin typeface="Cambria Math" panose="02040503050406030204" pitchFamily="18" charset="0"/>
                                    </a:rPr>
                                    <m:t>10</m:t>
                                  </m:r>
                                </m:den>
                              </m:f>
                            </m:oMath>
                          </a14:m>
                          <a:endParaRPr sz="1800" dirty="0"/>
                        </a:p>
                      </a:txBody>
                      <a:tcPr/>
                    </a:tc>
                    <a:tc>
                      <a:txBody>
                        <a:bodyPr/>
                        <a:lstStyle/>
                        <a:p>
                          <a:pPr algn="ctr"/>
                          <a:r>
                            <a:rPr sz="1800"/>
                            <a:t>63</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5</m:t>
                                    </m:r>
                                    <m:r>
                                      <a:rPr sz="1800">
                                        <a:latin typeface="Cambria Math" panose="02040503050406030204" pitchFamily="18" charset="0"/>
                                      </a:rPr>
                                      <m:t>𝑤</m:t>
                                    </m:r>
                                  </m:num>
                                  <m:den>
                                    <m:r>
                                      <a:rPr sz="1800">
                                        <a:latin typeface="Cambria Math" panose="02040503050406030204" pitchFamily="18" charset="0"/>
                                      </a:rPr>
                                      <m:t>10</m:t>
                                    </m:r>
                                  </m:den>
                                </m:f>
                                <m:r>
                                  <a:rPr sz="1800">
                                    <a:latin typeface="Cambria Math" panose="02040503050406030204" pitchFamily="18" charset="0"/>
                                  </a:rPr>
                                  <m:t>⋅63=</m:t>
                                </m:r>
                                <m:f>
                                  <m:fPr>
                                    <m:ctrlPr>
                                      <a:rPr sz="1800" i="1">
                                        <a:latin typeface="Cambria Math" panose="02040503050406030204" pitchFamily="18" charset="0"/>
                                      </a:rPr>
                                    </m:ctrlPr>
                                  </m:fPr>
                                  <m:num>
                                    <m:r>
                                      <a:rPr sz="1800">
                                        <a:latin typeface="Cambria Math" panose="02040503050406030204" pitchFamily="18" charset="0"/>
                                      </a:rPr>
                                      <m:t>315</m:t>
                                    </m:r>
                                    <m:r>
                                      <a:rPr sz="1800">
                                        <a:latin typeface="Cambria Math" panose="02040503050406030204" pitchFamily="18" charset="0"/>
                                      </a:rPr>
                                      <m:t>𝑤</m:t>
                                    </m:r>
                                  </m:num>
                                  <m:den>
                                    <m:r>
                                      <a:rPr sz="1800">
                                        <a:latin typeface="Cambria Math" panose="02040503050406030204" pitchFamily="18" charset="0"/>
                                      </a:rPr>
                                      <m:t>10</m:t>
                                    </m:r>
                                  </m:den>
                                </m:f>
                              </m:oMath>
                            </m:oMathPara>
                          </a14:m>
                          <a:endParaRPr dirty="0"/>
                        </a:p>
                      </a:txBody>
                      <a:tcPr/>
                    </a:tc>
                    <a:extLst>
                      <a:ext uri="{0D108BD9-81ED-4DB2-BD59-A6C34878D82A}">
                        <a16:rowId xmlns:a16="http://schemas.microsoft.com/office/drawing/2014/main" val="10004"/>
                      </a:ext>
                    </a:extLst>
                  </a:tr>
                </a:tbl>
              </a:graphicData>
            </a:graphic>
          </p:graphicFrame>
        </mc:Choice>
        <mc:Fallback>
          <p:graphicFrame>
            <p:nvGraphicFramePr>
              <p:cNvPr id="3" name="Table Placeholder 2" descr="The table contains 3 columns and 3 rows. The columns are labeled:&#10;Portion of the Total Weight, Company's Cost per Type of Nut (in Cents per Ounce), and Company's Cost per Bag (in Cents per Ounce).&#10;&#10;Row 1:&#10;Type of Nut: Cashews,&#10;Portion of the Total Weight: 2 times w divided by 10,&#10;Company's Cost per Type of Nut: 81,&#10;Company's Cost per Bag: open fraction 2 times w divided by 10 close fraction times 81 equals 162 times divided by 10.&#10;&#10;Row 2:&#10;Type of Nut: Brazil nuts,&#10;Portion of the Total Weight: 3 times w divided by 10,&#10;Company's Cost per Type of Nut: 75,&#10;Company's Cost per Bag: open fraction 3 times w divided by 10 close fraction times 75 equals 225 times w divided by 10.&#10;&#10;Row 3:&#10;Type of Nut: Almonds,&#10;Portion of the Total Weight: 5 times w divided by 10,&#10;Company's Cost per Type of Nut: 63,&#10;Company's Cost per Bag: open fraction 5 times w divided by 10 close fraction times 63 equals 315 times w divided by 10."/>
              <p:cNvGraphicFramePr>
                <a:graphicFrameLocks noGrp="1"/>
              </p:cNvGraphicFramePr>
              <p:nvPr>
                <p:ph type="tbl" sz="quarter" idx="10"/>
                <p:extLst>
                  <p:ext uri="{D42A27DB-BD31-4B8C-83A1-F6EECF244321}">
                    <p14:modId xmlns:p14="http://schemas.microsoft.com/office/powerpoint/2010/main" val="2135435604"/>
                  </p:ext>
                </p:extLst>
              </p:nvPr>
            </p:nvGraphicFramePr>
            <p:xfrm>
              <a:off x="457200" y="1524000"/>
              <a:ext cx="8229600" cy="2745868"/>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914400">
                    <a:tc>
                      <a:txBody>
                        <a:bodyPr/>
                        <a:lstStyle/>
                        <a:p>
                          <a:pPr algn="ctr">
                            <a:defRPr sz="1800" b="1"/>
                          </a:pPr>
                          <a:r>
                            <a:rPr dirty="0"/>
                            <a:t>Portion of the Total Weight</a:t>
                          </a:r>
                        </a:p>
                      </a:txBody>
                      <a:tcPr/>
                    </a:tc>
                    <a:tc>
                      <a:txBody>
                        <a:bodyPr/>
                        <a:lstStyle/>
                        <a:p>
                          <a:pPr algn="ctr">
                            <a:defRPr sz="1800" b="1"/>
                          </a:pPr>
                          <a:r>
                            <a:t>Company’s Cost per Type of Nut (in Cents per Ounce)</a:t>
                          </a:r>
                        </a:p>
                      </a:txBody>
                      <a:tcPr/>
                    </a:tc>
                    <a:tc>
                      <a:txBody>
                        <a:bodyPr/>
                        <a:lstStyle/>
                        <a:p>
                          <a:pPr algn="ctr">
                            <a:defRPr sz="1800" b="1"/>
                          </a:pPr>
                          <a:r>
                            <a:rPr dirty="0"/>
                            <a:t>Company’s Cost per Bag (in Cents per Ounce)</a:t>
                          </a:r>
                        </a:p>
                      </a:txBody>
                      <a:tcPr/>
                    </a:tc>
                    <a:extLst>
                      <a:ext uri="{0D108BD9-81ED-4DB2-BD59-A6C34878D82A}">
                        <a16:rowId xmlns:a16="http://schemas.microsoft.com/office/drawing/2014/main" val="10001"/>
                      </a:ext>
                    </a:extLst>
                  </a:tr>
                  <a:tr h="606806">
                    <a:tc>
                      <a:txBody>
                        <a:bodyPr/>
                        <a:lstStyle/>
                        <a:p>
                          <a:endParaRPr lang="en-US"/>
                        </a:p>
                      </a:txBody>
                      <a:tcPr>
                        <a:blipFill>
                          <a:blip r:embed="rId2"/>
                          <a:stretch>
                            <a:fillRect l="-444" t="-155000" r="-200667" b="-203000"/>
                          </a:stretch>
                        </a:blipFill>
                      </a:tcPr>
                    </a:tc>
                    <a:tc>
                      <a:txBody>
                        <a:bodyPr/>
                        <a:lstStyle/>
                        <a:p>
                          <a:pPr algn="ctr"/>
                          <a:r>
                            <a:rPr sz="1800"/>
                            <a:t>81</a:t>
                          </a:r>
                          <a:endParaRPr sz="1800">
                            <a:latin typeface="Cambria Math"/>
                          </a:endParaRPr>
                        </a:p>
                      </a:txBody>
                      <a:tcPr/>
                    </a:tc>
                    <a:tc>
                      <a:txBody>
                        <a:bodyPr/>
                        <a:lstStyle/>
                        <a:p>
                          <a:endParaRPr lang="en-US"/>
                        </a:p>
                      </a:txBody>
                      <a:tcPr>
                        <a:blipFill>
                          <a:blip r:embed="rId2"/>
                          <a:stretch>
                            <a:fillRect l="-200444" t="-155000" r="-667" b="-203000"/>
                          </a:stretch>
                        </a:blipFill>
                      </a:tcPr>
                    </a:tc>
                    <a:extLst>
                      <a:ext uri="{0D108BD9-81ED-4DB2-BD59-A6C34878D82A}">
                        <a16:rowId xmlns:a16="http://schemas.microsoft.com/office/drawing/2014/main" val="10002"/>
                      </a:ext>
                    </a:extLst>
                  </a:tr>
                  <a:tr h="612331">
                    <a:tc>
                      <a:txBody>
                        <a:bodyPr/>
                        <a:lstStyle/>
                        <a:p>
                          <a:endParaRPr lang="en-US"/>
                        </a:p>
                      </a:txBody>
                      <a:tcPr>
                        <a:blipFill>
                          <a:blip r:embed="rId2"/>
                          <a:stretch>
                            <a:fillRect l="-444" t="-255000" r="-200667" b="-103000"/>
                          </a:stretch>
                        </a:blipFill>
                      </a:tcPr>
                    </a:tc>
                    <a:tc>
                      <a:txBody>
                        <a:bodyPr/>
                        <a:lstStyle/>
                        <a:p>
                          <a:pPr algn="ctr"/>
                          <a:r>
                            <a:rPr sz="1800"/>
                            <a:t>75</a:t>
                          </a:r>
                          <a:endParaRPr sz="1800">
                            <a:latin typeface="Cambria Math"/>
                          </a:endParaRPr>
                        </a:p>
                      </a:txBody>
                      <a:tcPr/>
                    </a:tc>
                    <a:tc>
                      <a:txBody>
                        <a:bodyPr/>
                        <a:lstStyle/>
                        <a:p>
                          <a:endParaRPr lang="en-US"/>
                        </a:p>
                      </a:txBody>
                      <a:tcPr>
                        <a:blipFill>
                          <a:blip r:embed="rId2"/>
                          <a:stretch>
                            <a:fillRect l="-200444" t="-255000" r="-667" b="-103000"/>
                          </a:stretch>
                        </a:blipFill>
                      </a:tcPr>
                    </a:tc>
                    <a:extLst>
                      <a:ext uri="{0D108BD9-81ED-4DB2-BD59-A6C34878D82A}">
                        <a16:rowId xmlns:a16="http://schemas.microsoft.com/office/drawing/2014/main" val="10003"/>
                      </a:ext>
                    </a:extLst>
                  </a:tr>
                  <a:tr h="612331">
                    <a:tc>
                      <a:txBody>
                        <a:bodyPr/>
                        <a:lstStyle/>
                        <a:p>
                          <a:endParaRPr lang="en-US"/>
                        </a:p>
                      </a:txBody>
                      <a:tcPr>
                        <a:blipFill>
                          <a:blip r:embed="rId2"/>
                          <a:stretch>
                            <a:fillRect l="-444" t="-351485" r="-200667" b="-1980"/>
                          </a:stretch>
                        </a:blipFill>
                      </a:tcPr>
                    </a:tc>
                    <a:tc>
                      <a:txBody>
                        <a:bodyPr/>
                        <a:lstStyle/>
                        <a:p>
                          <a:pPr algn="ctr"/>
                          <a:r>
                            <a:rPr sz="1800"/>
                            <a:t>63</a:t>
                          </a:r>
                          <a:endParaRPr sz="1800">
                            <a:latin typeface="Cambria Math"/>
                          </a:endParaRPr>
                        </a:p>
                      </a:txBody>
                      <a:tcPr/>
                    </a:tc>
                    <a:tc>
                      <a:txBody>
                        <a:bodyPr/>
                        <a:lstStyle/>
                        <a:p>
                          <a:endParaRPr lang="en-US"/>
                        </a:p>
                      </a:txBody>
                      <a:tcPr>
                        <a:blipFill>
                          <a:blip r:embed="rId2"/>
                          <a:stretch>
                            <a:fillRect l="-200444" t="-351485" r="-667" b="-1980"/>
                          </a:stretch>
                        </a:blipFill>
                      </a:tcPr>
                    </a:tc>
                    <a:extLst>
                      <a:ext uri="{0D108BD9-81ED-4DB2-BD59-A6C34878D82A}">
                        <a16:rowId xmlns:a16="http://schemas.microsoft.com/office/drawing/2014/main" val="10004"/>
                      </a:ext>
                    </a:extLst>
                  </a:tr>
                </a:tbl>
              </a:graphicData>
            </a:graphic>
          </p:graphicFrame>
        </mc:Fallback>
      </mc:AlternateContent>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Using Proportionality in </a:t>
            </a:r>
            <a:br>
              <a:rPr lang="en-US" dirty="0"/>
            </a:br>
            <a:r>
              <a:rPr dirty="0"/>
              <a:t>Business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7</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990600" y="1029287"/>
                <a:ext cx="7696200" cy="4967067"/>
              </a:xfrm>
            </p:spPr>
            <p:txBody>
              <a:bodyPr>
                <a:normAutofit/>
              </a:bodyPr>
              <a:lstStyle/>
              <a:p>
                <a:pPr>
                  <a:defRPr sz="2800"/>
                </a:pPr>
                <a:r>
                  <a:rPr dirty="0"/>
                  <a:t>​</a:t>
                </a:r>
                <a:r>
                  <a:rPr sz="2400" dirty="0"/>
                  <a:t>The company’s overall cost (</a:t>
                </a:r>
                <a:r>
                  <a:rPr lang="en-US" sz="2400" i="1" dirty="0"/>
                  <a:t>c</a:t>
                </a:r>
                <a:r>
                  <a:rPr sz="2400" dirty="0"/>
                  <a:t>) for nuts in every bag that they produce, no matter what size bag, is the sum of the expressions in the last column of Table 2. So the company’s total cost (in</a:t>
                </a:r>
                <a:r>
                  <a:rPr lang="en-US" sz="2400" dirty="0"/>
                  <a:t> </a:t>
                </a:r>
                <a14:m>
                  <m:oMath xmlns:m="http://schemas.openxmlformats.org/officeDocument/2006/math">
                    <m:r>
                      <a:rPr sz="2400">
                        <a:latin typeface="Cambria Math" panose="02040503050406030204" pitchFamily="18" charset="0"/>
                      </a:rPr>
                      <m:t>¢</m:t>
                    </m:r>
                  </m:oMath>
                </a14:m>
                <a:r>
                  <a:rPr sz="2400" dirty="0"/>
                  <a:t>) for the nuts in any size bag where</a:t>
                </a:r>
                <a:r>
                  <a:rPr lang="en-US" sz="2400" dirty="0"/>
                  <a:t> </a:t>
                </a:r>
                <a:r>
                  <a:rPr lang="en-US" sz="2400" i="1" dirty="0"/>
                  <a:t>w</a:t>
                </a:r>
                <a:r>
                  <a:rPr sz="2400" dirty="0"/>
                  <a:t> represents the weight in ounces is calculated using the following formula.</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990600" y="1029287"/>
                <a:ext cx="7696200" cy="4967067"/>
              </a:xfrm>
              <a:blipFill>
                <a:blip r:embed="rId2"/>
                <a:stretch>
                  <a:fillRect l="-1664" t="-1227" r="-1823"/>
                </a:stretch>
              </a:blipFill>
            </p:spPr>
            <p:txBody>
              <a:bodyPr/>
              <a:lstStyle/>
              <a:p>
                <a:r>
                  <a:rPr lang="en-IN">
                    <a:noFill/>
                  </a:rPr>
                  <a:t> </a:t>
                </a:r>
              </a:p>
            </p:txBody>
          </p:sp>
        </mc:Fallback>
      </mc:AlternateContent>
      <p:pic>
        <p:nvPicPr>
          <p:cNvPr id="7" name="Picture 6" descr="c equals open fraction 162 times w divided by 10 close fraction plus open fraction 225 times w divided by 10 close fraction plus open fraction 315 times w divided by 10 close fraction &#10;equals 702 times w divided by 10&#10;equals 70.2 times w">
            <a:extLst>
              <a:ext uri="{FF2B5EF4-FFF2-40B4-BE49-F238E27FC236}">
                <a16:creationId xmlns:a16="http://schemas.microsoft.com/office/drawing/2014/main" id="{F704164F-488E-368E-23D0-DE82F3B7C1A2}"/>
              </a:ext>
            </a:extLst>
          </p:cNvPr>
          <p:cNvPicPr>
            <a:picLocks noChangeAspect="1"/>
          </p:cNvPicPr>
          <p:nvPr/>
        </p:nvPicPr>
        <p:blipFill>
          <a:blip r:embed="rId3"/>
          <a:stretch>
            <a:fillRect/>
          </a:stretch>
        </p:blipFill>
        <p:spPr>
          <a:xfrm>
            <a:off x="3557629" y="3283096"/>
            <a:ext cx="2562142" cy="1584000"/>
          </a:xfrm>
          <a:prstGeom prst="rect">
            <a:avLst/>
          </a:prstGeom>
        </p:spPr>
      </p:pic>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A14AAB7C-A460-3501-7120-D990706D1150}"/>
                  </a:ext>
                </a:extLst>
              </p:cNvPr>
              <p:cNvSpPr txBox="1"/>
              <p:nvPr/>
            </p:nvSpPr>
            <p:spPr>
              <a:xfrm>
                <a:off x="990600" y="4867096"/>
                <a:ext cx="7696200" cy="1200329"/>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​Note that we have just determined the constant of proportionality for the cost in cents compared to the weight in ounces for each bag. It is </a:t>
                </a:r>
                <a14:m>
                  <m:oMath xmlns:m="http://schemas.openxmlformats.org/officeDocument/2006/math">
                    <m:r>
                      <a:rPr kumimoji="0" lang="en-US" sz="24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70.2¢</m:t>
                    </m:r>
                  </m:oMath>
                </a14:m>
                <a:r>
                  <a:rPr kumimoji="0" lang="en-US" sz="2400" b="0" i="0" u="none" strike="noStrike" kern="1200" cap="none" spc="0" normalizeH="0" baseline="0" noProof="0" dirty="0">
                    <a:ln>
                      <a:noFill/>
                    </a:ln>
                    <a:solidFill>
                      <a:srgbClr val="366092"/>
                    </a:solidFill>
                    <a:effectLst/>
                    <a:uLnTx/>
                    <a:uFillTx/>
                    <a:latin typeface="Calibri"/>
                    <a:ea typeface="+mn-ea"/>
                    <a:cs typeface="+mn-cs"/>
                  </a:rPr>
                  <a:t> per oz.</a:t>
                </a:r>
                <a:endParaRPr lang="en-IN" dirty="0"/>
              </a:p>
            </p:txBody>
          </p:sp>
        </mc:Choice>
        <mc:Fallback xmlns="">
          <p:sp>
            <p:nvSpPr>
              <p:cNvPr id="5" name="TextBox 4">
                <a:extLst>
                  <a:ext uri="{FF2B5EF4-FFF2-40B4-BE49-F238E27FC236}">
                    <a16:creationId xmlns:a16="http://schemas.microsoft.com/office/drawing/2014/main" id="{A14AAB7C-A460-3501-7120-D990706D1150}"/>
                  </a:ext>
                </a:extLst>
              </p:cNvPr>
              <p:cNvSpPr txBox="1">
                <a:spLocks noRot="1" noChangeAspect="1" noMove="1" noResize="1" noEditPoints="1" noAdjustHandles="1" noChangeArrowheads="1" noChangeShapeType="1" noTextEdit="1"/>
              </p:cNvSpPr>
              <p:nvPr/>
            </p:nvSpPr>
            <p:spPr>
              <a:xfrm>
                <a:off x="990600" y="4867096"/>
                <a:ext cx="7696200" cy="1200329"/>
              </a:xfrm>
              <a:prstGeom prst="rect">
                <a:avLst/>
              </a:prstGeom>
              <a:blipFill>
                <a:blip r:embed="rId4"/>
                <a:stretch>
                  <a:fillRect l="-1268" t="-4061" r="-713" b="-10660"/>
                </a:stretch>
              </a:blipFill>
            </p:spPr>
            <p:txBody>
              <a:bodyPr/>
              <a:lstStyle/>
              <a:p>
                <a:r>
                  <a:rPr lang="en-IN">
                    <a:noFill/>
                  </a:rPr>
                  <a:t> </a:t>
                </a:r>
              </a:p>
            </p:txBody>
          </p:sp>
        </mc:Fallback>
      </mc:AlternateContent>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Using Proportionality in </a:t>
            </a:r>
            <a:br>
              <a:rPr lang="en-US" dirty="0"/>
            </a:br>
            <a:r>
              <a:rPr dirty="0"/>
              <a:t>Business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8</a:t>
            </a:r>
            <a:endParaRPr dirty="0"/>
          </a:p>
        </p:txBody>
      </p:sp>
      <p:sp>
        <p:nvSpPr>
          <p:cNvPr id="3" name="Text Placeholder 2"/>
          <p:cNvSpPr>
            <a:spLocks noGrp="1"/>
          </p:cNvSpPr>
          <p:nvPr>
            <p:ph type="body" sz="quarter" idx="10"/>
          </p:nvPr>
        </p:nvSpPr>
        <p:spPr/>
        <p:txBody>
          <a:bodyPr>
            <a:normAutofit/>
          </a:bodyPr>
          <a:lstStyle/>
          <a:p>
            <a:pPr marL="628650" indent="-628650">
              <a:defRPr sz="2800"/>
            </a:pPr>
            <a:r>
              <a:rPr lang="en-US" sz="2400" dirty="0"/>
              <a:t>e.	</a:t>
            </a:r>
            <a:r>
              <a:rPr sz="2400" dirty="0"/>
              <a:t>The two equations found in parts b. and d. are</a:t>
            </a:r>
            <a:r>
              <a:rPr lang="en-US" sz="2400" dirty="0"/>
              <a:t> 99 = </a:t>
            </a:r>
            <a:r>
              <a:rPr lang="en-US" sz="2400" i="1" dirty="0"/>
              <a:t>c</a:t>
            </a:r>
            <a:r>
              <a:rPr lang="en-US" sz="2400" dirty="0"/>
              <a:t> + 10</a:t>
            </a:r>
            <a:r>
              <a:rPr sz="2400" dirty="0"/>
              <a:t> and</a:t>
            </a:r>
            <a:r>
              <a:rPr lang="en-US" sz="2400" dirty="0"/>
              <a:t> </a:t>
            </a:r>
            <a:r>
              <a:rPr lang="en-US" sz="2400" i="1" dirty="0"/>
              <a:t>c</a:t>
            </a:r>
            <a:r>
              <a:rPr lang="en-US" sz="2400" dirty="0"/>
              <a:t> = 70.2</a:t>
            </a:r>
            <a:r>
              <a:rPr lang="en-US" sz="2400" i="1" dirty="0"/>
              <a:t>w</a:t>
            </a:r>
            <a:r>
              <a:rPr lang="en-US" sz="2400" dirty="0"/>
              <a:t>.</a:t>
            </a:r>
            <a:r>
              <a:rPr sz="2400" dirty="0"/>
              <a:t> Notice that because both equations include the variable</a:t>
            </a:r>
            <a:r>
              <a:rPr lang="en-US" sz="2400" dirty="0"/>
              <a:t> </a:t>
            </a:r>
            <a:r>
              <a:rPr lang="en-US" sz="2400" i="1" dirty="0"/>
              <a:t>c</a:t>
            </a:r>
            <a:r>
              <a:rPr lang="en-US" sz="2400" dirty="0"/>
              <a:t>,</a:t>
            </a:r>
            <a:r>
              <a:rPr sz="2400" dirty="0"/>
              <a:t> we can use substitution to eliminate the variable</a:t>
            </a:r>
            <a:r>
              <a:rPr lang="en-US" sz="2400" dirty="0"/>
              <a:t> </a:t>
            </a:r>
            <a:r>
              <a:rPr lang="en-US" sz="2400" i="1" dirty="0"/>
              <a:t>c</a:t>
            </a:r>
            <a:r>
              <a:rPr lang="en-US" sz="2400" dirty="0"/>
              <a:t>.</a:t>
            </a:r>
            <a:r>
              <a:rPr sz="2400" dirty="0"/>
              <a:t> We will take the second equation and substitute it into the first one and solve for</a:t>
            </a:r>
            <a:r>
              <a:rPr lang="en-US" sz="2400" dirty="0"/>
              <a:t> </a:t>
            </a:r>
            <a:r>
              <a:rPr lang="en-US" sz="2400" i="1" dirty="0"/>
              <a:t>w</a:t>
            </a:r>
            <a:r>
              <a:rPr lang="en-US" sz="2400" dirty="0"/>
              <a:t>.</a:t>
            </a:r>
            <a:endParaRPr sz="2400" dirty="0"/>
          </a:p>
        </p:txBody>
      </p:sp>
      <p:pic>
        <p:nvPicPr>
          <p:cNvPr id="8" name="Picture 7" descr="99 equals 70.2 times w plus 10&#10;89 equals 70.2 times w&#10;1.27 is approximately equal to w">
            <a:extLst>
              <a:ext uri="{FF2B5EF4-FFF2-40B4-BE49-F238E27FC236}">
                <a16:creationId xmlns:a16="http://schemas.microsoft.com/office/drawing/2014/main" id="{1FE2FCBE-C5D6-066A-2173-CDE1E8DA2AA2}"/>
              </a:ext>
            </a:extLst>
          </p:cNvPr>
          <p:cNvPicPr>
            <a:picLocks noChangeAspect="1"/>
          </p:cNvPicPr>
          <p:nvPr/>
        </p:nvPicPr>
        <p:blipFill>
          <a:blip r:embed="rId2"/>
          <a:stretch>
            <a:fillRect/>
          </a:stretch>
        </p:blipFill>
        <p:spPr>
          <a:xfrm>
            <a:off x="3733800" y="3200400"/>
            <a:ext cx="2286000" cy="1257300"/>
          </a:xfrm>
          <a:prstGeom prst="rect">
            <a:avLst/>
          </a:prstGeom>
        </p:spPr>
      </p:pic>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7A78E81E-5662-9F86-5026-E97BB32E19A2}"/>
                  </a:ext>
                </a:extLst>
              </p:cNvPr>
              <p:cNvSpPr txBox="1"/>
              <p:nvPr/>
            </p:nvSpPr>
            <p:spPr>
              <a:xfrm>
                <a:off x="1066800" y="4657737"/>
                <a:ext cx="7620000" cy="904863"/>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400" b="0" i="0" u="none" strike="noStrike" kern="1200" cap="none" spc="0" normalizeH="0" baseline="0" noProof="0" dirty="0">
                    <a:ln>
                      <a:noFill/>
                    </a:ln>
                    <a:solidFill>
                      <a:srgbClr val="366092"/>
                    </a:solidFill>
                    <a:effectLst/>
                    <a:uLnTx/>
                    <a:uFillTx/>
                    <a:latin typeface="Calibri"/>
                    <a:ea typeface="+mn-ea"/>
                    <a:cs typeface="+mn-cs"/>
                  </a:rPr>
                  <a:t>Therefore, the </a:t>
                </a:r>
                <a14:m>
                  <m:oMath xmlns:m="http://schemas.openxmlformats.org/officeDocument/2006/math">
                    <m:r>
                      <a:rPr kumimoji="0" lang="en-US" sz="24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99¢</m:t>
                    </m:r>
                  </m:oMath>
                </a14:m>
                <a:r>
                  <a:rPr kumimoji="0" lang="en-US" sz="2400" b="0" i="0" u="none" strike="noStrike" kern="1200" cap="none" spc="0" normalizeH="0" baseline="0" noProof="0" dirty="0">
                    <a:ln>
                      <a:noFill/>
                    </a:ln>
                    <a:solidFill>
                      <a:srgbClr val="366092"/>
                    </a:solidFill>
                    <a:effectLst/>
                    <a:uLnTx/>
                    <a:uFillTx/>
                    <a:latin typeface="Calibri"/>
                    <a:ea typeface="+mn-ea"/>
                    <a:cs typeface="+mn-cs"/>
                  </a:rPr>
                  <a:t> snack bag should contain approximately</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400" b="0" i="0" u="none" strike="noStrike" kern="1200" cap="none" spc="0" normalizeH="0" baseline="0" noProof="0" dirty="0">
                    <a:ln>
                      <a:noFill/>
                    </a:ln>
                    <a:solidFill>
                      <a:srgbClr val="366092"/>
                    </a:solidFill>
                    <a:effectLst/>
                    <a:uLnTx/>
                    <a:uFillTx/>
                    <a:latin typeface="Cambria Math"/>
                    <a:ea typeface="+mn-ea"/>
                    <a:cs typeface="+mn-cs"/>
                  </a:rPr>
                  <a:t>1.27</a:t>
                </a:r>
                <a:r>
                  <a:rPr kumimoji="0" lang="en-US" sz="2400" b="0" i="0" u="none" strike="noStrike" kern="1200" cap="none" spc="0" normalizeH="0" baseline="0" noProof="0" dirty="0">
                    <a:ln>
                      <a:noFill/>
                    </a:ln>
                    <a:solidFill>
                      <a:srgbClr val="366092"/>
                    </a:solidFill>
                    <a:effectLst/>
                    <a:uLnTx/>
                    <a:uFillTx/>
                    <a:latin typeface="Calibri"/>
                    <a:ea typeface="+mn-ea"/>
                    <a:cs typeface="+mn-cs"/>
                  </a:rPr>
                  <a:t> ounces of nuts for the company to make </a:t>
                </a:r>
                <a14:m>
                  <m:oMath xmlns:m="http://schemas.openxmlformats.org/officeDocument/2006/math">
                    <m:r>
                      <a:rPr kumimoji="0" lang="en-US" sz="24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10¢</m:t>
                    </m:r>
                  </m:oMath>
                </a14:m>
                <a:r>
                  <a:rPr kumimoji="0" lang="en-US" sz="2400" b="0" i="0" u="none" strike="noStrike" kern="1200" cap="none" spc="0" normalizeH="0" baseline="0" noProof="0" dirty="0">
                    <a:ln>
                      <a:noFill/>
                    </a:ln>
                    <a:solidFill>
                      <a:srgbClr val="366092"/>
                    </a:solidFill>
                    <a:effectLst/>
                    <a:uLnTx/>
                    <a:uFillTx/>
                    <a:latin typeface="Calibri"/>
                    <a:ea typeface="+mn-ea"/>
                    <a:cs typeface="+mn-cs"/>
                  </a:rPr>
                  <a:t> profit.</a:t>
                </a:r>
                <a:endParaRPr lang="en-IN" dirty="0"/>
              </a:p>
            </p:txBody>
          </p:sp>
        </mc:Choice>
        <mc:Fallback xmlns="">
          <p:sp>
            <p:nvSpPr>
              <p:cNvPr id="6" name="TextBox 5">
                <a:extLst>
                  <a:ext uri="{FF2B5EF4-FFF2-40B4-BE49-F238E27FC236}">
                    <a16:creationId xmlns:a16="http://schemas.microsoft.com/office/drawing/2014/main" id="{7A78E81E-5662-9F86-5026-E97BB32E19A2}"/>
                  </a:ext>
                </a:extLst>
              </p:cNvPr>
              <p:cNvSpPr txBox="1">
                <a:spLocks noRot="1" noChangeAspect="1" noMove="1" noResize="1" noEditPoints="1" noAdjustHandles="1" noChangeArrowheads="1" noChangeShapeType="1" noTextEdit="1"/>
              </p:cNvSpPr>
              <p:nvPr/>
            </p:nvSpPr>
            <p:spPr>
              <a:xfrm>
                <a:off x="1066800" y="4657737"/>
                <a:ext cx="7620000" cy="904863"/>
              </a:xfrm>
              <a:prstGeom prst="rect">
                <a:avLst/>
              </a:prstGeom>
              <a:blipFill>
                <a:blip r:embed="rId3"/>
                <a:stretch>
                  <a:fillRect l="-1200" t="-5369" b="-14094"/>
                </a:stretch>
              </a:blipFill>
            </p:spPr>
            <p:txBody>
              <a:bodyPr/>
              <a:lstStyle/>
              <a:p>
                <a:r>
                  <a:rPr lang="en-IN">
                    <a:noFill/>
                  </a:rPr>
                  <a:t> </a:t>
                </a:r>
              </a:p>
            </p:txBody>
          </p:sp>
        </mc:Fallback>
      </mc:AlternateContent>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a:t>
            </a:r>
            <a:r>
              <a:rPr lang="en-US" dirty="0"/>
              <a:t> </a:t>
            </a:r>
            <a:r>
              <a:rPr dirty="0"/>
              <a:t>6: Determining Whether Quantities Are Proportional</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3" name="Text Placeholder 2"/>
          <p:cNvSpPr>
            <a:spLocks noGrp="1"/>
          </p:cNvSpPr>
          <p:nvPr>
            <p:ph type="body" sz="quarter" idx="10"/>
          </p:nvPr>
        </p:nvSpPr>
        <p:spPr/>
        <p:txBody>
          <a:bodyPr>
            <a:normAutofit/>
          </a:bodyPr>
          <a:lstStyle/>
          <a:p>
            <a:r>
              <a:rPr sz="2800"/>
              <a:t>Consider a stack of traffic caution cones. Is the height of the cones in the stack proportional to the number of cones in the stack?</a:t>
            </a:r>
          </a:p>
        </p:txBody>
      </p:sp>
      <p:pic>
        <p:nvPicPr>
          <p:cNvPr id="5" name="Picture 4" descr="An illustration of traffic cones shown stacked, side-by-side. The cones range from a singular cone to a stack of 6 with the height of each stack given. The height of 1 stacked cone is 18 inches. The height of 2 stacked cones is 19.5 inches. The height of 3 stacked cones is 21 inches. The height of 4&#10;stacked cones is 22.5 inches. The height of 5 stacked cones is 24 inches. The height of 6 stacked cones is 25.5 inches.&#10;">
            <a:extLst>
              <a:ext uri="{FF2B5EF4-FFF2-40B4-BE49-F238E27FC236}">
                <a16:creationId xmlns:a16="http://schemas.microsoft.com/office/drawing/2014/main" id="{3F86CD15-1129-4A3B-A1F0-4941722C9F18}"/>
              </a:ext>
            </a:extLst>
          </p:cNvPr>
          <p:cNvPicPr>
            <a:picLocks noChangeAspect="1"/>
          </p:cNvPicPr>
          <p:nvPr/>
        </p:nvPicPr>
        <p:blipFill>
          <a:blip r:embed="rId2"/>
          <a:srcRect b="16242"/>
          <a:stretch>
            <a:fillRect/>
          </a:stretch>
        </p:blipFill>
        <p:spPr>
          <a:xfrm>
            <a:off x="1680759" y="2667000"/>
            <a:ext cx="5782482" cy="1524000"/>
          </a:xfrm>
          <a:prstGeom prst="rect">
            <a:avLst/>
          </a:prstGeom>
        </p:spPr>
      </p:pic>
      <p:sp>
        <p:nvSpPr>
          <p:cNvPr id="4" name="TextBox 3">
            <a:extLst>
              <a:ext uri="{FF2B5EF4-FFF2-40B4-BE49-F238E27FC236}">
                <a16:creationId xmlns:a16="http://schemas.microsoft.com/office/drawing/2014/main" id="{A6982636-4ECA-1669-AD88-38369C6544C8}"/>
              </a:ext>
            </a:extLst>
          </p:cNvPr>
          <p:cNvSpPr txBox="1"/>
          <p:nvPr/>
        </p:nvSpPr>
        <p:spPr>
          <a:xfrm>
            <a:off x="3962400" y="4267200"/>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4</a:t>
            </a:r>
            <a:endParaRPr lang="en-IN"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Determining Whether Quantities Are Proportional</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sp>
        <p:nvSpPr>
          <p:cNvPr id="3" name="Text Placeholder 2"/>
          <p:cNvSpPr>
            <a:spLocks noGrp="1"/>
          </p:cNvSpPr>
          <p:nvPr>
            <p:ph type="body" sz="quarter" idx="10"/>
          </p:nvPr>
        </p:nvSpPr>
        <p:spPr/>
        <p:txBody>
          <a:bodyPr>
            <a:normAutofit lnSpcReduction="10000"/>
          </a:bodyPr>
          <a:lstStyle/>
          <a:p>
            <a:r>
              <a:rPr sz="2800" b="1"/>
              <a:t>Solution</a:t>
            </a:r>
          </a:p>
          <a:p>
            <a:r>
              <a:rPr sz="2800"/>
              <a:t>In order to confirm whether these quantities are proportional, we can use any one of the three methods discussed. However, let’s examine all of the methods—pairs of values, a graph, and an equation—so that we can see how each technique could be applied.</a:t>
            </a:r>
          </a:p>
          <a:p>
            <a:r>
              <a:rPr sz="2800"/>
              <a:t>Without any values, intuitively we might assume that they are proportional because the height of the stack increases by the same amount each time a cone is added since the cones are all the same height. Consider the following table that gives the varying heights of the stack as more cones are added.</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Determining Whether Quantities Are Proportional</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3</a:t>
            </a:r>
            <a:endParaRPr dirty="0"/>
          </a:p>
        </p:txBody>
      </p:sp>
      <p:sp>
        <p:nvSpPr>
          <p:cNvPr id="6" name="TextBox 5">
            <a:extLst>
              <a:ext uri="{FF2B5EF4-FFF2-40B4-BE49-F238E27FC236}">
                <a16:creationId xmlns:a16="http://schemas.microsoft.com/office/drawing/2014/main" id="{0D2DD7B0-6A7A-5CB7-D38B-9BFDD09A99F3}"/>
              </a:ext>
            </a:extLst>
          </p:cNvPr>
          <p:cNvSpPr txBox="1"/>
          <p:nvPr/>
        </p:nvSpPr>
        <p:spPr>
          <a:xfrm>
            <a:off x="3207543" y="1105523"/>
            <a:ext cx="274320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Table 4: Traffic Cone Stacks</a:t>
            </a:r>
            <a:endParaRPr lang="en-IN" dirty="0">
              <a:solidFill>
                <a:srgbClr val="366092"/>
              </a:solidFill>
            </a:endParaRPr>
          </a:p>
        </p:txBody>
      </p:sp>
      <p:graphicFrame>
        <p:nvGraphicFramePr>
          <p:cNvPr id="4" name="Table Placeholder 2" descr="The table has two rows:&#10;Number of cones in the stack, and height of the stack in inches. &#10;Row 1: number of cones in the stack are 0, 1, 2, 3, 4, 5, 6&#10;Row 2: height of the stack are 0, 18, 19.5, 21, 22.5, 24, 25.5">
            <a:extLst>
              <a:ext uri="{FF2B5EF4-FFF2-40B4-BE49-F238E27FC236}">
                <a16:creationId xmlns:a16="http://schemas.microsoft.com/office/drawing/2014/main" id="{6F71F1E8-94DA-456B-BD9A-97F8A1A6B571}"/>
              </a:ext>
            </a:extLst>
          </p:cNvPr>
          <p:cNvGraphicFramePr>
            <a:graphicFrameLocks/>
          </p:cNvGraphicFramePr>
          <p:nvPr>
            <p:extLst>
              <p:ext uri="{D42A27DB-BD31-4B8C-83A1-F6EECF244321}">
                <p14:modId xmlns:p14="http://schemas.microsoft.com/office/powerpoint/2010/main" val="2405099115"/>
              </p:ext>
            </p:extLst>
          </p:nvPr>
        </p:nvGraphicFramePr>
        <p:xfrm>
          <a:off x="457200" y="1508760"/>
          <a:ext cx="8229600" cy="1463040"/>
        </p:xfrm>
        <a:graphic>
          <a:graphicData uri="http://schemas.openxmlformats.org/drawingml/2006/table">
            <a:tbl>
              <a:tblPr firstRow="1" bandRow="1">
                <a:tableStyleId>{5940675A-B579-460E-94D1-54222C63F5DA}</a:tableStyleId>
              </a:tblPr>
              <a:tblGrid>
                <a:gridCol w="1028700">
                  <a:extLst>
                    <a:ext uri="{9D8B030D-6E8A-4147-A177-3AD203B41FA5}">
                      <a16:colId xmlns:a16="http://schemas.microsoft.com/office/drawing/2014/main" val="20000"/>
                    </a:ext>
                  </a:extLst>
                </a:gridCol>
                <a:gridCol w="1028700">
                  <a:extLst>
                    <a:ext uri="{9D8B030D-6E8A-4147-A177-3AD203B41FA5}">
                      <a16:colId xmlns:a16="http://schemas.microsoft.com/office/drawing/2014/main" val="20001"/>
                    </a:ext>
                  </a:extLst>
                </a:gridCol>
                <a:gridCol w="1028700">
                  <a:extLst>
                    <a:ext uri="{9D8B030D-6E8A-4147-A177-3AD203B41FA5}">
                      <a16:colId xmlns:a16="http://schemas.microsoft.com/office/drawing/2014/main" val="20002"/>
                    </a:ext>
                  </a:extLst>
                </a:gridCol>
                <a:gridCol w="1028700">
                  <a:extLst>
                    <a:ext uri="{9D8B030D-6E8A-4147-A177-3AD203B41FA5}">
                      <a16:colId xmlns:a16="http://schemas.microsoft.com/office/drawing/2014/main" val="20003"/>
                    </a:ext>
                  </a:extLst>
                </a:gridCol>
                <a:gridCol w="1028700">
                  <a:extLst>
                    <a:ext uri="{9D8B030D-6E8A-4147-A177-3AD203B41FA5}">
                      <a16:colId xmlns:a16="http://schemas.microsoft.com/office/drawing/2014/main" val="20004"/>
                    </a:ext>
                  </a:extLst>
                </a:gridCol>
                <a:gridCol w="1028700">
                  <a:extLst>
                    <a:ext uri="{9D8B030D-6E8A-4147-A177-3AD203B41FA5}">
                      <a16:colId xmlns:a16="http://schemas.microsoft.com/office/drawing/2014/main" val="20005"/>
                    </a:ext>
                  </a:extLst>
                </a:gridCol>
                <a:gridCol w="1028700">
                  <a:extLst>
                    <a:ext uri="{9D8B030D-6E8A-4147-A177-3AD203B41FA5}">
                      <a16:colId xmlns:a16="http://schemas.microsoft.com/office/drawing/2014/main" val="20006"/>
                    </a:ext>
                  </a:extLst>
                </a:gridCol>
                <a:gridCol w="1028700">
                  <a:extLst>
                    <a:ext uri="{9D8B030D-6E8A-4147-A177-3AD203B41FA5}">
                      <a16:colId xmlns:a16="http://schemas.microsoft.com/office/drawing/2014/main" val="20007"/>
                    </a:ext>
                  </a:extLst>
                </a:gridCol>
              </a:tblGrid>
              <a:tr h="370840">
                <a:tc>
                  <a:txBody>
                    <a:bodyPr/>
                    <a:lstStyle/>
                    <a:p>
                      <a:pPr algn="ctr">
                        <a:defRPr sz="1400" b="1"/>
                      </a:pPr>
                      <a:r>
                        <a:rPr dirty="0"/>
                        <a:t>Number of Cones in the Stack</a:t>
                      </a:r>
                    </a:p>
                  </a:txBody>
                  <a:tcPr/>
                </a:tc>
                <a:tc>
                  <a:txBody>
                    <a:bodyPr/>
                    <a:lstStyle/>
                    <a:p>
                      <a:pPr algn="ctr"/>
                      <a:r>
                        <a:rPr sz="1400"/>
                        <a:t>0</a:t>
                      </a:r>
                      <a:endParaRPr sz="1400">
                        <a:latin typeface="Cambria Math"/>
                      </a:endParaRPr>
                    </a:p>
                  </a:txBody>
                  <a:tcPr/>
                </a:tc>
                <a:tc>
                  <a:txBody>
                    <a:bodyPr/>
                    <a:lstStyle/>
                    <a:p>
                      <a:pPr algn="ctr"/>
                      <a:r>
                        <a:rPr sz="1400" dirty="0"/>
                        <a:t>1</a:t>
                      </a:r>
                      <a:endParaRPr sz="1400" dirty="0">
                        <a:latin typeface="Cambria Math"/>
                      </a:endParaRPr>
                    </a:p>
                  </a:txBody>
                  <a:tcPr/>
                </a:tc>
                <a:tc>
                  <a:txBody>
                    <a:bodyPr/>
                    <a:lstStyle/>
                    <a:p>
                      <a:pPr algn="ctr"/>
                      <a:r>
                        <a:rPr sz="1400"/>
                        <a:t>2</a:t>
                      </a:r>
                      <a:endParaRPr sz="1400">
                        <a:latin typeface="Cambria Math"/>
                      </a:endParaRPr>
                    </a:p>
                  </a:txBody>
                  <a:tcPr/>
                </a:tc>
                <a:tc>
                  <a:txBody>
                    <a:bodyPr/>
                    <a:lstStyle/>
                    <a:p>
                      <a:pPr algn="ctr"/>
                      <a:r>
                        <a:rPr sz="1400"/>
                        <a:t>3</a:t>
                      </a:r>
                      <a:endParaRPr sz="1400">
                        <a:latin typeface="Cambria Math"/>
                      </a:endParaRPr>
                    </a:p>
                  </a:txBody>
                  <a:tcPr/>
                </a:tc>
                <a:tc>
                  <a:txBody>
                    <a:bodyPr/>
                    <a:lstStyle/>
                    <a:p>
                      <a:pPr algn="ctr"/>
                      <a:r>
                        <a:rPr sz="1400"/>
                        <a:t>4</a:t>
                      </a:r>
                      <a:endParaRPr sz="1400">
                        <a:latin typeface="Cambria Math"/>
                      </a:endParaRPr>
                    </a:p>
                  </a:txBody>
                  <a:tcPr/>
                </a:tc>
                <a:tc>
                  <a:txBody>
                    <a:bodyPr/>
                    <a:lstStyle/>
                    <a:p>
                      <a:pPr algn="ctr"/>
                      <a:r>
                        <a:rPr sz="1400"/>
                        <a:t>5</a:t>
                      </a:r>
                      <a:endParaRPr sz="1400">
                        <a:latin typeface="Cambria Math"/>
                      </a:endParaRPr>
                    </a:p>
                  </a:txBody>
                  <a:tcPr/>
                </a:tc>
                <a:tc>
                  <a:txBody>
                    <a:bodyPr/>
                    <a:lstStyle/>
                    <a:p>
                      <a:pPr algn="ctr"/>
                      <a:r>
                        <a:rPr sz="1400" dirty="0"/>
                        <a:t>6</a:t>
                      </a:r>
                      <a:endParaRPr sz="1400" dirty="0">
                        <a:latin typeface="Cambria Math"/>
                      </a:endParaRPr>
                    </a:p>
                  </a:txBody>
                  <a:tcPr/>
                </a:tc>
                <a:extLst>
                  <a:ext uri="{0D108BD9-81ED-4DB2-BD59-A6C34878D82A}">
                    <a16:rowId xmlns:a16="http://schemas.microsoft.com/office/drawing/2014/main" val="10001"/>
                  </a:ext>
                </a:extLst>
              </a:tr>
              <a:tr h="370840">
                <a:tc>
                  <a:txBody>
                    <a:bodyPr/>
                    <a:lstStyle/>
                    <a:p>
                      <a:pPr algn="ctr">
                        <a:defRPr sz="1400" b="1"/>
                      </a:pPr>
                      <a:r>
                        <a:t>Height of the Stack (inches)</a:t>
                      </a:r>
                    </a:p>
                  </a:txBody>
                  <a:tcPr/>
                </a:tc>
                <a:tc>
                  <a:txBody>
                    <a:bodyPr/>
                    <a:lstStyle/>
                    <a:p>
                      <a:pPr algn="ctr"/>
                      <a:r>
                        <a:rPr sz="1400"/>
                        <a:t>0</a:t>
                      </a:r>
                      <a:endParaRPr sz="1400">
                        <a:latin typeface="Cambria Math"/>
                      </a:endParaRPr>
                    </a:p>
                  </a:txBody>
                  <a:tcPr/>
                </a:tc>
                <a:tc>
                  <a:txBody>
                    <a:bodyPr/>
                    <a:lstStyle/>
                    <a:p>
                      <a:pPr algn="ctr"/>
                      <a:r>
                        <a:rPr sz="1400" dirty="0"/>
                        <a:t>18</a:t>
                      </a:r>
                      <a:endParaRPr sz="1400" dirty="0">
                        <a:latin typeface="Cambria Math"/>
                      </a:endParaRPr>
                    </a:p>
                  </a:txBody>
                  <a:tcPr/>
                </a:tc>
                <a:tc>
                  <a:txBody>
                    <a:bodyPr/>
                    <a:lstStyle/>
                    <a:p>
                      <a:pPr algn="ctr"/>
                      <a:r>
                        <a:rPr sz="1400"/>
                        <a:t>19.5</a:t>
                      </a:r>
                      <a:endParaRPr sz="1400">
                        <a:latin typeface="Cambria Math"/>
                      </a:endParaRPr>
                    </a:p>
                  </a:txBody>
                  <a:tcPr/>
                </a:tc>
                <a:tc>
                  <a:txBody>
                    <a:bodyPr/>
                    <a:lstStyle/>
                    <a:p>
                      <a:pPr algn="ctr"/>
                      <a:r>
                        <a:rPr sz="1400"/>
                        <a:t>21</a:t>
                      </a:r>
                      <a:endParaRPr sz="1400">
                        <a:latin typeface="Cambria Math"/>
                      </a:endParaRPr>
                    </a:p>
                  </a:txBody>
                  <a:tcPr/>
                </a:tc>
                <a:tc>
                  <a:txBody>
                    <a:bodyPr/>
                    <a:lstStyle/>
                    <a:p>
                      <a:pPr algn="ctr"/>
                      <a:r>
                        <a:rPr sz="1400"/>
                        <a:t>22.5</a:t>
                      </a:r>
                      <a:endParaRPr sz="1400">
                        <a:latin typeface="Cambria Math"/>
                      </a:endParaRPr>
                    </a:p>
                  </a:txBody>
                  <a:tcPr/>
                </a:tc>
                <a:tc>
                  <a:txBody>
                    <a:bodyPr/>
                    <a:lstStyle/>
                    <a:p>
                      <a:pPr algn="ctr"/>
                      <a:r>
                        <a:rPr sz="1400"/>
                        <a:t>24</a:t>
                      </a:r>
                      <a:endParaRPr sz="1400">
                        <a:latin typeface="Cambria Math"/>
                      </a:endParaRPr>
                    </a:p>
                  </a:txBody>
                  <a:tcPr/>
                </a:tc>
                <a:tc>
                  <a:txBody>
                    <a:bodyPr/>
                    <a:lstStyle/>
                    <a:p>
                      <a:pPr algn="ctr"/>
                      <a:r>
                        <a:rPr sz="1400" dirty="0"/>
                        <a:t>25.5</a:t>
                      </a:r>
                      <a:endParaRPr sz="1400" dirty="0">
                        <a:latin typeface="Cambria Math"/>
                      </a:endParaRPr>
                    </a:p>
                  </a:txBody>
                  <a:tcPr/>
                </a:tc>
                <a:extLst>
                  <a:ext uri="{0D108BD9-81ED-4DB2-BD59-A6C34878D82A}">
                    <a16:rowId xmlns:a16="http://schemas.microsoft.com/office/drawing/2014/main" val="10002"/>
                  </a:ext>
                </a:extLst>
              </a:tr>
            </a:tbl>
          </a:graphicData>
        </a:graphic>
      </p:graphicFrame>
      <p:sp>
        <p:nvSpPr>
          <p:cNvPr id="8" name="TextBox 7">
            <a:extLst>
              <a:ext uri="{FF2B5EF4-FFF2-40B4-BE49-F238E27FC236}">
                <a16:creationId xmlns:a16="http://schemas.microsoft.com/office/drawing/2014/main" id="{447A0680-508F-38E7-07B7-5AE41A92ADF5}"/>
              </a:ext>
            </a:extLst>
          </p:cNvPr>
          <p:cNvSpPr txBox="1"/>
          <p:nvPr/>
        </p:nvSpPr>
        <p:spPr>
          <a:xfrm>
            <a:off x="457200" y="3200400"/>
            <a:ext cx="8229600" cy="2677656"/>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Notice that the number of cones in the stack increases by </a:t>
            </a:r>
            <a:r>
              <a:rPr kumimoji="0" lang="en-US" sz="2400" b="0" i="0" u="none" strike="noStrike" kern="1200" cap="none" spc="0" normalizeH="0" baseline="0" noProof="0" dirty="0">
                <a:ln>
                  <a:noFill/>
                </a:ln>
                <a:solidFill>
                  <a:srgbClr val="366092"/>
                </a:solidFill>
                <a:effectLst/>
                <a:uLnTx/>
                <a:uFillTx/>
                <a:latin typeface="Cambria Math"/>
                <a:ea typeface="+mn-ea"/>
                <a:cs typeface="+mn-cs"/>
              </a:rPr>
              <a:t>1</a:t>
            </a:r>
            <a:r>
              <a:rPr kumimoji="0" lang="en-US" sz="2400" b="0" i="0" u="none" strike="noStrike" kern="1200" cap="none" spc="0" normalizeH="0" baseline="0" noProof="0" dirty="0">
                <a:ln>
                  <a:noFill/>
                </a:ln>
                <a:solidFill>
                  <a:srgbClr val="366092"/>
                </a:solidFill>
                <a:effectLst/>
                <a:uLnTx/>
                <a:uFillTx/>
                <a:latin typeface="Calibri"/>
                <a:ea typeface="+mn-ea"/>
                <a:cs typeface="+mn-cs"/>
              </a:rPr>
              <a:t> each time. Similarly, the increase in height is 1.5 inches with each addition, except for the first increase. The first increase is 18 inches. So although the increase is same for all the others, to be proportional, the increase must be the same at all times. From this, we can conclude that the number of cones in a stack and its height are </a:t>
            </a:r>
            <a:r>
              <a:rPr kumimoji="0" lang="en-US" sz="2400" b="0" i="1" u="none" strike="noStrike" kern="1200" cap="none" spc="0" normalizeH="0" baseline="0" noProof="0" dirty="0">
                <a:ln>
                  <a:noFill/>
                </a:ln>
                <a:solidFill>
                  <a:srgbClr val="366092"/>
                </a:solidFill>
                <a:effectLst/>
                <a:uLnTx/>
                <a:uFillTx/>
                <a:latin typeface="Calibri"/>
                <a:ea typeface="+mn-ea"/>
                <a:cs typeface="+mn-cs"/>
              </a:rPr>
              <a:t>not</a:t>
            </a:r>
            <a:r>
              <a:rPr kumimoji="0" lang="en-US" sz="2400" b="0" i="0" u="none" strike="noStrike" kern="1200" cap="none" spc="0" normalizeH="0" baseline="0" noProof="0" dirty="0">
                <a:ln>
                  <a:noFill/>
                </a:ln>
                <a:solidFill>
                  <a:srgbClr val="366092"/>
                </a:solidFill>
                <a:effectLst/>
                <a:uLnTx/>
                <a:uFillTx/>
                <a:latin typeface="Calibri"/>
                <a:ea typeface="+mn-ea"/>
                <a:cs typeface="+mn-cs"/>
              </a:rPr>
              <a:t> proportional.</a:t>
            </a:r>
            <a:endParaRPr lang="en-IN" sz="24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Determining Whether Quantities Are Proportional</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4</a:t>
            </a:r>
            <a:endParaRPr dirty="0"/>
          </a:p>
        </p:txBody>
      </p:sp>
      <p:sp>
        <p:nvSpPr>
          <p:cNvPr id="3" name="Text Placeholder 2"/>
          <p:cNvSpPr>
            <a:spLocks noGrp="1"/>
          </p:cNvSpPr>
          <p:nvPr>
            <p:ph type="body" sz="quarter" idx="10"/>
          </p:nvPr>
        </p:nvSpPr>
        <p:spPr/>
        <p:txBody>
          <a:bodyPr>
            <a:normAutofit/>
          </a:bodyPr>
          <a:lstStyle/>
          <a:p>
            <a:r>
              <a:rPr sz="2800" dirty="0"/>
              <a:t>If we graph the paired values, we can also confirm that they are not proportion</a:t>
            </a:r>
            <a:r>
              <a:rPr lang="en-IN" sz="2800" dirty="0"/>
              <a:t>a</a:t>
            </a:r>
            <a:r>
              <a:rPr sz="2800" dirty="0"/>
              <a:t>l.</a:t>
            </a:r>
          </a:p>
        </p:txBody>
      </p:sp>
      <p:pic>
        <p:nvPicPr>
          <p:cNvPr id="6" name="Picture 5" descr="A line graph titled Traffic cone stacks. The horizontal axis is labeled number of cones in the stack and ranges from 0 to 7, in an increment of 1. The vertical axis is labeled height of the stack (inches) and ranges from 0 to 30, in increments of 5. The line graph starts from the origin and passes through (1,18) , (2,19.5) , (3,21) , (4,22.5) , (5,24) , and ends at (6,25.5).">
            <a:extLst>
              <a:ext uri="{FF2B5EF4-FFF2-40B4-BE49-F238E27FC236}">
                <a16:creationId xmlns:a16="http://schemas.microsoft.com/office/drawing/2014/main" id="{E71162C0-A532-4EBC-AED4-59048A441B60}"/>
              </a:ext>
            </a:extLst>
          </p:cNvPr>
          <p:cNvPicPr>
            <a:picLocks noChangeAspect="1"/>
          </p:cNvPicPr>
          <p:nvPr/>
        </p:nvPicPr>
        <p:blipFill>
          <a:blip r:embed="rId2"/>
          <a:srcRect b="13325"/>
          <a:stretch>
            <a:fillRect/>
          </a:stretch>
        </p:blipFill>
        <p:spPr>
          <a:xfrm>
            <a:off x="2371418" y="2179320"/>
            <a:ext cx="4401164" cy="2667000"/>
          </a:xfrm>
          <a:prstGeom prst="rect">
            <a:avLst/>
          </a:prstGeom>
        </p:spPr>
      </p:pic>
      <p:sp>
        <p:nvSpPr>
          <p:cNvPr id="4" name="TextBox 3">
            <a:extLst>
              <a:ext uri="{FF2B5EF4-FFF2-40B4-BE49-F238E27FC236}">
                <a16:creationId xmlns:a16="http://schemas.microsoft.com/office/drawing/2014/main" id="{68A3DC67-E9BD-0754-54FE-3A29F7F1DAC1}"/>
              </a:ext>
            </a:extLst>
          </p:cNvPr>
          <p:cNvSpPr txBox="1"/>
          <p:nvPr/>
        </p:nvSpPr>
        <p:spPr>
          <a:xfrm>
            <a:off x="4191000" y="4846320"/>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5</a:t>
            </a:r>
            <a:endParaRPr lang="en-IN" dirty="0"/>
          </a:p>
        </p:txBody>
      </p:sp>
    </p:spTree>
    <p:extLst>
      <p:ext uri="{BB962C8B-B14F-4D97-AF65-F5344CB8AC3E}">
        <p14:creationId xmlns:p14="http://schemas.microsoft.com/office/powerpoint/2010/main" val="82339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2</a:t>
            </a:r>
            <a:endParaRPr dirty="0"/>
          </a:p>
        </p:txBody>
      </p:sp>
      <p:sp>
        <p:nvSpPr>
          <p:cNvPr id="3" name="Text Placeholder 2"/>
          <p:cNvSpPr>
            <a:spLocks noGrp="1"/>
          </p:cNvSpPr>
          <p:nvPr>
            <p:ph type="body" sz="quarter" idx="10"/>
          </p:nvPr>
        </p:nvSpPr>
        <p:spPr/>
        <p:txBody>
          <a:bodyPr>
            <a:normAutofit/>
          </a:bodyPr>
          <a:lstStyle/>
          <a:p>
            <a:r>
              <a:rPr sz="2400" dirty="0"/>
              <a:t>The term </a:t>
            </a:r>
            <a:r>
              <a:rPr sz="2400" b="1" dirty="0"/>
              <a:t>invariant</a:t>
            </a:r>
            <a:r>
              <a:rPr sz="2400" dirty="0"/>
              <a:t> literally means "does not vary;" that is, it is a value that remains unchanged.</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Determining Whether Quantities Are Proportional</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5</a:t>
            </a:r>
            <a:endParaRPr dirty="0"/>
          </a:p>
        </p:txBody>
      </p:sp>
      <p:sp>
        <p:nvSpPr>
          <p:cNvPr id="3" name="Text Placeholder 2"/>
          <p:cNvSpPr>
            <a:spLocks noGrp="1"/>
          </p:cNvSpPr>
          <p:nvPr>
            <p:ph type="body" sz="quarter" idx="10"/>
          </p:nvPr>
        </p:nvSpPr>
        <p:spPr/>
        <p:txBody>
          <a:bodyPr>
            <a:normAutofit/>
          </a:bodyPr>
          <a:lstStyle/>
          <a:p>
            <a:r>
              <a:rPr sz="2800" dirty="0"/>
              <a:t>Notice that the graph of the paired values is not a straight line, although it does go through the origin.</a:t>
            </a:r>
          </a:p>
          <a:p>
            <a:r>
              <a:rPr sz="2800" dirty="0"/>
              <a:t>You might notice that the problem lies with a stack of </a:t>
            </a:r>
            <a:r>
              <a:rPr sz="2800" dirty="0">
                <a:latin typeface="Cambria Math"/>
              </a:rPr>
              <a:t>0</a:t>
            </a:r>
            <a:r>
              <a:rPr sz="2800" dirty="0"/>
              <a:t> cones. Suppose we discard the stack with no cones and consider only stacks that have at least one cone in them. Here is the graph without the </a:t>
            </a:r>
            <a:r>
              <a:rPr sz="2800" dirty="0">
                <a:latin typeface="Cambria Math"/>
              </a:rPr>
              <a:t>0</a:t>
            </a:r>
            <a:r>
              <a:rPr sz="2800" dirty="0"/>
              <a:t>-cone stack along with its equation.</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Determining Whether Quantities Are Proportional</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6</a:t>
            </a:r>
            <a:endParaRPr dirty="0"/>
          </a:p>
        </p:txBody>
      </p:sp>
      <p:pic>
        <p:nvPicPr>
          <p:cNvPr id="7" name="Picture 6" descr="A line graph titled Traffic cone stacks with at least one cone. The horizontal axis is labeled number of cones in the and stack ranges from 0 to 7 , in an increment of 1. The vertical axis is labeled height of the stack (inches) and ranges from 0 to 30 , in increments of 5. The line graph starts from the point (1,18) , and passes through (2,19.5) , (3,21) , (4,22.5) , (5,24) , and ends at (6,25.5).&#10;">
            <a:extLst>
              <a:ext uri="{FF2B5EF4-FFF2-40B4-BE49-F238E27FC236}">
                <a16:creationId xmlns:a16="http://schemas.microsoft.com/office/drawing/2014/main" id="{BEC14278-7A7F-4288-848B-6F9C9EE1A582}"/>
              </a:ext>
            </a:extLst>
          </p:cNvPr>
          <p:cNvPicPr>
            <a:picLocks noChangeAspect="1"/>
          </p:cNvPicPr>
          <p:nvPr/>
        </p:nvPicPr>
        <p:blipFill>
          <a:blip r:embed="rId2"/>
          <a:srcRect b="12071"/>
          <a:stretch>
            <a:fillRect/>
          </a:stretch>
        </p:blipFill>
        <p:spPr>
          <a:xfrm>
            <a:off x="1942929" y="1752600"/>
            <a:ext cx="5258141" cy="3007040"/>
          </a:xfrm>
          <a:prstGeom prst="rect">
            <a:avLst/>
          </a:prstGeom>
        </p:spPr>
      </p:pic>
      <p:sp>
        <p:nvSpPr>
          <p:cNvPr id="3" name="TextBox 2">
            <a:extLst>
              <a:ext uri="{FF2B5EF4-FFF2-40B4-BE49-F238E27FC236}">
                <a16:creationId xmlns:a16="http://schemas.microsoft.com/office/drawing/2014/main" id="{FB7C30C7-FCC2-8012-19FA-3D153E629704}"/>
              </a:ext>
            </a:extLst>
          </p:cNvPr>
          <p:cNvSpPr txBox="1"/>
          <p:nvPr/>
        </p:nvSpPr>
        <p:spPr>
          <a:xfrm>
            <a:off x="3962399" y="4759640"/>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6</a:t>
            </a:r>
            <a:endParaRPr lang="en-IN"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Determining Whether Quantities Are Proportional</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7</a:t>
            </a:r>
            <a:endParaRPr dirty="0"/>
          </a:p>
        </p:txBody>
      </p:sp>
      <p:sp>
        <p:nvSpPr>
          <p:cNvPr id="3" name="Text Placeholder 2"/>
          <p:cNvSpPr>
            <a:spLocks noGrp="1"/>
          </p:cNvSpPr>
          <p:nvPr>
            <p:ph type="body" sz="quarter" idx="10"/>
          </p:nvPr>
        </p:nvSpPr>
        <p:spPr/>
        <p:txBody>
          <a:bodyPr>
            <a:normAutofit/>
          </a:bodyPr>
          <a:lstStyle/>
          <a:p>
            <a:pPr algn="ctr"/>
            <a:r>
              <a:rPr sz="2800" dirty="0"/>
              <a:t>Heights of Traffic Cone Stacks:</a:t>
            </a:r>
          </a:p>
          <a:p>
            <a:pPr algn="ctr">
              <a:defRPr sz="2800"/>
            </a:pPr>
            <a:r>
              <a:rPr lang="en-US" i="1" dirty="0"/>
              <a:t>h</a:t>
            </a:r>
            <a:r>
              <a:rPr lang="en-US" dirty="0"/>
              <a:t> = </a:t>
            </a:r>
            <a:r>
              <a:rPr lang="en-US" i="1" dirty="0"/>
              <a:t>c</a:t>
            </a:r>
            <a:r>
              <a:rPr lang="en-US" dirty="0"/>
              <a:t>(1.5) + 16.5</a:t>
            </a:r>
            <a:endParaRPr sz="2800" dirty="0"/>
          </a:p>
          <a:p>
            <a:pPr>
              <a:defRPr sz="2800"/>
            </a:pPr>
            <a:r>
              <a:rPr sz="2800" dirty="0"/>
              <a:t>In this equation,</a:t>
            </a:r>
            <a:r>
              <a:rPr lang="en-US" sz="2800" dirty="0"/>
              <a:t> </a:t>
            </a:r>
            <a:r>
              <a:rPr lang="en-US" sz="2800" i="1" dirty="0"/>
              <a:t>h</a:t>
            </a:r>
            <a:r>
              <a:rPr lang="en-US" sz="2800" dirty="0"/>
              <a:t> = height</a:t>
            </a:r>
            <a:r>
              <a:rPr sz="2800" dirty="0"/>
              <a:t> in inches of the stack and</a:t>
            </a:r>
            <a:br>
              <a:rPr lang="en-US" sz="2800" dirty="0"/>
            </a:br>
            <a:r>
              <a:rPr lang="en-US" sz="2800" i="1" dirty="0"/>
              <a:t>c</a:t>
            </a:r>
            <a:r>
              <a:rPr lang="en-US" sz="2800" dirty="0"/>
              <a:t> = number of cones in the stack.</a:t>
            </a:r>
            <a:endParaRPr sz="2800" dirty="0"/>
          </a:p>
          <a:p>
            <a:pPr>
              <a:defRPr sz="2800"/>
            </a:pPr>
            <a:r>
              <a:rPr sz="2800" dirty="0"/>
              <a:t>Two things to note here. First, looking at the graph, if we extend the line, it no longer intersects the origin as it should for proportional relationships. Second, the equation does not adhere to the correct form. The extra </a:t>
            </a:r>
            <a:r>
              <a:rPr sz="2800" dirty="0">
                <a:latin typeface="Cambria Math"/>
              </a:rPr>
              <a:t>16.5</a:t>
            </a:r>
            <a:r>
              <a:rPr sz="2800" dirty="0"/>
              <a:t> shatters the form of</a:t>
            </a:r>
            <a:r>
              <a:rPr lang="en-US" sz="2800" dirty="0"/>
              <a:t> </a:t>
            </a:r>
            <a:r>
              <a:rPr lang="en-US" sz="2800" i="1" dirty="0"/>
              <a:t>y</a:t>
            </a:r>
            <a:r>
              <a:rPr lang="en-US" sz="2800" dirty="0"/>
              <a:t> </a:t>
            </a:r>
            <a:r>
              <a:rPr lang="en-US" sz="2800"/>
              <a:t>= </a:t>
            </a:r>
            <a:r>
              <a:rPr lang="en-US" sz="2800" i="1"/>
              <a:t>kx</a:t>
            </a:r>
            <a:r>
              <a:rPr sz="2800"/>
              <a:t> </a:t>
            </a:r>
            <a:r>
              <a:rPr sz="2800" dirty="0"/>
              <a:t>necessary for a proportional equation.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Proportional to</a:t>
            </a:r>
          </a:p>
        </p:txBody>
      </p:sp>
      <p:sp>
        <p:nvSpPr>
          <p:cNvPr id="3" name="Text Placeholder 2"/>
          <p:cNvSpPr>
            <a:spLocks noGrp="1"/>
          </p:cNvSpPr>
          <p:nvPr>
            <p:ph type="body" sz="quarter" idx="10"/>
          </p:nvPr>
        </p:nvSpPr>
        <p:spPr>
          <a:xfrm>
            <a:off x="457200" y="1082078"/>
            <a:ext cx="8229600" cy="4861522"/>
          </a:xfrm>
        </p:spPr>
        <p:txBody>
          <a:bodyPr>
            <a:normAutofit/>
          </a:bodyPr>
          <a:lstStyle/>
          <a:p>
            <a:pPr>
              <a:defRPr sz="2800"/>
            </a:pPr>
            <a:r>
              <a:rPr sz="2800" dirty="0"/>
              <a:t>A variable quantity</a:t>
            </a:r>
            <a:r>
              <a:rPr lang="en-US" sz="2800" dirty="0"/>
              <a:t> </a:t>
            </a:r>
            <a:r>
              <a:rPr lang="en-US" sz="2800" i="1" dirty="0"/>
              <a:t>A</a:t>
            </a:r>
            <a:r>
              <a:rPr sz="2800" dirty="0"/>
              <a:t> is </a:t>
            </a:r>
            <a:r>
              <a:rPr sz="2800" b="1" dirty="0"/>
              <a:t>proportional to </a:t>
            </a:r>
            <a:r>
              <a:rPr sz="2800" dirty="0"/>
              <a:t>a variable quantity</a:t>
            </a:r>
            <a:r>
              <a:rPr lang="en-US" sz="2800" dirty="0"/>
              <a:t> </a:t>
            </a:r>
            <a:r>
              <a:rPr lang="en-US" sz="2800" i="1" dirty="0"/>
              <a:t>B</a:t>
            </a:r>
            <a:r>
              <a:rPr sz="2800" dirty="0"/>
              <a:t> when there exists an invariant</a:t>
            </a:r>
            <a:r>
              <a:rPr lang="en-US" sz="2800" dirty="0"/>
              <a:t> </a:t>
            </a:r>
            <a:r>
              <a:rPr lang="en-US" sz="2800" i="1" dirty="0"/>
              <a:t>k</a:t>
            </a:r>
            <a:r>
              <a:rPr sz="2800" dirty="0"/>
              <a:t> (the constant of proportionality) such that</a:t>
            </a:r>
            <a:r>
              <a:rPr lang="en-US" sz="2800" dirty="0"/>
              <a:t> </a:t>
            </a:r>
            <a:r>
              <a:rPr lang="en-US" sz="2800" i="1" dirty="0"/>
              <a:t>A</a:t>
            </a:r>
            <a:r>
              <a:rPr lang="en-US" sz="2800" dirty="0"/>
              <a:t> = </a:t>
            </a:r>
            <a:r>
              <a:rPr lang="en-US" sz="2800" i="1" dirty="0"/>
              <a:t>kB</a:t>
            </a:r>
            <a:r>
              <a:rPr lang="en-US" sz="2800" dirty="0"/>
              <a:t>.</a:t>
            </a:r>
            <a:endParaRPr sz="2800" dirty="0"/>
          </a:p>
          <a:p>
            <a:endParaRPr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Finding the Constant of Proportionality</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3" name="Text Placeholder 2"/>
          <p:cNvSpPr>
            <a:spLocks noGrp="1"/>
          </p:cNvSpPr>
          <p:nvPr>
            <p:ph type="body" sz="quarter" idx="10"/>
          </p:nvPr>
        </p:nvSpPr>
        <p:spPr/>
        <p:txBody>
          <a:bodyPr>
            <a:normAutofit lnSpcReduction="10000"/>
          </a:bodyPr>
          <a:lstStyle/>
          <a:p>
            <a:r>
              <a:rPr sz="2400" dirty="0"/>
              <a:t>The scale of a model car is often given in a ratio format that indicates the relative size of the model to the real object. One particular size is built on a one eighteenth scale to the original full-size car. This indicates that for every </a:t>
            </a:r>
            <a:r>
              <a:rPr sz="2400" dirty="0">
                <a:latin typeface="Cambria Math"/>
              </a:rPr>
              <a:t>1</a:t>
            </a:r>
            <a:r>
              <a:rPr sz="2400" dirty="0"/>
              <a:t>-inch length on the model, the corresponding part of the actual car is </a:t>
            </a:r>
            <a:r>
              <a:rPr sz="2400" dirty="0">
                <a:latin typeface="Cambria Math"/>
              </a:rPr>
              <a:t>18</a:t>
            </a:r>
            <a:r>
              <a:rPr sz="2400" dirty="0"/>
              <a:t> inches long. Find the constant of proportionality for the length of the scale model to the length of the actual car.</a:t>
            </a:r>
            <a:endParaRPr lang="en-US" sz="2400" dirty="0"/>
          </a:p>
          <a:p>
            <a:endParaRPr lang="en-US" sz="1600" dirty="0"/>
          </a:p>
          <a:p>
            <a:r>
              <a:rPr lang="en-US" sz="2400" b="1" dirty="0"/>
              <a:t>Solution</a:t>
            </a:r>
          </a:p>
          <a:p>
            <a:r>
              <a:rPr lang="en-US" sz="2400" dirty="0"/>
              <a:t>Since the length of the model car is proportional to that of the full-size car, we know that a constant of proportionality exists.</a:t>
            </a:r>
          </a:p>
          <a:p>
            <a:endParaRPr lang="en-US" sz="2400" dirty="0"/>
          </a:p>
          <a:p>
            <a:pPr>
              <a:defRPr sz="2800"/>
            </a:pPr>
            <a:r>
              <a:rPr lang="en-US" sz="2400" dirty="0"/>
              <a:t>We can use the formula </a:t>
            </a:r>
            <a:r>
              <a:rPr lang="en-US" sz="2400" i="1" dirty="0"/>
              <a:t>M</a:t>
            </a:r>
            <a:r>
              <a:rPr lang="en-US" sz="2400" dirty="0"/>
              <a:t> = </a:t>
            </a:r>
            <a:r>
              <a:rPr lang="en-US" sz="2400" i="1" dirty="0"/>
              <a:t>kR</a:t>
            </a:r>
            <a:r>
              <a:rPr lang="en-US" sz="2400" dirty="0"/>
              <a:t> to set up an equation for the</a:t>
            </a:r>
            <a:endParaRPr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Finding the Constant of Proportionality</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sp>
        <p:nvSpPr>
          <p:cNvPr id="3" name="Text Placeholder 2"/>
          <p:cNvSpPr>
            <a:spLocks noGrp="1"/>
          </p:cNvSpPr>
          <p:nvPr>
            <p:ph type="body" sz="quarter" idx="10"/>
          </p:nvPr>
        </p:nvSpPr>
        <p:spPr/>
        <p:txBody>
          <a:bodyPr>
            <a:normAutofit/>
          </a:bodyPr>
          <a:lstStyle/>
          <a:p>
            <a:r>
              <a:rPr sz="2200" dirty="0"/>
              <a:t>proportionality of the car, where</a:t>
            </a:r>
            <a:r>
              <a:rPr lang="en-US" sz="2200" dirty="0"/>
              <a:t> </a:t>
            </a:r>
            <a:r>
              <a:rPr lang="en-US" sz="2200" i="1" dirty="0"/>
              <a:t>M</a:t>
            </a:r>
            <a:r>
              <a:rPr sz="2200" dirty="0"/>
              <a:t> represents the length of the model car and</a:t>
            </a:r>
            <a:r>
              <a:rPr lang="en-US" sz="2200" dirty="0"/>
              <a:t> </a:t>
            </a:r>
            <a:r>
              <a:rPr lang="en-US" sz="2200" i="1" dirty="0"/>
              <a:t>R</a:t>
            </a:r>
            <a:r>
              <a:rPr sz="2200" dirty="0"/>
              <a:t> represents the length of the real car. Since the model car is built on a one eighteenth scale to the real car, we know that</a:t>
            </a:r>
            <a:r>
              <a:rPr lang="en-US" sz="2200" dirty="0"/>
              <a:t> </a:t>
            </a:r>
            <a:r>
              <a:rPr lang="en-US" sz="2200" i="1" dirty="0"/>
              <a:t>M</a:t>
            </a:r>
            <a:r>
              <a:rPr lang="en-US" sz="2200" dirty="0"/>
              <a:t> = 1</a:t>
            </a:r>
            <a:r>
              <a:rPr sz="2200" dirty="0"/>
              <a:t> and</a:t>
            </a:r>
            <a:r>
              <a:rPr lang="en-US" sz="2200" dirty="0"/>
              <a:t> </a:t>
            </a:r>
            <a:r>
              <a:rPr lang="en-US" sz="2200" i="1" dirty="0"/>
              <a:t>R</a:t>
            </a:r>
            <a:r>
              <a:rPr lang="en-US" sz="2200" dirty="0"/>
              <a:t> = 18.</a:t>
            </a:r>
            <a:r>
              <a:rPr sz="2200" dirty="0"/>
              <a:t> Substituting these values into the equation and solving for</a:t>
            </a:r>
            <a:r>
              <a:rPr lang="en-US" sz="2200" dirty="0"/>
              <a:t> </a:t>
            </a:r>
            <a:r>
              <a:rPr lang="en-US" sz="2200" i="1" dirty="0"/>
              <a:t>k</a:t>
            </a:r>
            <a:r>
              <a:rPr sz="2200" dirty="0"/>
              <a:t> gives the following.</a:t>
            </a:r>
          </a:p>
        </p:txBody>
      </p:sp>
      <p:pic>
        <p:nvPicPr>
          <p:cNvPr id="6" name="Picture 5" descr="M equals k times R.&#10;&#10;By substituting values, 1 equals k times 18. &#10;&#10;which is 1 divided by 18 equals k.">
            <a:extLst>
              <a:ext uri="{FF2B5EF4-FFF2-40B4-BE49-F238E27FC236}">
                <a16:creationId xmlns:a16="http://schemas.microsoft.com/office/drawing/2014/main" id="{74825177-DE54-BBF9-490F-AA832F190D3E}"/>
              </a:ext>
            </a:extLst>
          </p:cNvPr>
          <p:cNvPicPr>
            <a:picLocks noChangeAspect="1"/>
          </p:cNvPicPr>
          <p:nvPr/>
        </p:nvPicPr>
        <p:blipFill>
          <a:blip r:embed="rId2"/>
          <a:stretch>
            <a:fillRect/>
          </a:stretch>
        </p:blipFill>
        <p:spPr>
          <a:xfrm>
            <a:off x="3947192" y="2668296"/>
            <a:ext cx="936000" cy="1370304"/>
          </a:xfrm>
          <a:prstGeom prst="rect">
            <a:avLst/>
          </a:prstGeom>
        </p:spPr>
      </p:pic>
      <p:sp>
        <p:nvSpPr>
          <p:cNvPr id="14" name="TextBox 13">
            <a:extLst>
              <a:ext uri="{FF2B5EF4-FFF2-40B4-BE49-F238E27FC236}">
                <a16:creationId xmlns:a16="http://schemas.microsoft.com/office/drawing/2014/main" id="{89F1DDD9-34B1-DDC4-3ACF-9234C555C1B0}"/>
              </a:ext>
            </a:extLst>
          </p:cNvPr>
          <p:cNvSpPr txBox="1"/>
          <p:nvPr/>
        </p:nvSpPr>
        <p:spPr>
          <a:xfrm>
            <a:off x="457196" y="4144082"/>
            <a:ext cx="4724400" cy="430887"/>
          </a:xfrm>
          <a:prstGeom prst="rect">
            <a:avLst/>
          </a:prstGeom>
          <a:noFill/>
        </p:spPr>
        <p:txBody>
          <a:bodyPr wrap="square">
            <a:spAutoFit/>
          </a:bodyPr>
          <a:lstStyle/>
          <a:p>
            <a:r>
              <a:rPr kumimoji="0" lang="en-US" sz="2200" b="0" i="0" u="none" strike="noStrike" kern="1200" cap="none" spc="0" normalizeH="0" baseline="0" noProof="0" dirty="0">
                <a:ln>
                  <a:noFill/>
                </a:ln>
                <a:solidFill>
                  <a:srgbClr val="366092"/>
                </a:solidFill>
                <a:effectLst/>
                <a:uLnTx/>
                <a:uFillTx/>
                <a:latin typeface="Calibri"/>
                <a:ea typeface="+mn-ea"/>
                <a:cs typeface="+mn-cs"/>
              </a:rPr>
              <a:t>Thus, the constant of proportionality is</a:t>
            </a:r>
            <a:endParaRPr lang="en-IN" sz="2200" dirty="0"/>
          </a:p>
        </p:txBody>
      </p:sp>
      <p:pic>
        <p:nvPicPr>
          <p:cNvPr id="16" name="Picture 15" descr="1 divided by 18.">
            <a:extLst>
              <a:ext uri="{FF2B5EF4-FFF2-40B4-BE49-F238E27FC236}">
                <a16:creationId xmlns:a16="http://schemas.microsoft.com/office/drawing/2014/main" id="{F47870C9-59FC-2BDB-7793-2712C037D709}"/>
              </a:ext>
            </a:extLst>
          </p:cNvPr>
          <p:cNvPicPr>
            <a:picLocks noChangeAspect="1"/>
          </p:cNvPicPr>
          <p:nvPr/>
        </p:nvPicPr>
        <p:blipFill>
          <a:blip r:embed="rId3"/>
          <a:stretch>
            <a:fillRect/>
          </a:stretch>
        </p:blipFill>
        <p:spPr>
          <a:xfrm>
            <a:off x="5001559" y="4125386"/>
            <a:ext cx="315765" cy="504000"/>
          </a:xfrm>
          <a:prstGeom prst="rect">
            <a:avLst/>
          </a:prstGeom>
        </p:spPr>
      </p:pic>
      <p:sp>
        <p:nvSpPr>
          <p:cNvPr id="12" name="TextBox 11">
            <a:extLst>
              <a:ext uri="{FF2B5EF4-FFF2-40B4-BE49-F238E27FC236}">
                <a16:creationId xmlns:a16="http://schemas.microsoft.com/office/drawing/2014/main" id="{BA8938CC-ACC7-3B31-F22F-FB221E76B28C}"/>
              </a:ext>
            </a:extLst>
          </p:cNvPr>
          <p:cNvSpPr txBox="1"/>
          <p:nvPr/>
        </p:nvSpPr>
        <p:spPr>
          <a:xfrm>
            <a:off x="5307804" y="4141820"/>
            <a:ext cx="3276600" cy="430887"/>
          </a:xfrm>
          <a:prstGeom prst="rect">
            <a:avLst/>
          </a:prstGeom>
          <a:noFill/>
        </p:spPr>
        <p:txBody>
          <a:bodyPr wrap="square">
            <a:spAutoFit/>
          </a:bodyPr>
          <a:lstStyle/>
          <a:p>
            <a:r>
              <a:rPr kumimoji="0" lang="en-US" sz="2200" b="0" i="0" u="none" strike="noStrike" kern="1200" cap="none" spc="0" normalizeH="0" baseline="0" noProof="0" dirty="0">
                <a:ln>
                  <a:noFill/>
                </a:ln>
                <a:solidFill>
                  <a:srgbClr val="366092"/>
                </a:solidFill>
                <a:effectLst/>
                <a:uLnTx/>
                <a:uFillTx/>
                <a:latin typeface="Calibri"/>
                <a:ea typeface="+mn-ea"/>
                <a:cs typeface="+mn-cs"/>
              </a:rPr>
              <a:t>Notice that this tells us the</a:t>
            </a:r>
            <a:endParaRPr lang="en-IN" sz="2200" dirty="0"/>
          </a:p>
        </p:txBody>
      </p:sp>
      <p:sp>
        <p:nvSpPr>
          <p:cNvPr id="10" name="TextBox 9">
            <a:extLst>
              <a:ext uri="{FF2B5EF4-FFF2-40B4-BE49-F238E27FC236}">
                <a16:creationId xmlns:a16="http://schemas.microsoft.com/office/drawing/2014/main" id="{49960A04-8768-2BE6-B37E-D9B05929923B}"/>
              </a:ext>
            </a:extLst>
          </p:cNvPr>
          <p:cNvSpPr txBox="1"/>
          <p:nvPr/>
        </p:nvSpPr>
        <p:spPr>
          <a:xfrm>
            <a:off x="457200" y="4575088"/>
            <a:ext cx="3152772" cy="430887"/>
          </a:xfrm>
          <a:prstGeom prst="rect">
            <a:avLst/>
          </a:prstGeom>
          <a:noFill/>
        </p:spPr>
        <p:txBody>
          <a:bodyPr wrap="square">
            <a:spAutoFit/>
          </a:bodyPr>
          <a:lstStyle/>
          <a:p>
            <a:r>
              <a:rPr kumimoji="0" lang="en-US" sz="2200" b="0" i="0" u="none" strike="noStrike" kern="1200" cap="none" spc="0" normalizeH="0" baseline="0" noProof="0" dirty="0">
                <a:ln>
                  <a:noFill/>
                </a:ln>
                <a:solidFill>
                  <a:srgbClr val="366092"/>
                </a:solidFill>
                <a:effectLst/>
                <a:uLnTx/>
                <a:uFillTx/>
                <a:latin typeface="Calibri"/>
                <a:ea typeface="+mn-ea"/>
                <a:cs typeface="+mn-cs"/>
              </a:rPr>
              <a:t>model has a length that is</a:t>
            </a:r>
            <a:endParaRPr lang="en-IN" sz="2200" dirty="0"/>
          </a:p>
        </p:txBody>
      </p:sp>
      <p:pic>
        <p:nvPicPr>
          <p:cNvPr id="18" name="Picture 17" descr="1 divided by 18">
            <a:extLst>
              <a:ext uri="{FF2B5EF4-FFF2-40B4-BE49-F238E27FC236}">
                <a16:creationId xmlns:a16="http://schemas.microsoft.com/office/drawing/2014/main" id="{D701DCCF-AAF0-49F8-6F26-69D0A17B1ABE}"/>
              </a:ext>
            </a:extLst>
          </p:cNvPr>
          <p:cNvPicPr>
            <a:picLocks noChangeAspect="1"/>
          </p:cNvPicPr>
          <p:nvPr/>
        </p:nvPicPr>
        <p:blipFill>
          <a:blip r:embed="rId4"/>
          <a:stretch>
            <a:fillRect/>
          </a:stretch>
        </p:blipFill>
        <p:spPr>
          <a:xfrm>
            <a:off x="3515671" y="4547221"/>
            <a:ext cx="267182" cy="504000"/>
          </a:xfrm>
          <a:prstGeom prst="rect">
            <a:avLst/>
          </a:prstGeom>
        </p:spPr>
      </p:pic>
      <p:sp>
        <p:nvSpPr>
          <p:cNvPr id="8" name="TextBox 7">
            <a:extLst>
              <a:ext uri="{FF2B5EF4-FFF2-40B4-BE49-F238E27FC236}">
                <a16:creationId xmlns:a16="http://schemas.microsoft.com/office/drawing/2014/main" id="{E18542C8-398D-7983-76C6-0222D8088E18}"/>
              </a:ext>
            </a:extLst>
          </p:cNvPr>
          <p:cNvSpPr txBox="1"/>
          <p:nvPr/>
        </p:nvSpPr>
        <p:spPr>
          <a:xfrm>
            <a:off x="3748086" y="4575088"/>
            <a:ext cx="4800600" cy="430887"/>
          </a:xfrm>
          <a:prstGeom prst="rect">
            <a:avLst/>
          </a:prstGeom>
          <a:noFill/>
        </p:spPr>
        <p:txBody>
          <a:bodyPr wrap="square">
            <a:spAutoFit/>
          </a:bodyPr>
          <a:lstStyle/>
          <a:p>
            <a:r>
              <a:rPr kumimoji="0" lang="en-US" sz="2200" b="0" i="0" u="none" strike="noStrike" kern="1200" cap="none" spc="0" normalizeH="0" baseline="0" noProof="0" dirty="0">
                <a:ln>
                  <a:noFill/>
                </a:ln>
                <a:solidFill>
                  <a:srgbClr val="366092"/>
                </a:solidFill>
                <a:effectLst/>
                <a:uLnTx/>
                <a:uFillTx/>
                <a:latin typeface="Calibri"/>
                <a:ea typeface="+mn-ea"/>
                <a:cs typeface="+mn-cs"/>
              </a:rPr>
              <a:t>the length of the real car. We might also</a:t>
            </a:r>
            <a:endParaRPr lang="en-IN" sz="2200" dirty="0"/>
          </a:p>
        </p:txBody>
      </p:sp>
      <p:sp>
        <p:nvSpPr>
          <p:cNvPr id="5" name="TextBox 4">
            <a:extLst>
              <a:ext uri="{FF2B5EF4-FFF2-40B4-BE49-F238E27FC236}">
                <a16:creationId xmlns:a16="http://schemas.microsoft.com/office/drawing/2014/main" id="{04319EC1-807D-60FB-7E4E-F12D8D354F41}"/>
              </a:ext>
            </a:extLst>
          </p:cNvPr>
          <p:cNvSpPr txBox="1"/>
          <p:nvPr/>
        </p:nvSpPr>
        <p:spPr>
          <a:xfrm>
            <a:off x="457200" y="4933203"/>
            <a:ext cx="8229600" cy="769441"/>
          </a:xfrm>
          <a:prstGeom prst="rect">
            <a:avLst/>
          </a:prstGeom>
          <a:noFill/>
        </p:spPr>
        <p:txBody>
          <a:bodyPr wrap="square">
            <a:spAutoFit/>
          </a:bodyPr>
          <a:lstStyle/>
          <a:p>
            <a:r>
              <a:rPr kumimoji="0" lang="en-US" sz="2200" b="0" i="0" u="none" strike="noStrike" kern="1200" cap="none" spc="0" normalizeH="0" baseline="0" noProof="0" dirty="0">
                <a:ln>
                  <a:noFill/>
                </a:ln>
                <a:solidFill>
                  <a:srgbClr val="366092"/>
                </a:solidFill>
                <a:effectLst/>
                <a:uLnTx/>
                <a:uFillTx/>
                <a:latin typeface="Calibri"/>
                <a:ea typeface="+mn-ea"/>
                <a:cs typeface="+mn-cs"/>
              </a:rPr>
              <a:t>write </a:t>
            </a:r>
            <a:r>
              <a:rPr kumimoji="0" lang="en-US" sz="2200" b="0" i="1" u="none" strike="noStrike" kern="1200" cap="none" spc="0" normalizeH="0" baseline="0" noProof="0" dirty="0">
                <a:ln>
                  <a:noFill/>
                </a:ln>
                <a:solidFill>
                  <a:srgbClr val="366092"/>
                </a:solidFill>
                <a:effectLst/>
                <a:uLnTx/>
                <a:uFillTx/>
                <a:latin typeface="Calibri"/>
                <a:ea typeface="+mn-ea"/>
                <a:cs typeface="+mn-cs"/>
              </a:rPr>
              <a:t>R</a:t>
            </a:r>
            <a:r>
              <a:rPr kumimoji="0" lang="en-US" sz="2200" b="0" i="0" u="none" strike="noStrike" kern="1200" cap="none" spc="0" normalizeH="0" baseline="0" noProof="0" dirty="0">
                <a:ln>
                  <a:noFill/>
                </a:ln>
                <a:solidFill>
                  <a:srgbClr val="366092"/>
                </a:solidFill>
                <a:effectLst/>
                <a:uLnTx/>
                <a:uFillTx/>
                <a:latin typeface="Calibri"/>
                <a:ea typeface="+mn-ea"/>
                <a:cs typeface="+mn-cs"/>
              </a:rPr>
              <a:t> = 18</a:t>
            </a:r>
            <a:r>
              <a:rPr kumimoji="0" lang="en-US" sz="2200" b="0" i="1" u="none" strike="noStrike" kern="1200" cap="none" spc="0" normalizeH="0" baseline="0" noProof="0" dirty="0">
                <a:ln>
                  <a:noFill/>
                </a:ln>
                <a:solidFill>
                  <a:srgbClr val="366092"/>
                </a:solidFill>
                <a:effectLst/>
                <a:uLnTx/>
                <a:uFillTx/>
                <a:latin typeface="Calibri"/>
                <a:ea typeface="+mn-ea"/>
                <a:cs typeface="+mn-cs"/>
              </a:rPr>
              <a:t>M</a:t>
            </a:r>
            <a:r>
              <a:rPr kumimoji="0" lang="en-US" sz="2200" b="0" i="0" u="none" strike="noStrike" kern="1200" cap="none" spc="0" normalizeH="0" baseline="0" noProof="0" dirty="0">
                <a:ln>
                  <a:noFill/>
                </a:ln>
                <a:solidFill>
                  <a:srgbClr val="366092"/>
                </a:solidFill>
                <a:effectLst/>
                <a:uLnTx/>
                <a:uFillTx/>
                <a:latin typeface="Calibri"/>
                <a:ea typeface="+mn-ea"/>
                <a:cs typeface="+mn-cs"/>
              </a:rPr>
              <a:t>, which implies that the real car has a length that is 18 times the length of the model car.</a:t>
            </a:r>
            <a:endParaRPr lang="en-IN" sz="2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a:t>
            </a:r>
            <a:r>
              <a:rPr lang="en-IN" dirty="0"/>
              <a:t>1</a:t>
            </a:r>
            <a:endParaRPr dirty="0"/>
          </a:p>
        </p:txBody>
      </p:sp>
      <p:sp>
        <p:nvSpPr>
          <p:cNvPr id="3" name="Text Placeholder 2"/>
          <p:cNvSpPr>
            <a:spLocks noGrp="1"/>
          </p:cNvSpPr>
          <p:nvPr>
            <p:ph type="body" sz="quarter" idx="10"/>
          </p:nvPr>
        </p:nvSpPr>
        <p:spPr/>
        <p:txBody>
          <a:bodyPr>
            <a:normAutofit/>
          </a:bodyPr>
          <a:lstStyle/>
          <a:p>
            <a:r>
              <a:rPr sz="2800" dirty="0"/>
              <a:t>Which of the following have a constant of proportionality equal to</a:t>
            </a:r>
            <a:r>
              <a:rPr lang="en-US" sz="2800" dirty="0"/>
              <a:t> 3?</a:t>
            </a:r>
          </a:p>
          <a:p>
            <a:pPr marL="542925" indent="-542925">
              <a:defRPr sz="2800"/>
            </a:pPr>
            <a:r>
              <a:rPr lang="es-ES" dirty="0"/>
              <a:t>a.	​3</a:t>
            </a:r>
            <a:r>
              <a:rPr lang="es-ES" i="1" dirty="0"/>
              <a:t>y</a:t>
            </a:r>
            <a:r>
              <a:rPr lang="es-ES" dirty="0"/>
              <a:t> = 3</a:t>
            </a:r>
            <a:r>
              <a:rPr lang="es-ES" i="1" dirty="0"/>
              <a:t>x</a:t>
            </a:r>
            <a:r>
              <a:rPr lang="en-US" dirty="0"/>
              <a:t>,</a:t>
            </a:r>
            <a:endParaRPr lang="es-ES" i="1" dirty="0"/>
          </a:p>
          <a:p>
            <a:pPr marL="542925" indent="-542925">
              <a:defRPr sz="2800"/>
            </a:pPr>
            <a:r>
              <a:rPr lang="es-ES" dirty="0"/>
              <a:t>b.	3</a:t>
            </a:r>
            <a:r>
              <a:rPr lang="es-ES" i="1" dirty="0"/>
              <a:t>y</a:t>
            </a:r>
            <a:r>
              <a:rPr lang="es-ES" dirty="0"/>
              <a:t> = 2</a:t>
            </a:r>
            <a:r>
              <a:rPr lang="es-ES" i="1" dirty="0"/>
              <a:t>x</a:t>
            </a:r>
            <a:r>
              <a:rPr lang="en-US" dirty="0"/>
              <a:t>,</a:t>
            </a:r>
            <a:endParaRPr lang="es-ES" i="1" dirty="0"/>
          </a:p>
          <a:p>
            <a:pPr marL="542925" indent="-542925">
              <a:defRPr sz="2800"/>
            </a:pPr>
            <a:r>
              <a:rPr lang="es-ES" dirty="0"/>
              <a:t>c.	​5</a:t>
            </a:r>
            <a:r>
              <a:rPr lang="es-ES" i="1" dirty="0"/>
              <a:t>y</a:t>
            </a:r>
            <a:r>
              <a:rPr lang="es-ES" dirty="0"/>
              <a:t> = 15</a:t>
            </a:r>
            <a:r>
              <a:rPr lang="es-ES" i="1" dirty="0"/>
              <a:t>x</a:t>
            </a:r>
            <a:r>
              <a:rPr lang="en-US" dirty="0"/>
              <a:t>,</a:t>
            </a:r>
            <a:endParaRPr lang="es-ES" i="1" dirty="0"/>
          </a:p>
          <a:p>
            <a:pPr marL="542925" indent="-542925">
              <a:defRPr sz="2800"/>
            </a:pPr>
            <a:r>
              <a:rPr lang="es-ES" dirty="0"/>
              <a:t>d.	4</a:t>
            </a:r>
            <a:r>
              <a:rPr lang="es-ES" i="1" dirty="0"/>
              <a:t>y</a:t>
            </a:r>
            <a:r>
              <a:rPr lang="es-ES" dirty="0"/>
              <a:t> = 12</a:t>
            </a:r>
            <a:r>
              <a:rPr lang="es-ES" i="1" dirty="0"/>
              <a:t>x.</a:t>
            </a:r>
            <a:endParaRPr sz="2800" dirty="0"/>
          </a:p>
          <a:p>
            <a:r>
              <a:rPr sz="2800" dirty="0"/>
              <a:t>Answer: </a:t>
            </a:r>
            <a:r>
              <a:rPr sz="2800" b="1" dirty="0"/>
              <a:t>c.</a:t>
            </a:r>
            <a:r>
              <a:rPr sz="2800" dirty="0"/>
              <a:t> and </a:t>
            </a:r>
            <a:r>
              <a:rPr sz="2800" b="1" dirty="0"/>
              <a:t>d.</a:t>
            </a:r>
          </a:p>
        </p:txBody>
      </p:sp>
    </p:spTree>
    <p:extLst>
      <p:ext uri="{BB962C8B-B14F-4D97-AF65-F5344CB8AC3E}">
        <p14:creationId xmlns:p14="http://schemas.microsoft.com/office/powerpoint/2010/main" val="32932173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Using the Constant of Proportionality</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sz="1800" dirty="0" err="1"/>
                  <a:t>Minimundus</a:t>
                </a:r>
                <a:r>
                  <a:rPr sz="1800" dirty="0"/>
                  <a:t> in Klagenfurt, Austria, is an outdoor museum that is home to over </a:t>
                </a:r>
                <a:r>
                  <a:rPr sz="1800" dirty="0">
                    <a:latin typeface="Cambria Math"/>
                  </a:rPr>
                  <a:t>150</a:t>
                </a:r>
                <a:r>
                  <a:rPr sz="1800" dirty="0"/>
                  <a:t> miniature models of prominent architecture from all over the globe. The museum has everything from the Eiffel Tower to St. Peter's Basilica to the US White House. Whenever possible, the same building materials used for the actual building are used in all of the models. Each replica is a built on a one twenty-fifth scale of the original building.</a:t>
                </a:r>
              </a:p>
              <a:p>
                <a:pPr marL="542925" indent="-542925">
                  <a:defRPr sz="2800"/>
                </a:pPr>
                <a:r>
                  <a:rPr lang="en-US" sz="1800" dirty="0"/>
                  <a:t>a.	</a:t>
                </a:r>
                <a:r>
                  <a:rPr sz="1800" dirty="0"/>
                  <a:t>Find the constant of proportionality that connects the heights of the real buildings</a:t>
                </a:r>
                <a:r>
                  <a:rPr lang="en-US" sz="1800" dirty="0"/>
                  <a:t> </a:t>
                </a:r>
                <a:r>
                  <a:rPr lang="en-US" sz="1800" i="1" dirty="0"/>
                  <a:t>R</a:t>
                </a:r>
                <a:r>
                  <a:rPr sz="1800" dirty="0"/>
                  <a:t> to the heights of the model buildings</a:t>
                </a:r>
                <a:r>
                  <a:rPr lang="en-US" sz="1800" dirty="0"/>
                  <a:t> </a:t>
                </a:r>
                <a:r>
                  <a:rPr lang="en-US" sz="1800" i="1" dirty="0"/>
                  <a:t>M</a:t>
                </a:r>
                <a:r>
                  <a:rPr lang="en-US" sz="1800" dirty="0"/>
                  <a:t>.</a:t>
                </a:r>
              </a:p>
              <a:p>
                <a:pPr marL="542925" indent="-542925">
                  <a:defRPr sz="2800"/>
                </a:pPr>
                <a:r>
                  <a:rPr lang="en-US" sz="1800" dirty="0"/>
                  <a:t>b.	​The model of the Sagrada Familia Basilica at </a:t>
                </a:r>
                <a:r>
                  <a:rPr lang="en-US" sz="1800" dirty="0" err="1"/>
                  <a:t>Minimundus</a:t>
                </a:r>
                <a:r>
                  <a:rPr lang="en-US" sz="1800" dirty="0"/>
                  <a:t> stands </a:t>
                </a:r>
                <a14:m>
                  <m:oMath xmlns:m="http://schemas.openxmlformats.org/officeDocument/2006/math">
                    <m:r>
                      <a:rPr lang="en-US" sz="1800">
                        <a:latin typeface="Cambria Math" panose="02040503050406030204" pitchFamily="18" charset="0"/>
                      </a:rPr>
                      <m:t>22.4</m:t>
                    </m:r>
                    <m:r>
                      <m:rPr>
                        <m:nor/>
                      </m:rPr>
                      <a:rPr lang="en-US" sz="1800"/>
                      <m:t> </m:t>
                    </m:r>
                    <m:r>
                      <m:rPr>
                        <m:sty m:val="p"/>
                      </m:rPr>
                      <a:rPr lang="en-US" sz="1800">
                        <a:latin typeface="Cambria Math" panose="02040503050406030204" pitchFamily="18" charset="0"/>
                      </a:rPr>
                      <m:t>ft</m:t>
                    </m:r>
                  </m:oMath>
                </a14:m>
                <a:r>
                  <a:rPr lang="en-US" sz="1800" dirty="0"/>
                  <a:t>. Find the height of the actual basilica in Barcelona, Spain.</a:t>
                </a:r>
              </a:p>
              <a:p>
                <a:pPr marL="542925" indent="-542925">
                  <a:defRPr sz="2800"/>
                </a:pPr>
                <a:r>
                  <a:rPr lang="en-US" sz="1800" dirty="0"/>
                  <a:t>c.	​If the Eiffel Tower in Paris is </a:t>
                </a:r>
                <a14:m>
                  <m:oMath xmlns:m="http://schemas.openxmlformats.org/officeDocument/2006/math">
                    <m:r>
                      <a:rPr lang="en-US" sz="1800">
                        <a:latin typeface="Cambria Math" panose="02040503050406030204" pitchFamily="18" charset="0"/>
                      </a:rPr>
                      <m:t>1063</m:t>
                    </m:r>
                    <m:r>
                      <m:rPr>
                        <m:nor/>
                      </m:rPr>
                      <a:rPr lang="en-US" sz="1800"/>
                      <m:t> </m:t>
                    </m:r>
                    <m:r>
                      <m:rPr>
                        <m:sty m:val="p"/>
                      </m:rPr>
                      <a:rPr lang="en-US" sz="1800">
                        <a:latin typeface="Cambria Math" panose="02040503050406030204" pitchFamily="18" charset="0"/>
                      </a:rPr>
                      <m:t>ft</m:t>
                    </m:r>
                  </m:oMath>
                </a14:m>
                <a:r>
                  <a:rPr lang="en-US" sz="1800" dirty="0"/>
                  <a:t>, how tall is the model tower in </a:t>
                </a:r>
                <a:r>
                  <a:rPr lang="en-US" sz="1800" dirty="0" err="1"/>
                  <a:t>Minimundus</a:t>
                </a:r>
                <a:r>
                  <a:rPr lang="en-US" sz="1800" dirty="0"/>
                  <a:t>?</a:t>
                </a:r>
              </a:p>
              <a:p>
                <a:pPr marL="542925" indent="-542925">
                  <a:defRPr sz="2800"/>
                </a:pPr>
                <a:r>
                  <a:rPr lang="en-US" sz="1800" dirty="0"/>
                  <a:t>d.	​The State Dining Room in the US White House measures approximately </a:t>
                </a:r>
                <a:r>
                  <a:rPr lang="en-US" sz="1800" dirty="0">
                    <a:latin typeface="Cambria Math"/>
                  </a:rPr>
                  <a:t>48</a:t>
                </a:r>
                <a:r>
                  <a:rPr lang="en-US" sz="1800" dirty="0"/>
                  <a:t> by </a:t>
                </a:r>
                <a:r>
                  <a:rPr lang="en-US" sz="1800" dirty="0">
                    <a:latin typeface="Cambria Math"/>
                  </a:rPr>
                  <a:t>36</a:t>
                </a:r>
                <a:r>
                  <a:rPr lang="en-US" sz="1800" dirty="0"/>
                  <a:t> feet and can seat </a:t>
                </a:r>
                <a:r>
                  <a:rPr lang="en-US" sz="1800" dirty="0">
                    <a:latin typeface="Cambria Math"/>
                  </a:rPr>
                  <a:t>140</a:t>
                </a:r>
                <a:r>
                  <a:rPr lang="en-US" sz="1800" dirty="0"/>
                  <a:t> people. If miniature people are scaled at the same ratio as the model buildings, how many could be seated in the State Dining Room of the </a:t>
                </a:r>
                <a:r>
                  <a:rPr lang="en-US" sz="1800" dirty="0" err="1"/>
                  <a:t>Minimundus</a:t>
                </a:r>
                <a:r>
                  <a:rPr lang="en-US" sz="1800" dirty="0"/>
                  <a:t> model?</a:t>
                </a:r>
                <a:endParaRPr sz="1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593" t="-982" r="-1111"/>
                </a:stretch>
              </a:blipFill>
            </p:spPr>
            <p:txBody>
              <a:bodyPr/>
              <a:lstStyle/>
              <a:p>
                <a:r>
                  <a:rPr lang="en-IN">
                    <a:noFill/>
                  </a:rPr>
                  <a:t> </a:t>
                </a:r>
              </a:p>
            </p:txBody>
          </p:sp>
        </mc:Fallback>
      </mc:AlternateContent>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2B11F74-B935-415C-BE40-607FCC6FBBA2}"/>
</file>

<file path=customXml/itemProps2.xml><?xml version="1.0" encoding="utf-8"?>
<ds:datastoreItem xmlns:ds="http://schemas.openxmlformats.org/officeDocument/2006/customXml" ds:itemID="{50ECAE14-DEEE-45B4-8942-07270B3082B8}"/>
</file>

<file path=customXml/itemProps3.xml><?xml version="1.0" encoding="utf-8"?>
<ds:datastoreItem xmlns:ds="http://schemas.openxmlformats.org/officeDocument/2006/customXml" ds:itemID="{E79D87A4-8517-4B52-8BF4-63B84ADD30A9}"/>
</file>

<file path=docProps/app.xml><?xml version="1.0" encoding="utf-8"?>
<Properties xmlns="http://schemas.openxmlformats.org/officeDocument/2006/extended-properties" xmlns:vt="http://schemas.openxmlformats.org/officeDocument/2006/docPropsVTypes">
  <TotalTime>1911</TotalTime>
  <Words>3677</Words>
  <Application>Microsoft Office PowerPoint</Application>
  <PresentationFormat>On-screen Show (4:3)</PresentationFormat>
  <Paragraphs>216</Paragraphs>
  <Slides>42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42</vt:i4>
      </vt:variant>
    </vt:vector>
  </HeadingPairs>
  <TitlesOfParts>
    <vt:vector size="47" baseType="lpstr">
      <vt:lpstr>Cambria Math</vt:lpstr>
      <vt:lpstr>Courier New</vt:lpstr>
      <vt:lpstr>Calibri</vt:lpstr>
      <vt:lpstr>Arial</vt:lpstr>
      <vt:lpstr>Office Theme</vt:lpstr>
      <vt:lpstr>Section 4.5</vt:lpstr>
      <vt:lpstr>Fun Fact</vt:lpstr>
      <vt:lpstr>Helpful Hint 1</vt:lpstr>
      <vt:lpstr>Helpful Hint 2</vt:lpstr>
      <vt:lpstr>Definition: Proportional to</vt:lpstr>
      <vt:lpstr>Example 1: Finding the Constant of Proportionality—Slide 1</vt:lpstr>
      <vt:lpstr>Example 1: Finding the Constant of Proportionality—Slide 2</vt:lpstr>
      <vt:lpstr>Skill Check 1</vt:lpstr>
      <vt:lpstr>Example 2: Using the Constant of Proportionality—Slide 1</vt:lpstr>
      <vt:lpstr>Example 2: Using the Constant of Proportionality—Slide 2</vt:lpstr>
      <vt:lpstr>Example 2: Using the Constant of Proportionality—Slide 3</vt:lpstr>
      <vt:lpstr>Example 2: Using the Constant of Proportionality—Slide 4</vt:lpstr>
      <vt:lpstr>Example 2: Using the Constant of Proportionality—Slide 5</vt:lpstr>
      <vt:lpstr>Definition: Hooke's Law</vt:lpstr>
      <vt:lpstr>Example 3: Using Hooke’s Law—Slide 1</vt:lpstr>
      <vt:lpstr>Example 3: Using Hooke’s Law—Slide 2</vt:lpstr>
      <vt:lpstr>Example 3: Using Hooke’s Law—Slide 3</vt:lpstr>
      <vt:lpstr>Helpful Hint 3</vt:lpstr>
      <vt:lpstr>Skill Check 2</vt:lpstr>
      <vt:lpstr>Example 4: Exploring the Relationship between the Constant of Proportionality and Solving a Proportion—Slide 1</vt:lpstr>
      <vt:lpstr>Example 4: Exploring the Relationship between the Constant of Proportionality and Solving a Proportion—Slide 2</vt:lpstr>
      <vt:lpstr>Example 4: Exploring the Relationship between the Constant of Proportionality and Solving a Proportion—Slide 3</vt:lpstr>
      <vt:lpstr>Example 4: Exploring the Relationship between the Constant of Proportionality and Solving a Proportion—Slide 4</vt:lpstr>
      <vt:lpstr>Example 4: Exploring the Relationship between the Constant of Proportionality and Solving a Proportion—Slide 5</vt:lpstr>
      <vt:lpstr>Example 4: Exploring the Relationship between the Constant of Proportionality and Solving a Proportion—Slide 6</vt:lpstr>
      <vt:lpstr>Helpful Hint 4</vt:lpstr>
      <vt:lpstr>Skill Check 3</vt:lpstr>
      <vt:lpstr>Example 5: Using Proportionality in  Business—Slide 1</vt:lpstr>
      <vt:lpstr>Example 5: Using Proportionality in  Business—Slide 2</vt:lpstr>
      <vt:lpstr>Example 5: Using Proportionality in  Business—Slide 3</vt:lpstr>
      <vt:lpstr>Example 5: Using Proportionality in  Business—Slide 4</vt:lpstr>
      <vt:lpstr>Example 5: Using Proportionality in  Business—Slide 5</vt:lpstr>
      <vt:lpstr>Example 5: Using Proportionality in  Business—Slide 6</vt:lpstr>
      <vt:lpstr>Example 5: Using Proportionality in  Business—Slide 7</vt:lpstr>
      <vt:lpstr>Example 5: Using Proportionality in  Business—Slide 8</vt:lpstr>
      <vt:lpstr>Example 6: Determining Whether Quantities Are Proportional—Slide 1</vt:lpstr>
      <vt:lpstr>Example 6: Determining Whether Quantities Are Proportional—Slide 2</vt:lpstr>
      <vt:lpstr>Example 6: Determining Whether Quantities Are Proportional—Slide 3</vt:lpstr>
      <vt:lpstr>Example 6: Determining Whether Quantities Are Proportional—Slide 4</vt:lpstr>
      <vt:lpstr>Example 6: Determining Whether Quantities Are Proportional—Slide 5</vt:lpstr>
      <vt:lpstr>Example 6: Determining Whether Quantities Are Proportional—Slide 6</vt:lpstr>
      <vt:lpstr>Example 6: Determining Whether Quantities Are Proportional—Slide 7</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2nd Edition</dc:title>
  <dc:creator>Hawkes Learning</dc:creator>
  <cp:lastModifiedBy>kanthi</cp:lastModifiedBy>
  <cp:revision>269</cp:revision>
  <dcterms:created xsi:type="dcterms:W3CDTF">2013-04-26T14:43:13Z</dcterms:created>
  <dcterms:modified xsi:type="dcterms:W3CDTF">2025-09-17T10:23:14Z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