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7" r:id="rId3"/>
    <p:sldId id="258" r:id="rId4"/>
    <p:sldId id="259" r:id="rId5"/>
    <p:sldId id="260" r:id="rId6"/>
    <p:sldId id="261" r:id="rId7"/>
    <p:sldId id="293" r:id="rId8"/>
    <p:sldId id="264" r:id="rId9"/>
    <p:sldId id="265" r:id="rId10"/>
    <p:sldId id="266" r:id="rId11"/>
    <p:sldId id="267" r:id="rId12"/>
    <p:sldId id="268" r:id="rId13"/>
    <p:sldId id="294" r:id="rId14"/>
    <p:sldId id="271" r:id="rId15"/>
    <p:sldId id="272" r:id="rId16"/>
    <p:sldId id="274" r:id="rId17"/>
    <p:sldId id="275" r:id="rId18"/>
    <p:sldId id="276" r:id="rId19"/>
    <p:sldId id="278" r:id="rId20"/>
    <p:sldId id="280" r:id="rId21"/>
    <p:sldId id="281" r:id="rId22"/>
    <p:sldId id="295" r:id="rId23"/>
    <p:sldId id="283" r:id="rId24"/>
    <p:sldId id="284" r:id="rId25"/>
    <p:sldId id="297" r:id="rId26"/>
    <p:sldId id="289" r:id="rId27"/>
    <p:sldId id="298" r:id="rId28"/>
    <p:sldId id="285" r:id="rId29"/>
    <p:sldId id="286" r:id="rId30"/>
    <p:sldId id="299" r:id="rId31"/>
    <p:sldId id="296" r:id="rId32"/>
    <p:sldId id="291" r:id="rId33"/>
    <p:sldId id="292" r:id="rId34"/>
  </p:sldIdLst>
  <p:sldSz cx="9144000" cy="6858000" type="screen4x3"/>
  <p:notesSz cx="6858000" cy="9144000"/>
  <p:embeddedFontLst>
    <p:embeddedFont>
      <p:font typeface="Cambria Math" panose="02040503050406030204" pitchFamily="18"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20180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Statistical Studies</a:t>
            </a:r>
          </a:p>
        </p:txBody>
      </p:sp>
      <p:sp>
        <p:nvSpPr>
          <p:cNvPr id="3" name="Title 2"/>
          <p:cNvSpPr>
            <a:spLocks noGrp="1"/>
          </p:cNvSpPr>
          <p:nvPr>
            <p:ph type="title"/>
          </p:nvPr>
        </p:nvSpPr>
        <p:spPr/>
        <p:txBody>
          <a:bodyPr/>
          <a:lstStyle/>
          <a:p>
            <a:r>
              <a:t>Section 11.1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dirty="0"/>
              <a:t>In set notation, the population is referred to as the universal set and the sample is a subset.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Identifying Populations, Samples, Parameters, and Statistics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pPr algn="just"/>
                <a:r>
                  <a:rPr sz="2400" dirty="0"/>
                  <a:t>Two shortened survey reports are given. In each report, identify the following: the population, the sample, the results, and whether the results represent a sample statistic or a population parameter.</a:t>
                </a:r>
              </a:p>
              <a:p>
                <a:pPr marL="538163" indent="-538163" algn="just">
                  <a:defRPr sz="2800"/>
                </a:pPr>
                <a:r>
                  <a:rPr lang="en-US" sz="2400" dirty="0"/>
                  <a:t>a.	</a:t>
                </a:r>
                <a:r>
                  <a:rPr sz="2400" dirty="0"/>
                  <a:t>A headline about the rising obesity among young people led a school board to survey local high school students. Out of </a:t>
                </a:r>
                <a:r>
                  <a:rPr sz="2400" dirty="0">
                    <a:latin typeface="Cambria Math"/>
                  </a:rPr>
                  <a:t>231</a:t>
                </a:r>
                <a:r>
                  <a:rPr sz="2400" dirty="0"/>
                  <a:t> students surveyed, </a:t>
                </a:r>
                <a14:m>
                  <m:oMath xmlns:m="http://schemas.openxmlformats.org/officeDocument/2006/math">
                    <m:r>
                      <a:rPr sz="2400">
                        <a:latin typeface="Cambria Math" panose="02040503050406030204" pitchFamily="18" charset="0"/>
                      </a:rPr>
                      <m:t>58%</m:t>
                    </m:r>
                  </m:oMath>
                </a14:m>
                <a:r>
                  <a:rPr sz="2400" dirty="0"/>
                  <a:t> reported eating a "high fat" snack at least </a:t>
                </a:r>
                <a:r>
                  <a:rPr sz="2400" dirty="0">
                    <a:latin typeface="Cambria Math"/>
                  </a:rPr>
                  <a:t>4</a:t>
                </a:r>
                <a:r>
                  <a:rPr sz="2400" dirty="0"/>
                  <a:t> times a week.</a:t>
                </a:r>
              </a:p>
              <a:p>
                <a:pPr marL="538163" indent="-538163" algn="just">
                  <a:defRPr sz="2800"/>
                </a:pPr>
                <a:r>
                  <a:rPr lang="en-US" sz="2400" dirty="0"/>
                  <a:t>b.	</a:t>
                </a:r>
                <a:r>
                  <a:rPr sz="2400" dirty="0"/>
                  <a:t>A nonprofit organization interviewed </a:t>
                </a:r>
                <a:r>
                  <a:rPr sz="2400" dirty="0">
                    <a:latin typeface="Cambria Math"/>
                  </a:rPr>
                  <a:t>618</a:t>
                </a:r>
                <a:r>
                  <a:rPr sz="2400" dirty="0"/>
                  <a:t> adult shoppers at malls across Louisiana about their views on obesity in young people. The resulting report stated that an estimated </a:t>
                </a:r>
                <a14:m>
                  <m:oMath xmlns:m="http://schemas.openxmlformats.org/officeDocument/2006/math">
                    <m:r>
                      <a:rPr sz="2400">
                        <a:latin typeface="Cambria Math" panose="02040503050406030204" pitchFamily="18" charset="0"/>
                      </a:rPr>
                      <m:t>48%</m:t>
                    </m:r>
                  </m:oMath>
                </a14:m>
                <a:r>
                  <a:rPr sz="2400" dirty="0"/>
                  <a:t> of Louisiana adults are in favor of government regulation of "high fat" fast food options.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111" b="-3313"/>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Identifying Populations, Samples, Parameters, and Statistics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marL="447675" indent="-447675" algn="just">
                  <a:defRPr sz="2800"/>
                </a:pPr>
                <a:r>
                  <a:rPr lang="en-US" sz="2000" dirty="0"/>
                  <a:t>a.	</a:t>
                </a:r>
                <a:r>
                  <a:rPr sz="2000" dirty="0"/>
                  <a:t>Population: local high school students</a:t>
                </a:r>
                <a:endParaRPr lang="en-US" sz="2000" dirty="0"/>
              </a:p>
              <a:p>
                <a:pPr marL="457200" lvl="1" indent="0" algn="just">
                  <a:buNone/>
                  <a:defRPr sz="2800"/>
                </a:pPr>
                <a:r>
                  <a:rPr sz="2000" dirty="0"/>
                  <a:t>Sample: the </a:t>
                </a:r>
                <a:r>
                  <a:rPr sz="2000" dirty="0">
                    <a:latin typeface="Cambria Math"/>
                  </a:rPr>
                  <a:t>231</a:t>
                </a:r>
                <a:r>
                  <a:rPr sz="2000" dirty="0"/>
                  <a:t> students who were surveyed</a:t>
                </a:r>
              </a:p>
              <a:p>
                <a:pPr marL="457200" lvl="1" indent="0" algn="just">
                  <a:buNone/>
                  <a:defRPr sz="2800"/>
                </a:pPr>
                <a:r>
                  <a:rPr sz="2000" dirty="0"/>
                  <a:t>Results: </a:t>
                </a:r>
                <a14:m>
                  <m:oMath xmlns:m="http://schemas.openxmlformats.org/officeDocument/2006/math">
                    <m:r>
                      <a:rPr sz="2000">
                        <a:latin typeface="Cambria Math" panose="02040503050406030204" pitchFamily="18" charset="0"/>
                      </a:rPr>
                      <m:t>58%</m:t>
                    </m:r>
                  </m:oMath>
                </a14:m>
                <a:r>
                  <a:rPr sz="2000" dirty="0"/>
                  <a:t> of students surveyed eat a "high fat" snack at least </a:t>
                </a:r>
                <a:r>
                  <a:rPr sz="2000" dirty="0">
                    <a:latin typeface="Cambria Math"/>
                  </a:rPr>
                  <a:t>4</a:t>
                </a:r>
                <a:r>
                  <a:rPr lang="en-US" sz="2000" dirty="0">
                    <a:latin typeface="Cambria Math"/>
                  </a:rPr>
                  <a:t> </a:t>
                </a:r>
                <a:r>
                  <a:rPr lang="en-US" sz="2000" dirty="0"/>
                  <a:t>times  a week.</a:t>
                </a:r>
              </a:p>
              <a:p>
                <a:pPr marL="457200" lvl="1" indent="0" algn="just">
                  <a:buNone/>
                  <a:defRPr sz="2800"/>
                </a:pPr>
                <a:r>
                  <a:rPr sz="2000" dirty="0"/>
                  <a:t>The result refers to only those students who were surveyed, thus</a:t>
                </a:r>
                <a:r>
                  <a:rPr lang="en-US" sz="2000" dirty="0"/>
                  <a:t> </a:t>
                </a:r>
                <a:r>
                  <a:rPr sz="2000" dirty="0"/>
                  <a:t>the</a:t>
                </a:r>
                <a:r>
                  <a:rPr lang="en-US" sz="2000" dirty="0"/>
                  <a:t>  result is a sample statistic.</a:t>
                </a:r>
              </a:p>
              <a:p>
                <a:pPr marL="457200" lvl="1" indent="0" algn="just">
                  <a:buNone/>
                  <a:defRPr sz="2800"/>
                </a:pPr>
                <a:r>
                  <a:rPr lang="en-US" sz="2000" dirty="0"/>
                  <a:t>​Population: Louisiana adults</a:t>
                </a:r>
              </a:p>
              <a:p>
                <a:pPr marL="457200" lvl="1" indent="0" algn="just">
                  <a:buNone/>
                </a:pPr>
                <a:r>
                  <a:rPr lang="en-US" sz="2000" dirty="0"/>
                  <a:t>Sample: the </a:t>
                </a:r>
                <a:r>
                  <a:rPr lang="en-US" sz="2000" dirty="0">
                    <a:latin typeface="Cambria Math"/>
                  </a:rPr>
                  <a:t>618</a:t>
                </a:r>
                <a:r>
                  <a:rPr lang="en-US" sz="2000" dirty="0"/>
                  <a:t> adult Louisiana mall shoppers who were surveyed Results: </a:t>
                </a:r>
                <a14:m>
                  <m:oMath xmlns:m="http://schemas.openxmlformats.org/officeDocument/2006/math">
                    <m:r>
                      <a:rPr lang="en-US" sz="2000">
                        <a:latin typeface="Cambria Math" panose="02040503050406030204" pitchFamily="18" charset="0"/>
                      </a:rPr>
                      <m:t>48%</m:t>
                    </m:r>
                  </m:oMath>
                </a14:m>
                <a:r>
                  <a:rPr lang="en-US" sz="2000" dirty="0"/>
                  <a:t> of Louisiana adults are in favor of government regulation of "high fat" fast food options.</a:t>
                </a:r>
              </a:p>
              <a:p>
                <a:pPr marL="457200" lvl="1" indent="0" algn="just">
                  <a:buNone/>
                  <a:defRPr sz="2800"/>
                </a:pPr>
                <a:r>
                  <a:rPr lang="en-US" sz="2000" dirty="0"/>
                  <a:t>​The results refer to all Louisiana adults, thus this is a population parameter. This population parameter is an estimate based on the sample statistics, which were not reported.</a:t>
                </a:r>
              </a:p>
              <a:p>
                <a:pPr marL="457200" lvl="1" indent="0" algn="just">
                  <a:buNone/>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741" b="-982"/>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sz="2400" dirty="0"/>
                  <a:t>Determine if the result given represents a sample statistic or a population parameter.</a:t>
                </a:r>
              </a:p>
              <a:p>
                <a:pPr algn="just">
                  <a:defRPr sz="2800"/>
                </a:pPr>
                <a:r>
                  <a:rPr sz="2400" dirty="0"/>
                  <a:t>In 2020, a survey by the US Census Bureau sampled about </a:t>
                </a:r>
                <a:r>
                  <a:rPr sz="2400" dirty="0">
                    <a:latin typeface="Cambria Math"/>
                  </a:rPr>
                  <a:t>60,000</a:t>
                </a:r>
                <a:r>
                  <a:rPr sz="2400" dirty="0"/>
                  <a:t> households and found </a:t>
                </a:r>
                <a14:m>
                  <m:oMath xmlns:m="http://schemas.openxmlformats.org/officeDocument/2006/math">
                    <m:r>
                      <a:rPr sz="2400">
                        <a:latin typeface="Cambria Math" panose="02040503050406030204" pitchFamily="18" charset="0"/>
                      </a:rPr>
                      <m:t>52%</m:t>
                    </m:r>
                  </m:oMath>
                </a14:m>
                <a:r>
                  <a:rPr sz="2400" dirty="0"/>
                  <a:t> of those households had a young adult living with a parent.</a:t>
                </a:r>
              </a:p>
              <a:p>
                <a:pPr>
                  <a:defRPr sz="2800"/>
                </a:pPr>
                <a:endParaRPr lang="en-US" sz="2800" dirty="0"/>
              </a:p>
              <a:p>
                <a:pPr>
                  <a:defRPr sz="2800"/>
                </a:pPr>
                <a:r>
                  <a:rPr sz="2800" dirty="0"/>
                  <a:t>Answer: </a:t>
                </a:r>
                <a14:m>
                  <m:oMath xmlns:m="http://schemas.openxmlformats.org/officeDocument/2006/math">
                    <m:r>
                      <a:rPr>
                        <a:latin typeface="Cambria Math" panose="02040503050406030204" pitchFamily="18" charset="0"/>
                      </a:rPr>
                      <m:t>52%</m:t>
                    </m:r>
                  </m:oMath>
                </a14:m>
                <a:r>
                  <a:rPr sz="2800" dirty="0"/>
                  <a:t> represents a sample statistic</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982" r="-1111"/>
                </a:stretch>
              </a:blipFill>
            </p:spPr>
            <p:txBody>
              <a:bodyPr/>
              <a:lstStyle/>
              <a:p>
                <a:r>
                  <a:rPr lang="en-US">
                    <a:noFill/>
                  </a:rPr>
                  <a:t> </a:t>
                </a:r>
              </a:p>
            </p:txBody>
          </p:sp>
        </mc:Fallback>
      </mc:AlternateContent>
    </p:spTree>
    <p:extLst>
      <p:ext uri="{BB962C8B-B14F-4D97-AF65-F5344CB8AC3E}">
        <p14:creationId xmlns:p14="http://schemas.microsoft.com/office/powerpoint/2010/main" val="1882525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Observational Study and Experiment</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800" dirty="0"/>
              <a:t>Observational Study</a:t>
            </a:r>
          </a:p>
          <a:p>
            <a:r>
              <a:rPr sz="2800" dirty="0"/>
              <a:t>An </a:t>
            </a:r>
            <a:r>
              <a:rPr sz="2800" b="1" dirty="0"/>
              <a:t>observational study</a:t>
            </a:r>
            <a:r>
              <a:rPr sz="2800" dirty="0"/>
              <a:t> observes existing data.</a:t>
            </a:r>
            <a:endParaRPr lang="en-US" sz="2800" dirty="0"/>
          </a:p>
          <a:p>
            <a:endParaRPr sz="2800" dirty="0"/>
          </a:p>
          <a:p>
            <a:pPr>
              <a:defRPr b="1"/>
            </a:pPr>
            <a:r>
              <a:rPr sz="2800" dirty="0"/>
              <a:t>Experiment</a:t>
            </a:r>
          </a:p>
          <a:p>
            <a:r>
              <a:rPr sz="2800" dirty="0"/>
              <a:t>An </a:t>
            </a:r>
            <a:r>
              <a:rPr sz="2800" b="1" dirty="0"/>
              <a:t>experiment</a:t>
            </a:r>
            <a:r>
              <a:rPr sz="2800" dirty="0"/>
              <a:t> generates data to help identify cause-and-effect relationships.</a:t>
            </a:r>
          </a:p>
          <a:p>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Identifying Observational Studies and Experiments</a:t>
            </a:r>
          </a:p>
        </p:txBody>
      </p:sp>
      <p:sp>
        <p:nvSpPr>
          <p:cNvPr id="3" name="Text Placeholder 2"/>
          <p:cNvSpPr>
            <a:spLocks noGrp="1"/>
          </p:cNvSpPr>
          <p:nvPr>
            <p:ph type="body" sz="quarter" idx="10"/>
          </p:nvPr>
        </p:nvSpPr>
        <p:spPr/>
        <p:txBody>
          <a:bodyPr>
            <a:normAutofit/>
          </a:bodyPr>
          <a:lstStyle/>
          <a:p>
            <a:pPr algn="just"/>
            <a:r>
              <a:rPr sz="2200" dirty="0"/>
              <a:t>Given each scenario, which type of study would you conduct: an observational study or an experiment?</a:t>
            </a:r>
          </a:p>
          <a:p>
            <a:pPr marL="538163" indent="-538163" algn="just">
              <a:defRPr sz="2800"/>
            </a:pPr>
            <a:r>
              <a:rPr lang="en-US" sz="2200" dirty="0"/>
              <a:t>a.	</a:t>
            </a:r>
            <a:r>
              <a:rPr sz="2200" dirty="0"/>
              <a:t>Researchers wish to determine if a vaccine is effective in preventing the spread of COVID-19.</a:t>
            </a:r>
          </a:p>
          <a:p>
            <a:pPr marL="538163" indent="-538163" algn="just">
              <a:defRPr sz="2800"/>
            </a:pPr>
            <a:r>
              <a:rPr lang="en-US" sz="2200" dirty="0"/>
              <a:t>b.	</a:t>
            </a:r>
            <a:r>
              <a:rPr sz="2200" dirty="0"/>
              <a:t>You wish to determine the average salary of college graduates across your state during their first year after graduation.</a:t>
            </a:r>
            <a:endParaRPr lang="en-US" sz="2200" dirty="0"/>
          </a:p>
          <a:p>
            <a:pPr algn="just"/>
            <a:r>
              <a:rPr lang="en-US" sz="2200" b="1" dirty="0"/>
              <a:t>Solution</a:t>
            </a:r>
          </a:p>
          <a:p>
            <a:pPr marL="538163" indent="-538163" algn="just">
              <a:defRPr sz="2800"/>
            </a:pPr>
            <a:r>
              <a:rPr lang="en-US" sz="2200" dirty="0"/>
              <a:t>a.	An experiment would need to be used in order to establish a cause-and-effect relationship between the vaccine and COVID-19 spread prevention.</a:t>
            </a:r>
          </a:p>
          <a:p>
            <a:pPr marL="538163" indent="-538163" algn="just">
              <a:defRPr sz="2800"/>
            </a:pPr>
            <a:r>
              <a:rPr lang="en-US" sz="2200" dirty="0"/>
              <a:t>b.	An observational study would be used since you only need to consider existing records of college graduates in your state and determine the average salary.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Representative Sample and Bias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400" dirty="0"/>
              <a:t>Representative Sample</a:t>
            </a:r>
          </a:p>
          <a:p>
            <a:r>
              <a:rPr sz="2400" dirty="0"/>
              <a:t>A </a:t>
            </a:r>
            <a:r>
              <a:rPr sz="2400" b="1" dirty="0"/>
              <a:t>representative sample</a:t>
            </a:r>
            <a:r>
              <a:rPr sz="2400" dirty="0"/>
              <a:t> is one that has the same relevant characteristics as the population and does not favor one group of the population over another.</a:t>
            </a:r>
            <a:endParaRPr lang="en-US" sz="2400" dirty="0"/>
          </a:p>
          <a:p>
            <a:endParaRPr sz="2400" dirty="0"/>
          </a:p>
          <a:p>
            <a:pPr>
              <a:defRPr b="1"/>
            </a:pPr>
            <a:r>
              <a:rPr sz="2400" dirty="0"/>
              <a:t>Bias</a:t>
            </a:r>
          </a:p>
          <a:p>
            <a:r>
              <a:rPr sz="2400" dirty="0"/>
              <a:t>A </a:t>
            </a:r>
            <a:r>
              <a:rPr sz="2400" b="1" dirty="0"/>
              <a:t>bias</a:t>
            </a:r>
            <a:r>
              <a:rPr sz="2400" dirty="0"/>
              <a:t> is a favoring of a certain outcome in a study.</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Sampling Methods</a:t>
            </a:r>
          </a:p>
        </p:txBody>
      </p:sp>
      <p:sp>
        <p:nvSpPr>
          <p:cNvPr id="3" name="Text Placeholder 2"/>
          <p:cNvSpPr>
            <a:spLocks noGrp="1"/>
          </p:cNvSpPr>
          <p:nvPr>
            <p:ph type="body" sz="quarter" idx="10"/>
          </p:nvPr>
        </p:nvSpPr>
        <p:spPr>
          <a:xfrm>
            <a:off x="457200" y="1082078"/>
            <a:ext cx="8229600" cy="4861522"/>
          </a:xfrm>
        </p:spPr>
        <p:txBody>
          <a:bodyPr>
            <a:normAutofit lnSpcReduction="10000"/>
          </a:bodyPr>
          <a:lstStyle/>
          <a:p>
            <a:r>
              <a:rPr sz="2600" b="1" dirty="0"/>
              <a:t>Random Sampling</a:t>
            </a:r>
            <a:r>
              <a:rPr sz="2600" dirty="0"/>
              <a:t> – Every member of the population has an equal chance of being selected.</a:t>
            </a:r>
            <a:endParaRPr lang="en-US" sz="2600" dirty="0"/>
          </a:p>
          <a:p>
            <a:endParaRPr sz="1000" dirty="0"/>
          </a:p>
          <a:p>
            <a:r>
              <a:rPr sz="2600" b="1" dirty="0"/>
              <a:t>Stratified Sampling (Quota Sampling)</a:t>
            </a:r>
            <a:r>
              <a:rPr sz="2600" dirty="0"/>
              <a:t> – A few members from each stratum (or group) are randomly chosen.</a:t>
            </a:r>
            <a:endParaRPr lang="en-US" sz="2600" dirty="0"/>
          </a:p>
          <a:p>
            <a:endParaRPr sz="1100" dirty="0"/>
          </a:p>
          <a:p>
            <a:r>
              <a:rPr sz="2600" b="1" dirty="0"/>
              <a:t>Cluster Sampling</a:t>
            </a:r>
            <a:r>
              <a:rPr sz="2600" dirty="0"/>
              <a:t> – All members from a few randomly chosen clusters (or groups) are selected.</a:t>
            </a:r>
            <a:endParaRPr lang="en-US" sz="2600" dirty="0"/>
          </a:p>
          <a:p>
            <a:endParaRPr sz="1100" dirty="0"/>
          </a:p>
          <a:p>
            <a:pPr>
              <a:defRPr sz="2800"/>
            </a:pPr>
            <a:r>
              <a:rPr sz="2600" b="1" dirty="0"/>
              <a:t>Systematic Sampling</a:t>
            </a:r>
            <a:r>
              <a:rPr sz="2600" dirty="0"/>
              <a:t> – Every</a:t>
            </a:r>
            <a:r>
              <a:rPr lang="en-US" sz="2600" dirty="0"/>
              <a:t> </a:t>
            </a:r>
            <a:r>
              <a:rPr lang="en-US" sz="2600" i="1" dirty="0"/>
              <a:t>n</a:t>
            </a:r>
            <a:r>
              <a:rPr lang="en-US" sz="1050" i="1" dirty="0"/>
              <a:t> </a:t>
            </a:r>
            <a:r>
              <a:rPr lang="en-US" sz="2600" baseline="30000"/>
              <a:t>th</a:t>
            </a:r>
            <a:r>
              <a:rPr sz="2600"/>
              <a:t> member </a:t>
            </a:r>
            <a:r>
              <a:rPr sz="2600" dirty="0"/>
              <a:t>of the population is chosen.</a:t>
            </a:r>
            <a:endParaRPr lang="en-US" sz="2600" dirty="0"/>
          </a:p>
          <a:p>
            <a:pPr>
              <a:defRPr sz="2800"/>
            </a:pPr>
            <a:endParaRPr sz="1100" dirty="0"/>
          </a:p>
          <a:p>
            <a:r>
              <a:rPr sz="2600" b="1" dirty="0"/>
              <a:t>Convenience Sampling</a:t>
            </a:r>
            <a:r>
              <a:rPr sz="2600" dirty="0"/>
              <a:t> – The sample is chosen because it is convenient for the researcher.</a:t>
            </a:r>
          </a:p>
          <a:p>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Identifying Sampling</a:t>
            </a:r>
            <a:br>
              <a:rPr lang="en-US" dirty="0"/>
            </a:br>
            <a:r>
              <a:rPr dirty="0"/>
              <a:t>Techniques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pPr algn="just"/>
            <a:r>
              <a:rPr sz="2000" dirty="0"/>
              <a:t>Identify the sampling technique used to obtain a sample in each of the following situations.</a:t>
            </a:r>
          </a:p>
          <a:p>
            <a:pPr marL="538163" indent="-538163" algn="just">
              <a:defRPr sz="2800"/>
            </a:pPr>
            <a:r>
              <a:rPr lang="en-US" sz="2000" dirty="0"/>
              <a:t>a.	</a:t>
            </a:r>
            <a:r>
              <a:rPr sz="2000" dirty="0"/>
              <a:t>To conduct a survey on collegiate social life, you knock on every 5th dorm room door on campus.</a:t>
            </a:r>
          </a:p>
          <a:p>
            <a:pPr marL="538163" indent="-538163" algn="just">
              <a:defRPr sz="2800"/>
            </a:pPr>
            <a:r>
              <a:rPr lang="en-US" sz="2000" dirty="0"/>
              <a:t>b.	</a:t>
            </a:r>
            <a:r>
              <a:rPr sz="2000" dirty="0"/>
              <a:t>​Student ID numbers are randomly selected from a computer printout for free tickets to the championship game.</a:t>
            </a:r>
          </a:p>
          <a:p>
            <a:pPr marL="538163" indent="-538163" algn="just">
              <a:defRPr sz="2800"/>
            </a:pPr>
            <a:r>
              <a:rPr lang="en-US" sz="2000" dirty="0"/>
              <a:t>c.	</a:t>
            </a:r>
            <a:r>
              <a:rPr sz="2000" dirty="0"/>
              <a:t>Fourth grade reading levels across the county were analyzed by the school board by randomly selecting </a:t>
            </a:r>
            <a:r>
              <a:rPr sz="2000" dirty="0">
                <a:latin typeface="Cambria Math"/>
              </a:rPr>
              <a:t>25</a:t>
            </a:r>
            <a:r>
              <a:rPr sz="2000" dirty="0"/>
              <a:t> fourth graders from each school in the county district.</a:t>
            </a:r>
          </a:p>
          <a:p>
            <a:pPr marL="538163" indent="-538163" algn="just">
              <a:defRPr sz="2800"/>
            </a:pPr>
            <a:r>
              <a:rPr lang="en-US" sz="2000" dirty="0"/>
              <a:t>d.	</a:t>
            </a:r>
            <a:r>
              <a:rPr sz="2000" dirty="0"/>
              <a:t>In order to determine which ice cream flavors would sell best, a grocery store polls shoppers that are in the frozen foods section.</a:t>
            </a:r>
            <a:endParaRPr lang="en-US" sz="2000" dirty="0"/>
          </a:p>
          <a:p>
            <a:pPr marL="538163" indent="-538163" algn="just">
              <a:defRPr sz="2800"/>
            </a:pPr>
            <a:r>
              <a:rPr lang="en-US" sz="2000" dirty="0"/>
              <a:t>e.	​To determine the average number of cars per household, each household in </a:t>
            </a:r>
            <a:r>
              <a:rPr lang="en-US" sz="2000" dirty="0">
                <a:latin typeface="Cambria Math"/>
              </a:rPr>
              <a:t>4</a:t>
            </a:r>
            <a:r>
              <a:rPr lang="en-US" sz="2000" dirty="0"/>
              <a:t> of the </a:t>
            </a:r>
            <a:r>
              <a:rPr lang="en-US" sz="2000" dirty="0">
                <a:latin typeface="Cambria Math"/>
              </a:rPr>
              <a:t>20</a:t>
            </a:r>
            <a:r>
              <a:rPr lang="en-US" sz="2000" dirty="0"/>
              <a:t> local counties were sent a survey regarding car ownership.</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Identifying Sampling</a:t>
            </a:r>
            <a:br>
              <a:rPr lang="en-US" dirty="0"/>
            </a:br>
            <a:r>
              <a:rPr dirty="0"/>
              <a:t>Techniques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Autofit/>
          </a:bodyPr>
          <a:lstStyle/>
          <a:p>
            <a:pPr algn="just"/>
            <a:r>
              <a:rPr sz="1800" b="1" dirty="0"/>
              <a:t>Solution</a:t>
            </a:r>
          </a:p>
          <a:p>
            <a:pPr marL="538163" indent="-538163" algn="just">
              <a:defRPr sz="2800"/>
            </a:pPr>
            <a:r>
              <a:rPr lang="en-US" sz="1800" dirty="0"/>
              <a:t>a.	</a:t>
            </a:r>
            <a:r>
              <a:rPr sz="1800" dirty="0"/>
              <a:t>​Because the sample is obtained by choosing every</a:t>
            </a:r>
            <a:r>
              <a:rPr lang="en-US" sz="1800" dirty="0"/>
              <a:t> </a:t>
            </a:r>
            <a:r>
              <a:rPr lang="en-US" sz="1800" i="1" dirty="0"/>
              <a:t>n</a:t>
            </a:r>
            <a:r>
              <a:rPr lang="en-US" sz="1800" baseline="30000" dirty="0"/>
              <a:t>th</a:t>
            </a:r>
            <a:r>
              <a:rPr lang="en-US" sz="1800" dirty="0"/>
              <a:t> </a:t>
            </a:r>
            <a:r>
              <a:rPr sz="1800" dirty="0"/>
              <a:t>dorm room, this is systematic sampling. This is a representative sample, as long as students were randomly assigned to dorm rooms and there are no hidden potential biases, like only males live in every</a:t>
            </a:r>
            <a:r>
              <a:rPr lang="en-US" sz="1800" dirty="0"/>
              <a:t> </a:t>
            </a:r>
            <a:r>
              <a:rPr lang="en-US" sz="1800" i="1" dirty="0"/>
              <a:t>n</a:t>
            </a:r>
            <a:r>
              <a:rPr lang="en-US" sz="1800" baseline="30000" dirty="0"/>
              <a:t>th</a:t>
            </a:r>
            <a:r>
              <a:rPr sz="1800" dirty="0"/>
              <a:t> room.</a:t>
            </a:r>
          </a:p>
          <a:p>
            <a:pPr marL="538163" indent="-538163" algn="just">
              <a:defRPr sz="2800"/>
            </a:pPr>
            <a:r>
              <a:rPr lang="en-US" sz="1800" dirty="0"/>
              <a:t>b.	</a:t>
            </a:r>
            <a:r>
              <a:rPr sz="1800" dirty="0"/>
              <a:t>​Since every member has an equal chance of being selected, this is random sampling.</a:t>
            </a:r>
          </a:p>
          <a:p>
            <a:pPr marL="538163" indent="-538163" algn="just">
              <a:defRPr sz="2800"/>
            </a:pPr>
            <a:r>
              <a:rPr lang="en-US" sz="1800" dirty="0"/>
              <a:t>c.	</a:t>
            </a:r>
            <a:r>
              <a:rPr sz="1800" dirty="0"/>
              <a:t>The students were divided into strata based on their schools and then a random sample from each school was chosen. This is stratified sampling.</a:t>
            </a:r>
            <a:endParaRPr lang="en-US" sz="1800" dirty="0"/>
          </a:p>
          <a:p>
            <a:pPr marL="538163" indent="-538163" algn="just">
              <a:defRPr sz="2800"/>
            </a:pPr>
            <a:r>
              <a:rPr lang="en-US" sz="1800" dirty="0"/>
              <a:t>d.	Because of the ease of choosing shoppers right in their own store, this is convenience sampling. In this case, convenience sampling is a viable method for gaining a representative sample since the store would be interested in knowing the thoughts of their customers.</a:t>
            </a:r>
          </a:p>
          <a:p>
            <a:pPr marL="538163" indent="-538163" algn="just">
              <a:defRPr sz="2800"/>
            </a:pPr>
            <a:r>
              <a:rPr lang="en-US" sz="1800" dirty="0"/>
              <a:t>e.	​Cluster sampling was used here because the counties are the natural clusters and all of the households in some of the counties received the surveys.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Statistics</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b="1" dirty="0"/>
              <a:t>Statistics</a:t>
            </a:r>
            <a:r>
              <a:rPr sz="2800" dirty="0"/>
              <a:t> is the science of gathering, describing, and analyzing data.</a:t>
            </a:r>
          </a:p>
          <a:p>
            <a:pPr algn="ctr"/>
            <a:r>
              <a:rPr sz="2800" dirty="0"/>
              <a:t>or</a:t>
            </a:r>
          </a:p>
          <a:p>
            <a:r>
              <a:rPr sz="2800" b="1" dirty="0"/>
              <a:t>Statistics</a:t>
            </a:r>
            <a:r>
              <a:rPr sz="2800" dirty="0"/>
              <a:t> is the actual numerical description of sample data.</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2</a:t>
            </a:r>
            <a:endParaRPr dirty="0"/>
          </a:p>
        </p:txBody>
      </p:sp>
      <p:sp>
        <p:nvSpPr>
          <p:cNvPr id="3" name="Text Placeholder 2"/>
          <p:cNvSpPr>
            <a:spLocks noGrp="1"/>
          </p:cNvSpPr>
          <p:nvPr>
            <p:ph type="body" sz="quarter" idx="10"/>
          </p:nvPr>
        </p:nvSpPr>
        <p:spPr/>
        <p:txBody>
          <a:bodyPr>
            <a:normAutofit/>
          </a:bodyPr>
          <a:lstStyle/>
          <a:p>
            <a:pPr algn="just"/>
            <a:r>
              <a:rPr sz="2800" dirty="0"/>
              <a:t>Even though experiments are used to determine cause and effect, not all cause-and-effect relationships can be established via experiments for ethical reasons. For example, it is important to know if a new medication will cause harm to an unborn baby if taken while a woman is pregnant. However, it would be unethical to perform an experiment on the mother without knowing the possible effects to the child. Therefore, we would have to test the medication through other means.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Parts of an Experiment</a:t>
            </a:r>
          </a:p>
        </p:txBody>
      </p:sp>
      <p:sp>
        <p:nvSpPr>
          <p:cNvPr id="3" name="Text Placeholder 2"/>
          <p:cNvSpPr>
            <a:spLocks noGrp="1"/>
          </p:cNvSpPr>
          <p:nvPr>
            <p:ph type="body" sz="quarter" idx="10"/>
          </p:nvPr>
        </p:nvSpPr>
        <p:spPr>
          <a:xfrm>
            <a:off x="457200" y="1082078"/>
            <a:ext cx="8229600" cy="4861522"/>
          </a:xfrm>
        </p:spPr>
        <p:txBody>
          <a:bodyPr>
            <a:normAutofit fontScale="85000" lnSpcReduction="10000"/>
          </a:bodyPr>
          <a:lstStyle/>
          <a:p>
            <a:pPr>
              <a:defRPr b="1"/>
            </a:pPr>
            <a:r>
              <a:rPr lang="en-US" sz="2400" dirty="0"/>
              <a:t>Treatment</a:t>
            </a:r>
          </a:p>
          <a:p>
            <a:r>
              <a:rPr sz="2400" dirty="0"/>
              <a:t>A </a:t>
            </a:r>
            <a:r>
              <a:rPr sz="2400" b="1" dirty="0"/>
              <a:t>treatment</a:t>
            </a:r>
            <a:r>
              <a:rPr sz="2400" dirty="0"/>
              <a:t> is a certain condition that is applied to a group of subjects in an experiment.</a:t>
            </a:r>
            <a:endParaRPr lang="en-US" sz="2400" dirty="0"/>
          </a:p>
          <a:p>
            <a:endParaRPr sz="1100" dirty="0"/>
          </a:p>
          <a:p>
            <a:pPr>
              <a:defRPr b="1"/>
            </a:pPr>
            <a:r>
              <a:rPr sz="2400" dirty="0"/>
              <a:t>Subjects</a:t>
            </a:r>
          </a:p>
          <a:p>
            <a:r>
              <a:rPr sz="2400" b="1" dirty="0"/>
              <a:t>Subjects</a:t>
            </a:r>
            <a:r>
              <a:rPr sz="2400" dirty="0"/>
              <a:t> are the people or things being studied in an experiment.</a:t>
            </a:r>
            <a:endParaRPr lang="en-US" sz="2400" dirty="0"/>
          </a:p>
          <a:p>
            <a:endParaRPr sz="1100" dirty="0"/>
          </a:p>
          <a:p>
            <a:pPr>
              <a:defRPr b="1"/>
            </a:pPr>
            <a:r>
              <a:rPr sz="2400" dirty="0"/>
              <a:t>Participants</a:t>
            </a:r>
          </a:p>
          <a:p>
            <a:r>
              <a:rPr sz="2400" dirty="0"/>
              <a:t>Subjects in an experiment that consist solely of people are </a:t>
            </a:r>
            <a:r>
              <a:rPr sz="2400" b="1" dirty="0"/>
              <a:t>participants</a:t>
            </a:r>
            <a:r>
              <a:rPr sz="2400" dirty="0"/>
              <a:t>.</a:t>
            </a:r>
            <a:endParaRPr lang="en-US" sz="2400" dirty="0"/>
          </a:p>
          <a:p>
            <a:endParaRPr sz="1100" dirty="0"/>
          </a:p>
          <a:p>
            <a:pPr>
              <a:defRPr b="1"/>
            </a:pPr>
            <a:r>
              <a:rPr sz="2400" dirty="0"/>
              <a:t>Response Variable</a:t>
            </a:r>
          </a:p>
          <a:p>
            <a:r>
              <a:rPr sz="2400" dirty="0"/>
              <a:t>The </a:t>
            </a:r>
            <a:r>
              <a:rPr sz="2400" b="1" dirty="0"/>
              <a:t>response variable</a:t>
            </a:r>
            <a:r>
              <a:rPr sz="2400" dirty="0"/>
              <a:t> is the variable in an experiment that measures any response to the treatment.</a:t>
            </a:r>
            <a:endParaRPr lang="en-US" sz="2400" dirty="0"/>
          </a:p>
          <a:p>
            <a:endParaRPr sz="1200" dirty="0"/>
          </a:p>
          <a:p>
            <a:pPr>
              <a:defRPr b="1"/>
            </a:pPr>
            <a:r>
              <a:rPr sz="2400" dirty="0"/>
              <a:t>Explanatory Variable</a:t>
            </a:r>
          </a:p>
          <a:p>
            <a:r>
              <a:rPr sz="2400" dirty="0"/>
              <a:t>The </a:t>
            </a:r>
            <a:r>
              <a:rPr sz="2400" b="1" dirty="0"/>
              <a:t>explanatory variable</a:t>
            </a:r>
            <a:r>
              <a:rPr sz="2400" dirty="0"/>
              <a:t> is the variable in an experiment that causes the change in the response variable.</a:t>
            </a:r>
          </a:p>
          <a:p>
            <a:endParaRP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pPr algn="just"/>
            <a:r>
              <a:rPr sz="2400" dirty="0"/>
              <a:t>Identify the explanatory variable and the response variable in an experiment designed to determine if taking the drug Chantix reduces an adult's urge to smoke.</a:t>
            </a:r>
            <a:endParaRPr lang="en-US" sz="2400" dirty="0"/>
          </a:p>
          <a:p>
            <a:pPr algn="just"/>
            <a:endParaRPr sz="2400" dirty="0"/>
          </a:p>
          <a:p>
            <a:pPr algn="just"/>
            <a:r>
              <a:rPr sz="2400" dirty="0"/>
              <a:t>Answer: Explanatory variable is the drug Chantix and the urge to smoke is the response variable.</a:t>
            </a:r>
          </a:p>
        </p:txBody>
      </p:sp>
    </p:spTree>
    <p:extLst>
      <p:ext uri="{BB962C8B-B14F-4D97-AF65-F5344CB8AC3E}">
        <p14:creationId xmlns:p14="http://schemas.microsoft.com/office/powerpoint/2010/main" val="2607241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a:t>Procedure: </a:t>
            </a:r>
            <a:r>
              <a:rPr dirty="0"/>
              <a:t>Principles of Experimental Design</a:t>
            </a:r>
          </a:p>
        </p:txBody>
      </p:sp>
      <p:sp>
        <p:nvSpPr>
          <p:cNvPr id="3" name="Text Placeholder 2"/>
          <p:cNvSpPr>
            <a:spLocks noGrp="1"/>
          </p:cNvSpPr>
          <p:nvPr>
            <p:ph type="body" sz="quarter" idx="10"/>
          </p:nvPr>
        </p:nvSpPr>
        <p:spPr>
          <a:xfrm>
            <a:off x="457200" y="1082078"/>
            <a:ext cx="8229600" cy="4861522"/>
          </a:xfrm>
        </p:spPr>
        <p:txBody>
          <a:bodyPr>
            <a:normAutofit/>
          </a:bodyPr>
          <a:lstStyle/>
          <a:p>
            <a:pPr marL="538163" indent="-538163">
              <a:defRPr sz="2800"/>
            </a:pPr>
            <a:r>
              <a:rPr lang="en-US" dirty="0"/>
              <a:t>1.	</a:t>
            </a:r>
            <a:r>
              <a:rPr dirty="0"/>
              <a:t>​</a:t>
            </a:r>
            <a:r>
              <a:rPr sz="2800" dirty="0"/>
              <a:t>Randomize the control and treatment groups.</a:t>
            </a:r>
          </a:p>
          <a:p>
            <a:pPr marL="538163" indent="-538163">
              <a:defRPr sz="2800"/>
            </a:pPr>
            <a:r>
              <a:rPr lang="en-US" sz="2800" dirty="0"/>
              <a:t>2.	</a:t>
            </a:r>
            <a:r>
              <a:rPr sz="2800" dirty="0"/>
              <a:t>Control for outside effects on the response variable.</a:t>
            </a:r>
          </a:p>
          <a:p>
            <a:pPr marL="538163" indent="-538163">
              <a:defRPr sz="2800"/>
            </a:pPr>
            <a:r>
              <a:rPr lang="en-US" sz="2800" dirty="0"/>
              <a:t>3.	</a:t>
            </a:r>
            <a:r>
              <a:rPr sz="2800" dirty="0"/>
              <a:t>Replicate the experiment a significant number of times to see meaningful patterns.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000" dirty="0"/>
              <a:t>Definition: </a:t>
            </a:r>
            <a:r>
              <a:rPr sz="3000" dirty="0"/>
              <a:t>Terms Related to Experiments</a:t>
            </a:r>
            <a:r>
              <a:rPr lang="en-US" sz="30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sz="3000" dirty="0"/>
          </a:p>
        </p:txBody>
      </p:sp>
      <p:sp>
        <p:nvSpPr>
          <p:cNvPr id="3" name="Text Placeholder 2"/>
          <p:cNvSpPr>
            <a:spLocks noGrp="1"/>
          </p:cNvSpPr>
          <p:nvPr>
            <p:ph type="body" sz="quarter" idx="10"/>
          </p:nvPr>
        </p:nvSpPr>
        <p:spPr>
          <a:xfrm>
            <a:off x="457200" y="1046218"/>
            <a:ext cx="8229600" cy="4937722"/>
          </a:xfrm>
        </p:spPr>
        <p:txBody>
          <a:bodyPr>
            <a:normAutofit fontScale="85000" lnSpcReduction="20000"/>
          </a:bodyPr>
          <a:lstStyle/>
          <a:p>
            <a:pPr>
              <a:defRPr b="1"/>
            </a:pPr>
            <a:r>
              <a:rPr sz="2800" dirty="0"/>
              <a:t>Control Group</a:t>
            </a:r>
          </a:p>
          <a:p>
            <a:r>
              <a:rPr sz="2800" dirty="0"/>
              <a:t>A </a:t>
            </a:r>
            <a:r>
              <a:rPr sz="2800" b="1" dirty="0"/>
              <a:t>control group</a:t>
            </a:r>
            <a:r>
              <a:rPr sz="2800" dirty="0"/>
              <a:t> is a group of subjects to which no treatment is applied in an experiment.</a:t>
            </a:r>
            <a:endParaRPr lang="en-US" sz="2800" dirty="0"/>
          </a:p>
          <a:p>
            <a:endParaRPr sz="1300" dirty="0"/>
          </a:p>
          <a:p>
            <a:pPr>
              <a:defRPr b="1"/>
            </a:pPr>
            <a:r>
              <a:rPr sz="2800" dirty="0"/>
              <a:t>Treatment Group</a:t>
            </a:r>
          </a:p>
          <a:p>
            <a:r>
              <a:rPr sz="2800" dirty="0"/>
              <a:t>A </a:t>
            </a:r>
            <a:r>
              <a:rPr sz="2800" b="1" dirty="0"/>
              <a:t>treatment group</a:t>
            </a:r>
            <a:r>
              <a:rPr sz="2800" dirty="0"/>
              <a:t> is a group of subjects that researchers apply a treatment to in an experiment.</a:t>
            </a:r>
            <a:endParaRPr lang="en-US" sz="2800" dirty="0"/>
          </a:p>
          <a:p>
            <a:endParaRPr sz="1300" dirty="0"/>
          </a:p>
          <a:p>
            <a:pPr>
              <a:defRPr b="1"/>
            </a:pPr>
            <a:r>
              <a:rPr sz="2800" dirty="0"/>
              <a:t>Confounding Variables</a:t>
            </a:r>
          </a:p>
          <a:p>
            <a:r>
              <a:rPr sz="2800" dirty="0"/>
              <a:t>Factors other than the treatment that cause an effect on the subjects of an experiment are called </a:t>
            </a:r>
            <a:r>
              <a:rPr sz="2800" b="1" dirty="0"/>
              <a:t>confounding variables</a:t>
            </a:r>
            <a:r>
              <a:rPr sz="2800" dirty="0"/>
              <a:t>.</a:t>
            </a:r>
            <a:endParaRPr lang="en-US" sz="2800" dirty="0"/>
          </a:p>
          <a:p>
            <a:endParaRPr sz="1300" dirty="0"/>
          </a:p>
          <a:p>
            <a:pPr>
              <a:defRPr b="1"/>
            </a:pPr>
            <a:r>
              <a:rPr sz="2800" dirty="0"/>
              <a:t>Placebo Effect</a:t>
            </a:r>
          </a:p>
          <a:p>
            <a:r>
              <a:rPr sz="2800" dirty="0"/>
              <a:t>The </a:t>
            </a:r>
            <a:r>
              <a:rPr sz="2800" b="1" dirty="0"/>
              <a:t>placebo effect</a:t>
            </a:r>
            <a:r>
              <a:rPr sz="2800" dirty="0"/>
              <a:t> is a response to the power of suggestion, rather than the treatment itself, by participants of an experiment.</a:t>
            </a:r>
          </a:p>
          <a:p>
            <a:endParaRPr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000" dirty="0"/>
              <a:t>Definition: </a:t>
            </a:r>
            <a:r>
              <a:rPr sz="3000" dirty="0"/>
              <a:t>Terms Related to Experiments</a:t>
            </a:r>
            <a:r>
              <a:rPr lang="en-US" sz="30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sz="3000" dirty="0"/>
          </a:p>
        </p:txBody>
      </p:sp>
      <p:sp>
        <p:nvSpPr>
          <p:cNvPr id="3" name="Text Placeholder 2"/>
          <p:cNvSpPr>
            <a:spLocks noGrp="1"/>
          </p:cNvSpPr>
          <p:nvPr>
            <p:ph type="body" sz="quarter" idx="10"/>
          </p:nvPr>
        </p:nvSpPr>
        <p:spPr>
          <a:xfrm>
            <a:off x="457200" y="1082078"/>
            <a:ext cx="8229600" cy="4861522"/>
          </a:xfrm>
        </p:spPr>
        <p:txBody>
          <a:bodyPr>
            <a:normAutofit fontScale="92500" lnSpcReduction="20000"/>
          </a:bodyPr>
          <a:lstStyle/>
          <a:p>
            <a:pPr>
              <a:defRPr b="1"/>
            </a:pPr>
            <a:r>
              <a:rPr sz="2800" dirty="0"/>
              <a:t>Placebo</a:t>
            </a:r>
          </a:p>
          <a:p>
            <a:r>
              <a:rPr sz="2800" dirty="0"/>
              <a:t>A </a:t>
            </a:r>
            <a:r>
              <a:rPr sz="2800" b="1" dirty="0"/>
              <a:t>placebo</a:t>
            </a:r>
            <a:r>
              <a:rPr sz="2800" dirty="0"/>
              <a:t> is a substance that appears identical to the actual treatment but contains no intrinsic beneficial elements.</a:t>
            </a:r>
            <a:endParaRPr lang="en-US" sz="2800" dirty="0"/>
          </a:p>
          <a:p>
            <a:endParaRPr sz="1300" dirty="0"/>
          </a:p>
          <a:p>
            <a:pPr>
              <a:defRPr b="1"/>
            </a:pPr>
            <a:r>
              <a:rPr sz="2800" dirty="0"/>
              <a:t>Single-Blind</a:t>
            </a:r>
          </a:p>
          <a:p>
            <a:r>
              <a:rPr sz="2800" dirty="0"/>
              <a:t>In a </a:t>
            </a:r>
            <a:r>
              <a:rPr sz="2800" b="1" dirty="0"/>
              <a:t>single-blind experiment</a:t>
            </a:r>
            <a:r>
              <a:rPr sz="2800" dirty="0"/>
              <a:t>, subjects do not know if they are in the control group or the treatment group, but the people interacting with the subjects in the experiment know which group each subject has been placed in.</a:t>
            </a:r>
            <a:endParaRPr lang="en-US" sz="2800" dirty="0"/>
          </a:p>
          <a:p>
            <a:endParaRPr sz="1300" dirty="0"/>
          </a:p>
          <a:p>
            <a:pPr>
              <a:defRPr b="1"/>
            </a:pPr>
            <a:r>
              <a:rPr sz="2800" dirty="0"/>
              <a:t>Double-Blind</a:t>
            </a:r>
          </a:p>
          <a:p>
            <a:r>
              <a:rPr sz="2800" dirty="0"/>
              <a:t>In a </a:t>
            </a:r>
            <a:r>
              <a:rPr sz="2800" b="1" dirty="0"/>
              <a:t>double-blind experiment</a:t>
            </a:r>
            <a:r>
              <a:rPr sz="2800" dirty="0"/>
              <a:t>, neither the subjects not the people interacting with the subjects know group each subject belongs to.</a:t>
            </a:r>
          </a:p>
          <a:p>
            <a:endParaRPr sz="2800" dirty="0"/>
          </a:p>
        </p:txBody>
      </p:sp>
    </p:spTree>
    <p:extLst>
      <p:ext uri="{BB962C8B-B14F-4D97-AF65-F5344CB8AC3E}">
        <p14:creationId xmlns:p14="http://schemas.microsoft.com/office/powerpoint/2010/main" val="2645610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pPr algn="just"/>
            <a:r>
              <a:rPr sz="2800" dirty="0"/>
              <a:t>Researchers must get approval for an experiment from an Institutional Review Board (IRB) before beginning. The IRB reviews the design of the study to make sure it is appropriate and no unnecessary harm will come to the subjects involved.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56404-95D3-1503-2288-4A6E09766C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97CD37-B107-D9C5-35E1-7E6E04D52730}"/>
              </a:ext>
            </a:extLst>
          </p:cNvPr>
          <p:cNvSpPr>
            <a:spLocks noGrp="1"/>
          </p:cNvSpPr>
          <p:nvPr>
            <p:ph type="title"/>
          </p:nvPr>
        </p:nvSpPr>
        <p:spPr/>
        <p:txBody>
          <a:bodyPr>
            <a:normAutofit/>
          </a:bodyPr>
          <a:lstStyle/>
          <a:p>
            <a:r>
              <a:rPr dirty="0"/>
              <a:t>Example 5: Identifying Parts of an</a:t>
            </a:r>
            <a:br>
              <a:rPr lang="en-US" dirty="0"/>
            </a:br>
            <a:r>
              <a:rPr dirty="0"/>
              <a:t>Experiment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a:extLst>
              <a:ext uri="{FF2B5EF4-FFF2-40B4-BE49-F238E27FC236}">
                <a16:creationId xmlns:a16="http://schemas.microsoft.com/office/drawing/2014/main" id="{77F4C4B0-1138-5C97-34C0-C21D1CEE2C7F}"/>
              </a:ext>
            </a:extLst>
          </p:cNvPr>
          <p:cNvSpPr>
            <a:spLocks noGrp="1"/>
          </p:cNvSpPr>
          <p:nvPr>
            <p:ph type="body" sz="quarter" idx="10"/>
          </p:nvPr>
        </p:nvSpPr>
        <p:spPr/>
        <p:txBody>
          <a:bodyPr>
            <a:noAutofit/>
          </a:bodyPr>
          <a:lstStyle/>
          <a:p>
            <a:pPr algn="just"/>
            <a:r>
              <a:rPr sz="2000" dirty="0"/>
              <a:t>Consider a statistical study in which researchers want to determine if taking doses of the chemical </a:t>
            </a:r>
            <a:r>
              <a:rPr sz="2000" dirty="0" err="1"/>
              <a:t>salicin</a:t>
            </a:r>
            <a:r>
              <a:rPr sz="2000" dirty="0"/>
              <a:t>, found in willow bark, will reduce inflammation in patients. Suppose that the study is focusing only on patients with osteoarthritis, a common chronic joint condition. After study approval, volunteers are randomly assigned to two groups, each having </a:t>
            </a:r>
            <a:r>
              <a:rPr sz="2000" dirty="0">
                <a:latin typeface="Cambria Math"/>
              </a:rPr>
              <a:t>30</a:t>
            </a:r>
            <a:r>
              <a:rPr sz="2000" dirty="0"/>
              <a:t> participants. Participants in Group A are administered doses of </a:t>
            </a:r>
            <a:r>
              <a:rPr sz="2000" dirty="0" err="1"/>
              <a:t>salicin</a:t>
            </a:r>
            <a:r>
              <a:rPr sz="2000" dirty="0"/>
              <a:t>, and their inflammation is tracked. Participants in Group B are administered doses of saline (which has no active ingredients), and their inflammation is also tracked. The patients are not told which of the two groups they are in; however, the nurses administering the </a:t>
            </a:r>
            <a:r>
              <a:rPr sz="2000" dirty="0" err="1"/>
              <a:t>salicin</a:t>
            </a:r>
            <a:r>
              <a:rPr sz="2000" dirty="0"/>
              <a:t> are aware of the group assignments. After a predetermined length of time, the inflammation reported by the separate groups are compared to determine if </a:t>
            </a:r>
            <a:r>
              <a:rPr sz="2000" dirty="0" err="1"/>
              <a:t>salicin</a:t>
            </a:r>
            <a:r>
              <a:rPr sz="2000" dirty="0"/>
              <a:t> reduces inflammation for those with osteoarthritis.</a:t>
            </a:r>
          </a:p>
          <a:p>
            <a:pPr marL="538163" indent="-538163" algn="just">
              <a:defRPr sz="2800"/>
            </a:pPr>
            <a:r>
              <a:rPr lang="en-US" sz="2000" dirty="0"/>
              <a:t>a.	</a:t>
            </a:r>
            <a:r>
              <a:rPr sz="2000" dirty="0"/>
              <a:t>​Identify the explanatory and response variables.</a:t>
            </a:r>
          </a:p>
          <a:p>
            <a:pPr marL="538163" indent="-538163" algn="just">
              <a:defRPr sz="2800"/>
            </a:pPr>
            <a:r>
              <a:rPr lang="en-US" sz="2000" dirty="0"/>
              <a:t>b.	</a:t>
            </a:r>
            <a:r>
              <a:rPr sz="2000" dirty="0"/>
              <a:t>Identify the treatment in the experiment.</a:t>
            </a:r>
          </a:p>
        </p:txBody>
      </p:sp>
    </p:spTree>
    <p:extLst>
      <p:ext uri="{BB962C8B-B14F-4D97-AF65-F5344CB8AC3E}">
        <p14:creationId xmlns:p14="http://schemas.microsoft.com/office/powerpoint/2010/main" val="2160969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Identifying Parts of an</a:t>
            </a:r>
            <a:br>
              <a:rPr lang="en-US" dirty="0"/>
            </a:br>
            <a:r>
              <a:rPr dirty="0"/>
              <a:t>Experiment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Autofit/>
          </a:bodyPr>
          <a:lstStyle/>
          <a:p>
            <a:pPr marL="538163" indent="-538163" algn="just">
              <a:defRPr sz="2800"/>
            </a:pPr>
            <a:r>
              <a:rPr lang="en-US" sz="2200" dirty="0"/>
              <a:t>c.	</a:t>
            </a:r>
            <a:r>
              <a:rPr sz="2200" dirty="0"/>
              <a:t>​Determine which group is the treatment group and which group is the control group.</a:t>
            </a:r>
          </a:p>
          <a:p>
            <a:pPr marL="538163" indent="-538163" algn="just">
              <a:defRPr sz="2800"/>
            </a:pPr>
            <a:r>
              <a:rPr lang="en-US" sz="2200" dirty="0"/>
              <a:t>d.	</a:t>
            </a:r>
            <a:r>
              <a:rPr sz="2200" dirty="0"/>
              <a:t>​What is the purpose of administering saline to Group B?</a:t>
            </a:r>
          </a:p>
          <a:p>
            <a:pPr marL="538163" indent="-538163" algn="just">
              <a:defRPr sz="2800"/>
            </a:pPr>
            <a:r>
              <a:rPr lang="en-US" sz="2200" dirty="0"/>
              <a:t>e.	</a:t>
            </a:r>
            <a:r>
              <a:rPr sz="2200" dirty="0"/>
              <a:t>State whether the experiment is a single-blind or double-blind study. Do you think this is the best choice for this study?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Identifying Parts of an</a:t>
            </a:r>
            <a:br>
              <a:rPr lang="en-US" dirty="0"/>
            </a:br>
            <a:r>
              <a:rPr dirty="0"/>
              <a:t>Experiment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fontScale="77500" lnSpcReduction="20000"/>
          </a:bodyPr>
          <a:lstStyle/>
          <a:p>
            <a:r>
              <a:rPr sz="2800" b="1" dirty="0"/>
              <a:t>Solution</a:t>
            </a:r>
          </a:p>
          <a:p>
            <a:pPr marL="514350" indent="-514350" algn="just">
              <a:buFont typeface="+mj-lt"/>
              <a:buAutoNum type="alphaLcPeriod"/>
              <a:defRPr sz="2800"/>
            </a:pPr>
            <a:r>
              <a:rPr sz="3600" dirty="0"/>
              <a:t>​The explanatory variable is what "explains" the changes in the response variable. Since the researchers are trying to determine if </a:t>
            </a:r>
            <a:r>
              <a:rPr sz="3600" dirty="0" err="1"/>
              <a:t>salicin</a:t>
            </a:r>
            <a:r>
              <a:rPr sz="3600" dirty="0"/>
              <a:t> can reduce inflammation, the explanatory variable is </a:t>
            </a:r>
            <a:r>
              <a:rPr sz="3600" dirty="0" err="1"/>
              <a:t>salicin</a:t>
            </a:r>
            <a:r>
              <a:rPr sz="3600" dirty="0"/>
              <a:t> and the response variable is the amount of inflammation recorded for each patient.</a:t>
            </a:r>
            <a:endParaRPr lang="en-US" sz="3600" dirty="0"/>
          </a:p>
          <a:p>
            <a:pPr marL="514350" indent="-514350" algn="just">
              <a:buFont typeface="+mj-lt"/>
              <a:buAutoNum type="alphaLcPeriod"/>
              <a:defRPr sz="2800"/>
            </a:pPr>
            <a:endParaRPr sz="1100" dirty="0"/>
          </a:p>
          <a:p>
            <a:pPr marL="514350" indent="-514350" algn="just">
              <a:buFont typeface="+mj-lt"/>
              <a:buAutoNum type="alphaLcPeriod" startAt="2"/>
              <a:defRPr sz="2800"/>
            </a:pPr>
            <a:r>
              <a:rPr sz="3200" dirty="0"/>
              <a:t>​</a:t>
            </a:r>
            <a:r>
              <a:rPr sz="3600" dirty="0"/>
              <a:t>The treatment is what is being applied to the group. Thus, the treatment is </a:t>
            </a:r>
            <a:r>
              <a:rPr sz="3600" dirty="0" err="1"/>
              <a:t>salicin</a:t>
            </a:r>
            <a:r>
              <a:rPr sz="3600" dirty="0"/>
              <a:t>.</a:t>
            </a:r>
            <a:endParaRPr lang="en-US" sz="3600" dirty="0"/>
          </a:p>
          <a:p>
            <a:pPr marL="514350" indent="-514350" algn="just">
              <a:buFont typeface="+mj-lt"/>
              <a:buAutoNum type="alphaLcPeriod" startAt="2"/>
              <a:defRPr sz="2800"/>
            </a:pPr>
            <a:endParaRPr lang="en-US" sz="1300" dirty="0"/>
          </a:p>
          <a:p>
            <a:pPr marL="514350" indent="-514350" algn="just">
              <a:buFont typeface="+mj-lt"/>
              <a:buAutoNum type="alphaLcPeriod" startAt="3"/>
              <a:defRPr sz="2800"/>
            </a:pPr>
            <a:r>
              <a:rPr lang="en-US" sz="3600" dirty="0"/>
              <a:t>​Group A is the treatment group since they are receiving </a:t>
            </a:r>
            <a:r>
              <a:rPr lang="en-US" sz="3600" dirty="0" err="1"/>
              <a:t>salicin</a:t>
            </a:r>
            <a:r>
              <a:rPr lang="en-US" sz="3600" dirty="0"/>
              <a:t>. Group B is the control group since they did not receive the treatment.</a:t>
            </a:r>
            <a:endParaRPr lang="en-US" sz="1300" dirty="0"/>
          </a:p>
          <a:p>
            <a:pPr marL="514350" indent="-514350" algn="just">
              <a:buFont typeface="+mj-lt"/>
              <a:buAutoNum type="alphaLcPeriod" startAt="4"/>
              <a:defRPr sz="2800"/>
            </a:pPr>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a:t>Procedure: </a:t>
            </a:r>
            <a:r>
              <a:rPr dirty="0"/>
              <a:t>Conducting a Statistical Study</a:t>
            </a:r>
          </a:p>
        </p:txBody>
      </p:sp>
      <p:sp>
        <p:nvSpPr>
          <p:cNvPr id="3" name="Text Placeholder 2"/>
          <p:cNvSpPr>
            <a:spLocks noGrp="1"/>
          </p:cNvSpPr>
          <p:nvPr>
            <p:ph type="body" sz="quarter" idx="10"/>
          </p:nvPr>
        </p:nvSpPr>
        <p:spPr>
          <a:xfrm>
            <a:off x="457200" y="1082078"/>
            <a:ext cx="8229600" cy="4861522"/>
          </a:xfrm>
        </p:spPr>
        <p:txBody>
          <a:bodyPr>
            <a:normAutofit/>
          </a:bodyPr>
          <a:lstStyle/>
          <a:p>
            <a:pPr marL="538163" indent="-538163">
              <a:defRPr sz="2800"/>
            </a:pPr>
            <a:r>
              <a:rPr lang="en-US" dirty="0"/>
              <a:t>1.	</a:t>
            </a:r>
            <a:r>
              <a:rPr dirty="0"/>
              <a:t>​Design the study.</a:t>
            </a:r>
          </a:p>
          <a:p>
            <a:pPr marL="1255713" lvl="1" indent="-538163">
              <a:buNone/>
              <a:defRPr sz="2800"/>
            </a:pPr>
            <a:r>
              <a:rPr lang="en-US" dirty="0">
                <a:solidFill>
                  <a:srgbClr val="000000"/>
                </a:solidFill>
              </a:rPr>
              <a:t>a.	</a:t>
            </a:r>
            <a:r>
              <a:rPr dirty="0">
                <a:solidFill>
                  <a:srgbClr val="000000"/>
                </a:solidFill>
              </a:rPr>
              <a:t>State the question to be studied.</a:t>
            </a:r>
          </a:p>
          <a:p>
            <a:pPr marL="1255713" lvl="1" indent="-538163">
              <a:buNone/>
              <a:defRPr sz="2800"/>
            </a:pPr>
            <a:r>
              <a:rPr lang="en-US" dirty="0">
                <a:solidFill>
                  <a:srgbClr val="000000"/>
                </a:solidFill>
              </a:rPr>
              <a:t>b.	</a:t>
            </a:r>
            <a:r>
              <a:rPr dirty="0">
                <a:solidFill>
                  <a:srgbClr val="000000"/>
                </a:solidFill>
              </a:rPr>
              <a:t>Determine the population and variables.</a:t>
            </a:r>
          </a:p>
          <a:p>
            <a:pPr marL="1255713" lvl="1" indent="-538163">
              <a:buNone/>
              <a:defRPr sz="2800"/>
            </a:pPr>
            <a:r>
              <a:rPr lang="en-US" dirty="0">
                <a:solidFill>
                  <a:srgbClr val="000000"/>
                </a:solidFill>
              </a:rPr>
              <a:t>c.	</a:t>
            </a:r>
            <a:r>
              <a:rPr dirty="0">
                <a:solidFill>
                  <a:srgbClr val="000000"/>
                </a:solidFill>
              </a:rPr>
              <a:t>​Determine the type of study: observational or experimental.</a:t>
            </a:r>
          </a:p>
          <a:p>
            <a:pPr marL="538163" indent="-538163">
              <a:defRPr sz="2800"/>
            </a:pPr>
            <a:r>
              <a:rPr lang="en-US" dirty="0"/>
              <a:t>2.	</a:t>
            </a:r>
            <a:r>
              <a:rPr dirty="0"/>
              <a:t>Collect the data.</a:t>
            </a:r>
          </a:p>
          <a:p>
            <a:pPr marL="538163" indent="-538163">
              <a:defRPr sz="2800"/>
            </a:pPr>
            <a:r>
              <a:rPr lang="en-US" sz="2800" dirty="0"/>
              <a:t>3.	</a:t>
            </a:r>
            <a:r>
              <a:rPr sz="2800" dirty="0"/>
              <a:t>Organize the data.</a:t>
            </a:r>
          </a:p>
          <a:p>
            <a:pPr marL="538163" indent="-538163">
              <a:defRPr sz="2800"/>
            </a:pPr>
            <a:r>
              <a:rPr lang="en-US" dirty="0"/>
              <a:t>4.	</a:t>
            </a:r>
            <a:r>
              <a:rPr dirty="0"/>
              <a:t>​</a:t>
            </a:r>
            <a:r>
              <a:rPr sz="2800" dirty="0"/>
              <a:t>Analyze the data to answer the question.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A2FBB-8F16-43DB-1FD3-9762A34BDD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66D6D1-B832-50A6-4FF9-0F07ACE0673B}"/>
              </a:ext>
            </a:extLst>
          </p:cNvPr>
          <p:cNvSpPr>
            <a:spLocks noGrp="1"/>
          </p:cNvSpPr>
          <p:nvPr>
            <p:ph type="title"/>
          </p:nvPr>
        </p:nvSpPr>
        <p:spPr/>
        <p:txBody>
          <a:bodyPr>
            <a:normAutofit/>
          </a:bodyPr>
          <a:lstStyle/>
          <a:p>
            <a:pPr>
              <a:defRPr sz="3200"/>
            </a:pPr>
            <a:r>
              <a:rPr dirty="0"/>
              <a:t>Example 5: Identifying Parts of an</a:t>
            </a:r>
            <a:br>
              <a:rPr lang="en-US" dirty="0"/>
            </a:br>
            <a:r>
              <a:rPr dirty="0"/>
              <a:t>Experiment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a:extLst>
              <a:ext uri="{FF2B5EF4-FFF2-40B4-BE49-F238E27FC236}">
                <a16:creationId xmlns:a16="http://schemas.microsoft.com/office/drawing/2014/main" id="{8788C7EE-010C-C6CB-ABA1-FEFF854C3D63}"/>
              </a:ext>
            </a:extLst>
          </p:cNvPr>
          <p:cNvSpPr>
            <a:spLocks noGrp="1"/>
          </p:cNvSpPr>
          <p:nvPr>
            <p:ph type="body" sz="quarter" idx="10"/>
          </p:nvPr>
        </p:nvSpPr>
        <p:spPr/>
        <p:txBody>
          <a:bodyPr>
            <a:normAutofit/>
          </a:bodyPr>
          <a:lstStyle/>
          <a:p>
            <a:pPr marL="514350" indent="-514350" algn="just">
              <a:buFont typeface="+mj-lt"/>
              <a:buAutoNum type="alphaLcPeriod" startAt="4"/>
              <a:defRPr sz="2800"/>
            </a:pPr>
            <a:r>
              <a:rPr lang="en-US" dirty="0"/>
              <a:t>​The saline that is administered to Group B is a placebo and is administered to compensate for the placebo effect so that all patients are responding to the same suggestion that they might be receiving the treatment.</a:t>
            </a:r>
          </a:p>
          <a:p>
            <a:pPr marL="514350" indent="-514350" algn="just">
              <a:buFont typeface="+mj-lt"/>
              <a:buAutoNum type="alphaLcPeriod" startAt="4"/>
              <a:defRPr sz="2800"/>
            </a:pPr>
            <a:r>
              <a:rPr lang="en-US" dirty="0"/>
              <a:t>​Since only the patients are unaware of the group assignments, this is a single-blind study. Since inflammation is not a subjective measure, this is an appropriate choice for the study.</a:t>
            </a:r>
          </a:p>
        </p:txBody>
      </p:sp>
    </p:spTree>
    <p:extLst>
      <p:ext uri="{BB962C8B-B14F-4D97-AF65-F5344CB8AC3E}">
        <p14:creationId xmlns:p14="http://schemas.microsoft.com/office/powerpoint/2010/main" val="25179422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sp>
        <p:nvSpPr>
          <p:cNvPr id="3" name="Text Placeholder 2"/>
          <p:cNvSpPr>
            <a:spLocks noGrp="1"/>
          </p:cNvSpPr>
          <p:nvPr>
            <p:ph type="body" sz="quarter" idx="10"/>
          </p:nvPr>
        </p:nvSpPr>
        <p:spPr/>
        <p:txBody>
          <a:bodyPr>
            <a:normAutofit/>
          </a:bodyPr>
          <a:lstStyle/>
          <a:p>
            <a:pPr algn="just"/>
            <a:r>
              <a:rPr sz="2600" dirty="0"/>
              <a:t>A dentist wants to look at the effects of a new dental material he has patented to be used for fillings. Should the experiment be run as a single-blind or double-blind experiment? Explain your choice.</a:t>
            </a:r>
          </a:p>
          <a:p>
            <a:pPr algn="just"/>
            <a:endParaRPr lang="en-US" sz="2600" dirty="0"/>
          </a:p>
          <a:p>
            <a:pPr algn="just"/>
            <a:r>
              <a:rPr sz="2600" dirty="0"/>
              <a:t>Answer: Because there is potential researcher bias from the dentist since it is his patent, a double-blind experiment is best.</a:t>
            </a:r>
          </a:p>
        </p:txBody>
      </p:sp>
    </p:spTree>
    <p:extLst>
      <p:ext uri="{BB962C8B-B14F-4D97-AF65-F5344CB8AC3E}">
        <p14:creationId xmlns:p14="http://schemas.microsoft.com/office/powerpoint/2010/main" val="29707144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Critiquing a Study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sz="2400" dirty="0"/>
                  <a:t>Consider the headline from a study published by the Pew Research Center in October 2020.</a:t>
                </a:r>
              </a:p>
              <a:p>
                <a:pPr algn="just">
                  <a:defRPr sz="2800"/>
                </a:pPr>
                <a14:m>
                  <m:oMath xmlns:m="http://schemas.openxmlformats.org/officeDocument/2006/math">
                    <m:r>
                      <a:rPr sz="2400">
                        <a:latin typeface="Cambria Math" panose="02040503050406030204" pitchFamily="18" charset="0"/>
                      </a:rPr>
                      <m:t>64%</m:t>
                    </m:r>
                  </m:oMath>
                </a14:m>
                <a:r>
                  <a:rPr sz="2400" dirty="0"/>
                  <a:t> of Americans say social media have a mostly negative effect on the way things are going in the </a:t>
                </a:r>
                <a:r>
                  <a:rPr sz="2400" b="1" dirty="0"/>
                  <a:t>US</a:t>
                </a:r>
                <a:r>
                  <a:rPr sz="2400" dirty="0"/>
                  <a:t> today</a:t>
                </a:r>
              </a:p>
              <a:p>
                <a:pPr marL="538163" indent="-538163" algn="just">
                  <a:defRPr sz="2800"/>
                </a:pPr>
                <a:r>
                  <a:rPr lang="en-US" sz="2400" dirty="0"/>
                  <a:t>a.	</a:t>
                </a:r>
                <a:r>
                  <a:rPr sz="2400" dirty="0"/>
                  <a:t>List some of the questions that the article could address that would help you determine the validity and applicability of that claim as you read the article.</a:t>
                </a:r>
              </a:p>
              <a:p>
                <a:pPr marL="538163" indent="-538163" algn="just">
                  <a:defRPr sz="2800"/>
                </a:pPr>
                <a:r>
                  <a:rPr lang="en-US" sz="2400" dirty="0"/>
                  <a:t>b.	</a:t>
                </a:r>
                <a:r>
                  <a:rPr sz="2400" dirty="0"/>
                  <a:t>Describe as many potential sources of bias as you can.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111"/>
                </a:stretch>
              </a:blipFill>
            </p:spPr>
            <p:txBody>
              <a:bodyPr/>
              <a:lstStyle/>
              <a:p>
                <a:r>
                  <a:rPr lang="en-IN">
                    <a:noFill/>
                  </a:rPr>
                  <a:t> </a:t>
                </a:r>
              </a:p>
            </p:txBody>
          </p:sp>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Critiquing a Study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fontScale="92500" lnSpcReduction="10000"/>
          </a:bodyPr>
          <a:lstStyle/>
          <a:p>
            <a:r>
              <a:rPr sz="2200" b="1" dirty="0"/>
              <a:t>Solution</a:t>
            </a:r>
          </a:p>
          <a:p>
            <a:pPr marL="447675" indent="-447675">
              <a:defRPr sz="2800"/>
            </a:pPr>
            <a:r>
              <a:rPr lang="en-US" sz="2200" dirty="0"/>
              <a:t>a.	</a:t>
            </a:r>
            <a:r>
              <a:rPr sz="2200" dirty="0"/>
              <a:t>There is not a single set of correct questions to ask; however, some possible questions might include the following.</a:t>
            </a:r>
          </a:p>
          <a:p>
            <a:pPr marL="1257300" lvl="1" indent="-514350">
              <a:buFont typeface="+mj-lt"/>
              <a:buChar char="•"/>
              <a:defRPr sz="2800"/>
            </a:pPr>
            <a:r>
              <a:rPr sz="2200" dirty="0"/>
              <a:t>​How big was the sample?</a:t>
            </a:r>
          </a:p>
          <a:p>
            <a:pPr marL="1257300" lvl="1" indent="-514350">
              <a:buFont typeface="+mj-lt"/>
              <a:buChar char="•"/>
              <a:defRPr sz="2800"/>
            </a:pPr>
            <a:r>
              <a:rPr sz="2200" dirty="0"/>
              <a:t>​What age range was sampled?</a:t>
            </a:r>
          </a:p>
          <a:p>
            <a:pPr marL="1257300" lvl="1" indent="-514350">
              <a:buFont typeface="+mj-lt"/>
              <a:buChar char="•"/>
              <a:defRPr sz="2800"/>
            </a:pPr>
            <a:r>
              <a:rPr sz="2200" dirty="0"/>
              <a:t>​How did they measure "negative effect"?</a:t>
            </a:r>
          </a:p>
          <a:p>
            <a:pPr marL="1257300" lvl="1" indent="-514350">
              <a:buFont typeface="+mj-lt"/>
              <a:buChar char="•"/>
              <a:defRPr sz="2800"/>
            </a:pPr>
            <a:r>
              <a:rPr sz="2200" dirty="0"/>
              <a:t>​Was "social media" defined?</a:t>
            </a:r>
          </a:p>
          <a:p>
            <a:pPr marL="447675" indent="-447675">
              <a:defRPr sz="2800"/>
            </a:pPr>
            <a:r>
              <a:rPr lang="en-US" sz="2200" dirty="0"/>
              <a:t>b.	</a:t>
            </a:r>
            <a:r>
              <a:rPr sz="2200" dirty="0"/>
              <a:t>Potential biases might include the following.</a:t>
            </a:r>
          </a:p>
          <a:p>
            <a:pPr marL="1257300" lvl="1" indent="-514350">
              <a:buFont typeface="+mj-lt"/>
              <a:buChar char="•"/>
              <a:defRPr sz="2800"/>
            </a:pPr>
            <a:r>
              <a:rPr sz="2200" dirty="0"/>
              <a:t>​Sampling method</a:t>
            </a:r>
          </a:p>
          <a:p>
            <a:pPr marL="1257300" lvl="1" indent="-514350">
              <a:buFont typeface="+mj-lt"/>
              <a:buChar char="•"/>
              <a:defRPr sz="2800"/>
            </a:pPr>
            <a:r>
              <a:rPr sz="2200" dirty="0"/>
              <a:t>​Source of the study and their interests in the results</a:t>
            </a:r>
          </a:p>
          <a:p>
            <a:pPr marL="1257300" lvl="1" indent="-514350">
              <a:buFont typeface="+mj-lt"/>
              <a:buChar char="•"/>
              <a:defRPr sz="2800"/>
            </a:pPr>
            <a:r>
              <a:rPr sz="2200" dirty="0"/>
              <a:t>​Ill-defined terms</a:t>
            </a:r>
          </a:p>
          <a:p>
            <a:pPr marL="1257300" lvl="1" indent="-514350">
              <a:buFont typeface="+mj-lt"/>
              <a:buChar char="•"/>
              <a:defRPr sz="2800"/>
            </a:pPr>
            <a:r>
              <a:rPr sz="2200" dirty="0"/>
              <a:t>​Nonresponses</a:t>
            </a:r>
          </a:p>
          <a:p>
            <a:pPr algn="l"/>
            <a:r>
              <a:rPr sz="1500" dirty="0">
                <a:solidFill>
                  <a:srgbClr val="366092"/>
                </a:solidFill>
              </a:rPr>
              <a:t>For more information on the survey, see</a:t>
            </a:r>
            <a:r>
              <a:rPr lang="en-US" sz="1500" dirty="0">
                <a:solidFill>
                  <a:srgbClr val="366092"/>
                </a:solidFill>
              </a:rPr>
              <a:t> </a:t>
            </a:r>
            <a:r>
              <a:rPr lang="en-US" sz="1500" b="0" i="0" u="none" strike="noStrike" baseline="0" dirty="0">
                <a:solidFill>
                  <a:srgbClr val="173DFF"/>
                </a:solidFill>
                <a:latin typeface="Calibri" panose="020F0502020204030204" pitchFamily="34" charset="0"/>
              </a:rPr>
              <a:t>https://www.pewresearch.org/fact-tank/2020/10/15/64-of-americans-say-social-media-have-a-mostly-negative-effect-on-the-way-things-are-going-in-the-u-</a:t>
            </a:r>
          </a:p>
          <a:p>
            <a:pPr algn="l"/>
            <a:r>
              <a:rPr lang="en-US" sz="1500" b="0" i="0" u="none" strike="noStrike" baseline="0" dirty="0">
                <a:solidFill>
                  <a:srgbClr val="173DFF"/>
                </a:solidFill>
                <a:latin typeface="Calibri" panose="020F0502020204030204" pitchFamily="34" charset="0"/>
              </a:rPr>
              <a:t>s-today/</a:t>
            </a:r>
            <a:r>
              <a:rPr lang="en-US" sz="1500" b="0" i="0" u="none" strike="noStrike" baseline="0" dirty="0">
                <a:solidFill>
                  <a:srgbClr val="000000"/>
                </a:solidFill>
                <a:latin typeface="Calibri" panose="020F0502020204030204" pitchFamily="34" charset="0"/>
              </a:rPr>
              <a:t>.</a:t>
            </a:r>
            <a:endParaRPr sz="1500" dirty="0">
              <a:solidFill>
                <a:schemeClr val="accent1">
                  <a:lumMod val="60000"/>
                  <a:lumOff val="4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a:t>The singular form of data is datum.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Population, Variables, and Data</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800" dirty="0"/>
              <a:t>Population</a:t>
            </a:r>
          </a:p>
          <a:p>
            <a:r>
              <a:rPr sz="2800" dirty="0"/>
              <a:t>A </a:t>
            </a:r>
            <a:r>
              <a:rPr sz="2800" b="1" dirty="0"/>
              <a:t>population</a:t>
            </a:r>
            <a:r>
              <a:rPr sz="2800" dirty="0"/>
              <a:t> is the particular group of interest in a statistical study.</a:t>
            </a:r>
          </a:p>
          <a:p>
            <a:pPr>
              <a:defRPr b="1"/>
            </a:pPr>
            <a:r>
              <a:rPr sz="2800" dirty="0"/>
              <a:t>Variable</a:t>
            </a:r>
          </a:p>
          <a:p>
            <a:r>
              <a:rPr sz="2800" dirty="0"/>
              <a:t>A </a:t>
            </a:r>
            <a:r>
              <a:rPr sz="2800" b="1" dirty="0"/>
              <a:t>variable</a:t>
            </a:r>
            <a:r>
              <a:rPr sz="2800" dirty="0"/>
              <a:t> is a value or characteristic that changes among members of the population.</a:t>
            </a:r>
          </a:p>
          <a:p>
            <a:pPr>
              <a:defRPr b="1"/>
            </a:pPr>
            <a:r>
              <a:rPr sz="2800" dirty="0"/>
              <a:t>Data</a:t>
            </a:r>
          </a:p>
          <a:p>
            <a:r>
              <a:rPr sz="2800" b="1" dirty="0"/>
              <a:t>Data</a:t>
            </a:r>
            <a:r>
              <a:rPr sz="2800" dirty="0"/>
              <a:t> are the counts, measurements, or observations gathered about a specific variable in a population in order to study it.</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Identifying Population and Variables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200" dirty="0"/>
                  <a:t>Scientists want to determine if the existence of certain types of cells can predict longer overall survival in patients with a particular type of lung cancer. The goal of the study is to see if high levels of TGF-</a:t>
                </a:r>
                <a14:m>
                  <m:oMath xmlns:m="http://schemas.openxmlformats.org/officeDocument/2006/math">
                    <m:r>
                      <a:rPr sz="2200">
                        <a:latin typeface="Cambria Math" panose="02040503050406030204" pitchFamily="18" charset="0"/>
                      </a:rPr>
                      <m:t>𝛽</m:t>
                    </m:r>
                  </m:oMath>
                </a14:m>
                <a:r>
                  <a:rPr sz="2200" dirty="0"/>
                  <a:t> (proteins produced by white blood cells) and Treg cells (suppressive immune cells) are associated with favorable clinical outcomes for patients with non-small cell lung cancer. Identify the population of interest and the variables in this study.</a:t>
                </a:r>
                <a:endParaRPr lang="en-US" sz="2200" dirty="0"/>
              </a:p>
              <a:p>
                <a:pPr algn="just"/>
                <a:r>
                  <a:rPr lang="en-US" sz="2200" b="1" dirty="0"/>
                  <a:t>Solution</a:t>
                </a:r>
              </a:p>
              <a:p>
                <a:pPr algn="just">
                  <a:defRPr sz="2800"/>
                </a:pPr>
                <a:r>
                  <a:rPr lang="en-US" sz="2200" dirty="0"/>
                  <a:t>Since the study seeks to look at the outcomes for patients with non-small cell lung cancer, the population of the study is limited to patients with this specific type of lung cancer. The variables of interest are the amounts of TGF-</a:t>
                </a:r>
                <a14:m>
                  <m:oMath xmlns:m="http://schemas.openxmlformats.org/officeDocument/2006/math">
                    <m:r>
                      <a:rPr lang="en-US" sz="2200">
                        <a:latin typeface="Cambria Math" panose="02040503050406030204" pitchFamily="18" charset="0"/>
                      </a:rPr>
                      <m:t>𝛽</m:t>
                    </m:r>
                  </m:oMath>
                </a14:m>
                <a:r>
                  <a:rPr lang="en-US" sz="2200" dirty="0"/>
                  <a:t> and Treg cells in patients along with the survival lengths for the patients.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r="-963"/>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lgn="just"/>
            <a:r>
              <a:rPr sz="2200" dirty="0"/>
              <a:t>Identify the population of interest and the variables for the following scenario.</a:t>
            </a:r>
          </a:p>
          <a:p>
            <a:pPr algn="just"/>
            <a:r>
              <a:rPr sz="2200" dirty="0"/>
              <a:t>Real estate agencies in Kansas City, Missouri, are interested in how the housing market has changed over the past three years. The goal of the study is to determine any change in the average price per square foot for single-family homes as well as the average amount of time these homes stay on the market from listing to closing.</a:t>
            </a:r>
            <a:endParaRPr lang="en-US" sz="2200" dirty="0"/>
          </a:p>
          <a:p>
            <a:pPr algn="just"/>
            <a:endParaRPr lang="en-US" sz="2200" dirty="0"/>
          </a:p>
          <a:p>
            <a:pPr algn="just"/>
            <a:endParaRPr sz="2200" dirty="0"/>
          </a:p>
          <a:p>
            <a:pPr algn="just"/>
            <a:r>
              <a:rPr sz="2200" dirty="0"/>
              <a:t>Answer: The population of interest is single-family homes in Kansas City, Missouri. The variables of interest are the price per square foot and listing times.</a:t>
            </a:r>
          </a:p>
        </p:txBody>
      </p:sp>
    </p:spTree>
    <p:extLst>
      <p:ext uri="{BB962C8B-B14F-4D97-AF65-F5344CB8AC3E}">
        <p14:creationId xmlns:p14="http://schemas.microsoft.com/office/powerpoint/2010/main" val="1210985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1</a:t>
            </a:r>
            <a:endParaRPr dirty="0"/>
          </a:p>
        </p:txBody>
      </p:sp>
      <p:sp>
        <p:nvSpPr>
          <p:cNvPr id="3" name="Text Placeholder 2"/>
          <p:cNvSpPr>
            <a:spLocks noGrp="1"/>
          </p:cNvSpPr>
          <p:nvPr>
            <p:ph type="body" sz="quarter" idx="10"/>
          </p:nvPr>
        </p:nvSpPr>
        <p:spPr/>
        <p:txBody>
          <a:bodyPr>
            <a:normAutofit/>
          </a:bodyPr>
          <a:lstStyle/>
          <a:p>
            <a:pPr algn="just"/>
            <a:r>
              <a:rPr sz="2200" dirty="0"/>
              <a:t>The United States Census happens once every </a:t>
            </a:r>
            <a:r>
              <a:rPr sz="2200" dirty="0">
                <a:latin typeface="Cambria Math"/>
              </a:rPr>
              <a:t>10</a:t>
            </a:r>
            <a:r>
              <a:rPr sz="2200" dirty="0"/>
              <a:t> years, as required by the constitution; the most recent being in 2020. Although statistical data from the census is released as soon as they are available, individual specific records are sealed for </a:t>
            </a:r>
            <a:r>
              <a:rPr sz="2200" dirty="0">
                <a:latin typeface="Cambria Math"/>
              </a:rPr>
              <a:t>72</a:t>
            </a:r>
            <a:r>
              <a:rPr sz="2200" dirty="0"/>
              <a:t> years—a number slightly higher than the average female life expectancy of </a:t>
            </a:r>
            <a:r>
              <a:rPr sz="2200" dirty="0">
                <a:latin typeface="Cambria Math"/>
              </a:rPr>
              <a:t>71.6</a:t>
            </a:r>
            <a:r>
              <a:rPr sz="2200" dirty="0"/>
              <a:t> years.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Terms Related to Populations and Subsets</a:t>
            </a:r>
          </a:p>
        </p:txBody>
      </p:sp>
      <p:sp>
        <p:nvSpPr>
          <p:cNvPr id="3" name="Text Placeholder 2"/>
          <p:cNvSpPr>
            <a:spLocks noGrp="1"/>
          </p:cNvSpPr>
          <p:nvPr>
            <p:ph type="body" sz="quarter" idx="10"/>
          </p:nvPr>
        </p:nvSpPr>
        <p:spPr>
          <a:xfrm>
            <a:off x="457200" y="1082078"/>
            <a:ext cx="8229600" cy="4861522"/>
          </a:xfrm>
        </p:spPr>
        <p:txBody>
          <a:bodyPr>
            <a:normAutofit fontScale="92500" lnSpcReduction="10000"/>
          </a:bodyPr>
          <a:lstStyle/>
          <a:p>
            <a:pPr>
              <a:defRPr b="1"/>
            </a:pPr>
            <a:r>
              <a:rPr sz="2400" dirty="0"/>
              <a:t>Census</a:t>
            </a:r>
          </a:p>
          <a:p>
            <a:r>
              <a:rPr sz="2400" dirty="0"/>
              <a:t>A </a:t>
            </a:r>
            <a:r>
              <a:rPr sz="2400" b="1" dirty="0"/>
              <a:t>census</a:t>
            </a:r>
            <a:r>
              <a:rPr sz="2400" dirty="0"/>
              <a:t> is a study involving data obtained from every member of the population.</a:t>
            </a:r>
            <a:endParaRPr lang="en-US" sz="2400" dirty="0"/>
          </a:p>
          <a:p>
            <a:endParaRPr sz="1100" dirty="0"/>
          </a:p>
          <a:p>
            <a:pPr>
              <a:defRPr b="1"/>
            </a:pPr>
            <a:r>
              <a:rPr sz="2400" dirty="0"/>
              <a:t>Parameter</a:t>
            </a:r>
          </a:p>
          <a:p>
            <a:r>
              <a:rPr sz="2400" dirty="0"/>
              <a:t>A </a:t>
            </a:r>
            <a:r>
              <a:rPr sz="2400" b="1" dirty="0"/>
              <a:t>parameter</a:t>
            </a:r>
            <a:r>
              <a:rPr sz="2400" dirty="0"/>
              <a:t> is the numerical description of a particular population characteristic.</a:t>
            </a:r>
            <a:endParaRPr lang="en-US" sz="2400" dirty="0"/>
          </a:p>
          <a:p>
            <a:endParaRPr sz="1100" dirty="0"/>
          </a:p>
          <a:p>
            <a:pPr>
              <a:defRPr b="1"/>
            </a:pPr>
            <a:r>
              <a:rPr sz="2400" dirty="0"/>
              <a:t>Sample</a:t>
            </a:r>
          </a:p>
          <a:p>
            <a:r>
              <a:rPr sz="2400" dirty="0"/>
              <a:t>A </a:t>
            </a:r>
            <a:r>
              <a:rPr sz="2400" b="1" dirty="0"/>
              <a:t>sample</a:t>
            </a:r>
            <a:r>
              <a:rPr sz="2400" dirty="0"/>
              <a:t> is a subset of a population from which data are collected in a statistical study.</a:t>
            </a:r>
            <a:endParaRPr lang="en-US" sz="2400" dirty="0"/>
          </a:p>
          <a:p>
            <a:endParaRPr sz="1100" dirty="0"/>
          </a:p>
          <a:p>
            <a:pPr>
              <a:defRPr b="1"/>
            </a:pPr>
            <a:r>
              <a:rPr sz="2400" dirty="0"/>
              <a:t>Sample Statistic</a:t>
            </a:r>
          </a:p>
          <a:p>
            <a:r>
              <a:rPr sz="2400" dirty="0"/>
              <a:t>A </a:t>
            </a:r>
            <a:r>
              <a:rPr sz="2400" b="1" dirty="0"/>
              <a:t>sample statistic</a:t>
            </a:r>
            <a:r>
              <a:rPr sz="2400" dirty="0"/>
              <a:t> is the numerical description of a particular sample characteristic.</a:t>
            </a:r>
          </a:p>
          <a:p>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B623E75-B118-45DF-9534-D9A02A9F68E9}"/>
</file>

<file path=customXml/itemProps2.xml><?xml version="1.0" encoding="utf-8"?>
<ds:datastoreItem xmlns:ds="http://schemas.openxmlformats.org/officeDocument/2006/customXml" ds:itemID="{79548A18-EA40-4C18-AD8B-FD9D4863AAAC}"/>
</file>

<file path=customXml/itemProps3.xml><?xml version="1.0" encoding="utf-8"?>
<ds:datastoreItem xmlns:ds="http://schemas.openxmlformats.org/officeDocument/2006/customXml" ds:itemID="{B2F6475C-7024-4982-8294-89B39E5203E8}"/>
</file>

<file path=docProps/app.xml><?xml version="1.0" encoding="utf-8"?>
<Properties xmlns="http://schemas.openxmlformats.org/officeDocument/2006/extended-properties" xmlns:vt="http://schemas.openxmlformats.org/officeDocument/2006/docPropsVTypes">
  <TotalTime>1048</TotalTime>
  <Words>2817</Words>
  <Application>Microsoft Office PowerPoint</Application>
  <PresentationFormat>On-screen Show (4:3)</PresentationFormat>
  <Paragraphs>199</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Cambria Math</vt:lpstr>
      <vt:lpstr>Courier New</vt:lpstr>
      <vt:lpstr>Calibri</vt:lpstr>
      <vt:lpstr>Arial</vt:lpstr>
      <vt:lpstr>Office Theme</vt:lpstr>
      <vt:lpstr>Section 11.1</vt:lpstr>
      <vt:lpstr>Definition: Statistics</vt:lpstr>
      <vt:lpstr>Procedure: Conducting a Statistical Study</vt:lpstr>
      <vt:lpstr>Helpful Hint 1</vt:lpstr>
      <vt:lpstr>Definition: Population, Variables, and Data</vt:lpstr>
      <vt:lpstr>Example 1: Identifying Population and Variables—Slide 1</vt:lpstr>
      <vt:lpstr>Skill Check 1</vt:lpstr>
      <vt:lpstr>Fun Fact 1</vt:lpstr>
      <vt:lpstr>Definition: Terms Related to Populations and Subsets</vt:lpstr>
      <vt:lpstr>Helpful Hint 2</vt:lpstr>
      <vt:lpstr>Example 2: Identifying Populations, Samples, Parameters, and Statistics—Slide 1</vt:lpstr>
      <vt:lpstr>Example 2: Identifying Populations, Samples, Parameters, and Statistics—Slide 2</vt:lpstr>
      <vt:lpstr>Skill Check 2</vt:lpstr>
      <vt:lpstr>Definition: Observational Study and Experiment</vt:lpstr>
      <vt:lpstr>Example 3: Identifying Observational Studies and Experiments</vt:lpstr>
      <vt:lpstr>Definition: Representative Sample and Bias</vt:lpstr>
      <vt:lpstr>Definition: Sampling Methods</vt:lpstr>
      <vt:lpstr>Example 4: Identifying Sampling Techniques—Slide 1</vt:lpstr>
      <vt:lpstr>Example 4: Identifying Sampling Techniques—Slide 2</vt:lpstr>
      <vt:lpstr>Fun Fact 2</vt:lpstr>
      <vt:lpstr>Definition: Parts of an Experiment</vt:lpstr>
      <vt:lpstr>Skill Check 3</vt:lpstr>
      <vt:lpstr>Procedure: Principles of Experimental Design</vt:lpstr>
      <vt:lpstr>Definition: Terms Related to Experiments—Slide 1</vt:lpstr>
      <vt:lpstr>Definition: Terms Related to Experiments—Slide 2</vt:lpstr>
      <vt:lpstr>Helpful Hint 3</vt:lpstr>
      <vt:lpstr>Example 5: Identifying Parts of an Experiment—Slide 1</vt:lpstr>
      <vt:lpstr>Example 5: Identifying Parts of an Experiment—Slide 2</vt:lpstr>
      <vt:lpstr>Example 5: Identifying Parts of an Experiment—Slide 3</vt:lpstr>
      <vt:lpstr>Example 5: Identifying Parts of an Experiment—Slide 4</vt:lpstr>
      <vt:lpstr>Skill Check 4</vt:lpstr>
      <vt:lpstr>Example 6: Critiquing a Study—Slide 1</vt:lpstr>
      <vt:lpstr>Example 6: Critiquing a Study—Slide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anil</cp:lastModifiedBy>
  <cp:revision>184</cp:revision>
  <dcterms:created xsi:type="dcterms:W3CDTF">2013-04-26T14:43:13Z</dcterms:created>
  <dcterms:modified xsi:type="dcterms:W3CDTF">2025-09-19T11:26:35Z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