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93" r:id="rId3"/>
    <p:sldId id="351" r:id="rId4"/>
    <p:sldId id="362" r:id="rId5"/>
    <p:sldId id="363" r:id="rId6"/>
    <p:sldId id="365" r:id="rId7"/>
    <p:sldId id="361" r:id="rId8"/>
    <p:sldId id="364" r:id="rId9"/>
    <p:sldId id="366" r:id="rId10"/>
    <p:sldId id="34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2C8E0-F2A2-47BB-A35B-A614096A1B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9047E0-2B41-437B-9545-5F904F52EB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22C4D-D61B-44CA-8BE8-AD76D3A3A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B5CAB-F69A-4755-A810-559F7C962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5DC586-9580-4053-A8C0-F999E4CBB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696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091FD-A2B3-4519-860A-C0D6C5A64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E3BF93-5B58-42B1-9BB9-E1712A350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77B60E-7661-4D70-AFB2-B1D3AD225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2DFBB1-8F87-400F-B8CE-B330E11D2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3EC2F5-8BCD-45B1-8518-E7F4432E8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06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6D1953-2F4E-4DB0-BACB-824F90927D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68A2DA-22BA-481E-B748-4628F7B17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864FF6-97F3-433F-871C-F63685540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D1CD35-1564-4DB7-8889-13D5D9B66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BB5CC-2E7E-4A97-BD86-D6F6CF767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849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381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409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53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128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5794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2849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1596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13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EF8A5-4718-4BD2-B0B2-DCC372F4A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583E2-29C7-48D2-8FF2-9ED8AE25E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434A30-BC0B-406A-BFEE-151CF3AA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15FC7-BC0F-4CF4-9D67-9DE93211BE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EE2501-2FB9-4DFC-B479-35A441CD4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9323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23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0577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41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93AAF-8895-4543-B12A-EAA81E453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CCEE93-0F5B-4129-B217-37AF8029A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D2F1B-7E74-4D7D-BED6-F38BAD22C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68A665-2212-4126-B077-75A1AE9D4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F8259D-E247-459B-ABE2-C0DB2DB8E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35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B0672-FD35-4074-AB2B-4A63CECFC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363F0-6AF1-461C-9EBA-DE3D184FBD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51A69F-B854-4250-87A5-BD1116E8B4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50E026-F694-4A0F-AC5D-E2FE224BA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B330A5-93E9-47CE-B620-BAEC6C154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8DD46-A9B7-475E-9BD7-4D4C5812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053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78028-CCCD-4AC2-AF5B-C7973141F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BFD946-D404-435B-83B8-9058D316C7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6CD702-613B-47AA-B485-BD05E7C69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36B662F-BB68-4330-B3A5-FBE328562C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9A64FD-3F01-400D-9C1A-B8198EC920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4BADFD-AB2B-4E25-A6E9-56FB05914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59251C-A8BE-46AF-BD06-7342D13DC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2C62D0-C605-42C3-B1A8-DA5E0C361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26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C1AF4-2724-4DEC-BFCA-C8BF86E20F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807E-86DF-45BE-9EB8-2A4DC671C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DA2E94-0CCE-4676-A52B-E0C3F9277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431328-2A6A-4EEE-87CF-0032BA21A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559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43D09F-A1FD-4441-814B-03A8B93C2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1D0638-FEC8-460C-B542-16851EA3E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589EEF-146E-4EBC-B2D7-790CE1A37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0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BBA20-DD32-4ED2-95B2-7F63A94D7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C3373-F47A-401D-AB63-C0CAD8EB3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B46D2E-3BE2-4E6C-ADCC-2D5A7DE2C4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30A3A-65D4-4366-8F17-9648FD69D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2A1F79-6D31-424C-9A73-A81206BBE0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C046D0-4843-46CE-9DF2-EC8996BA6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93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7E429-64DE-45B4-8FCE-A99627871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477F2B-7984-4226-B90A-B8FD2688C4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627F13-633C-4069-9011-7EB8A56C03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A23135-7B1E-4B25-819A-3C378E9BF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5FF49-164F-4397-BEE1-DD5121747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381BD7-F3D0-4CD1-8FFF-2488BF17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45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D684DC-89B8-4C22-A1DC-73BBDF478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1536E2-F9A1-4B8E-8478-A6C26FB04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DF1BA-B1C4-4D90-8F1C-80CB6C797D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0566C-0B35-4DB4-9FAD-751E2836070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0DDB23-3156-4E1C-91CA-9E37F06D24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180CE-1056-473E-B9E0-092E8F55E4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9F7CD-3F35-4B6E-9A0F-55F889812D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077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3/9/2022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362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22684" y="2618119"/>
            <a:ext cx="101466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Theories on Self-Development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3130062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>
            <a:cxnSpLocks/>
          </p:cNvCxnSpPr>
          <p:nvPr/>
        </p:nvCxnSpPr>
        <p:spPr>
          <a:xfrm>
            <a:off x="3130062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2"/>
            <a:ext cx="869468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Psychological perspectives on self-development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Sociological theories of self-development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Norms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Values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386546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Culture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386546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Symbols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Language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Beliefs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66616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Socialization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Individuals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386546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Institutions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Groups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49877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1"/>
            <a:ext cx="9144001" cy="6090582"/>
            <a:chOff x="-1" y="705178"/>
            <a:chExt cx="9144001" cy="609058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Theories on Self-Development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86546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516450"/>
              <a:ext cx="3325552" cy="16923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Psychological Theories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16450"/>
              <a:ext cx="3325552" cy="16923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>
                  <a:solidFill>
                    <a:schemeClr val="bg1"/>
                  </a:solidFill>
                </a:rPr>
                <a:t>Sociological Theories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56043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3"/>
            <a:ext cx="9144001" cy="6090580"/>
            <a:chOff x="-1" y="705180"/>
            <a:chExt cx="9144001" cy="6090580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80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Psychological Perspectives on Self-Development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Sigmund Freud: </a:t>
              </a:r>
              <a:r>
                <a:rPr lang="en-US" sz="2000" dirty="0">
                  <a:solidFill>
                    <a:schemeClr val="bg1"/>
                  </a:solidFill>
                </a:rPr>
                <a:t>psychosexual stages of development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Erik Erikson: </a:t>
              </a:r>
              <a:r>
                <a:rPr lang="en-US" sz="2000" dirty="0">
                  <a:solidFill>
                    <a:schemeClr val="bg1"/>
                  </a:solidFill>
                </a:rPr>
                <a:t>eight stages of development from birth to death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Jean Piaget: </a:t>
              </a:r>
              <a:r>
                <a:rPr lang="en-US" sz="2000" dirty="0">
                  <a:solidFill>
                    <a:schemeClr val="bg1"/>
                  </a:solidFill>
                </a:rPr>
                <a:t>social interactions shape development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2198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Sociological Theories of Self-Development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Charles Cooley: </a:t>
              </a:r>
              <a:r>
                <a:rPr lang="en-US" sz="2000" dirty="0">
                  <a:solidFill>
                    <a:schemeClr val="bg1"/>
                  </a:solidFill>
                </a:rPr>
                <a:t>self-understanding emerges from the “</a:t>
              </a:r>
              <a:r>
                <a:rPr lang="en-US" sz="2000" b="1" dirty="0">
                  <a:solidFill>
                    <a:schemeClr val="bg1"/>
                  </a:solidFill>
                </a:rPr>
                <a:t>looking-glass self</a:t>
              </a:r>
              <a:r>
                <a:rPr lang="en-US" sz="2000" dirty="0">
                  <a:solidFill>
                    <a:schemeClr val="bg1"/>
                  </a:solidFill>
                </a:rPr>
                <a:t>”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3389570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2" y="1786285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George Herbert Mead: </a:t>
              </a:r>
              <a:r>
                <a:rPr lang="en-US" sz="2000" dirty="0">
                  <a:solidFill>
                    <a:schemeClr val="bg1"/>
                  </a:solidFill>
                </a:rPr>
                <a:t>self develops through social interactions that allow us to understand others’ perspectives and the “</a:t>
              </a:r>
              <a:r>
                <a:rPr lang="en-US" sz="2000" b="1" dirty="0">
                  <a:solidFill>
                    <a:schemeClr val="bg1"/>
                  </a:solidFill>
                </a:rPr>
                <a:t>generalized other</a:t>
              </a:r>
              <a:r>
                <a:rPr lang="en-US" sz="2000" dirty="0">
                  <a:solidFill>
                    <a:schemeClr val="bg1"/>
                  </a:solidFill>
                </a:rPr>
                <a:t>”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A6683C7-3166-466F-8380-7B75A9833E1E}"/>
              </a:ext>
            </a:extLst>
          </p:cNvPr>
          <p:cNvGrpSpPr/>
          <p:nvPr/>
        </p:nvGrpSpPr>
        <p:grpSpPr>
          <a:xfrm>
            <a:off x="2066922" y="2503171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DA2747A-403C-4F68-858B-0C88BB0B3823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A2AD9AD-44F2-4877-A4A5-93EB41D2E409}"/>
                </a:ext>
              </a:extLst>
            </p:cNvPr>
            <p:cNvSpPr txBox="1"/>
            <p:nvPr/>
          </p:nvSpPr>
          <p:spPr>
            <a:xfrm>
              <a:off x="633044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Three stages: noticing, judgment, and self-concept</a:t>
              </a: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F5504E05-B42E-4B0F-8E4C-9D6A51ACA7C6}"/>
              </a:ext>
            </a:extLst>
          </p:cNvPr>
          <p:cNvGrpSpPr/>
          <p:nvPr/>
        </p:nvGrpSpPr>
        <p:grpSpPr>
          <a:xfrm>
            <a:off x="2066922" y="4275969"/>
            <a:ext cx="8058154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D406C41E-C4CB-4D42-86A3-E6B44992FD47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6015180A-481C-4787-9044-BACA2B925486}"/>
                </a:ext>
              </a:extLst>
            </p:cNvPr>
            <p:cNvSpPr txBox="1"/>
            <p:nvPr/>
          </p:nvSpPr>
          <p:spPr>
            <a:xfrm>
              <a:off x="633041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Specific development path: preparatory stage, play stage, and game stage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5523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80492"/>
            <a:ext cx="9144001" cy="6090581"/>
            <a:chOff x="-1" y="705179"/>
            <a:chExt cx="9144001" cy="609058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70517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Sociological Theories of Self-Development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1613052"/>
            <a:ext cx="8058154" cy="1097280"/>
            <a:chOff x="542923" y="1736761"/>
            <a:chExt cx="8058154" cy="1097280"/>
          </a:xfrm>
          <a:solidFill>
            <a:srgbClr val="386546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10972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3" y="1777569"/>
              <a:ext cx="7807571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Lawrence Kohlberg: </a:t>
              </a:r>
              <a:r>
                <a:rPr lang="en-US" sz="2000" dirty="0">
                  <a:solidFill>
                    <a:schemeClr val="bg1"/>
                  </a:solidFill>
                </a:rPr>
                <a:t>through three levels of </a:t>
              </a:r>
              <a:r>
                <a:rPr lang="en-US" sz="2000" b="1" dirty="0">
                  <a:solidFill>
                    <a:schemeClr val="bg1"/>
                  </a:solidFill>
                </a:rPr>
                <a:t>moral development</a:t>
              </a:r>
              <a:r>
                <a:rPr lang="en-US" sz="2000" dirty="0">
                  <a:solidFill>
                    <a:schemeClr val="bg1"/>
                  </a:solidFill>
                </a:rPr>
                <a:t>—preconventional, conventional, and postconventional—we learn right from wrong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8782830-CB08-4526-985D-5DD6D39915DF}"/>
              </a:ext>
            </a:extLst>
          </p:cNvPr>
          <p:cNvGrpSpPr/>
          <p:nvPr/>
        </p:nvGrpSpPr>
        <p:grpSpPr>
          <a:xfrm>
            <a:off x="2066922" y="2792303"/>
            <a:ext cx="8058154" cy="1097280"/>
            <a:chOff x="542923" y="1736761"/>
            <a:chExt cx="8058154" cy="1097280"/>
          </a:xfrm>
          <a:solidFill>
            <a:srgbClr val="386546"/>
          </a:solidFill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DDB67973-7E36-4527-A4F2-B09EEB8A6C0B}"/>
                </a:ext>
              </a:extLst>
            </p:cNvPr>
            <p:cNvSpPr/>
            <p:nvPr/>
          </p:nvSpPr>
          <p:spPr>
            <a:xfrm>
              <a:off x="542923" y="1736761"/>
              <a:ext cx="8058154" cy="10972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A9E49173-3AC6-4A96-9B94-4DA6A13BCF06}"/>
                </a:ext>
              </a:extLst>
            </p:cNvPr>
            <p:cNvSpPr txBox="1"/>
            <p:nvPr/>
          </p:nvSpPr>
          <p:spPr>
            <a:xfrm>
              <a:off x="633042" y="1777569"/>
              <a:ext cx="7807571" cy="1015663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Carol Gilligan: </a:t>
              </a:r>
              <a:r>
                <a:rPr lang="en-US" sz="2000" dirty="0">
                  <a:solidFill>
                    <a:schemeClr val="bg1"/>
                  </a:solidFill>
                </a:rPr>
                <a:t>studied gender differences in morality and found that boys and girls have different moral perspectives; argued that each perspective reflects different socialization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9485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191</Words>
  <Application>Microsoft Office PowerPoint</Application>
  <PresentationFormat>Widescreen</PresentationFormat>
  <Paragraphs>40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Cassy Pressimone Beckowski</dc:creator>
  <cp:lastModifiedBy>Riley Covaleski</cp:lastModifiedBy>
  <cp:revision>6</cp:revision>
  <dcterms:created xsi:type="dcterms:W3CDTF">2022-03-08T02:57:50Z</dcterms:created>
  <dcterms:modified xsi:type="dcterms:W3CDTF">2022-03-09T19:52:19Z</dcterms:modified>
</cp:coreProperties>
</file>