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1" r:id="rId4"/>
    <p:sldId id="363" r:id="rId5"/>
    <p:sldId id="370" r:id="rId6"/>
    <p:sldId id="368" r:id="rId7"/>
    <p:sldId id="371" r:id="rId8"/>
    <p:sldId id="34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1"/>
          </p14:sldIdLst>
        </p14:section>
        <p14:section name="Boxes" id="{BC8DCA9B-1D1A-45EE-A36C-A4F5E0816D56}">
          <p14:sldIdLst>
            <p14:sldId id="363"/>
            <p14:sldId id="370"/>
            <p14:sldId id="368"/>
            <p14:sldId id="371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Pop Culture, Subculture, and Cultural Change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60983"/>
            <a:ext cx="9144002" cy="6110090"/>
            <a:chOff x="-2" y="685670"/>
            <a:chExt cx="9144002" cy="6110090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68567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7729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5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High culture and popular 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Subculture and counterculture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Cultural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High Culture and Popular Culture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0"/>
            <a:ext cx="8058154" cy="1153324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778464"/>
              <a:ext cx="7807571" cy="60318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High culture</a:t>
              </a:r>
              <a:r>
                <a:rPr lang="en-US" sz="2000" dirty="0">
                  <a:solidFill>
                    <a:schemeClr val="bg1"/>
                  </a:solidFill>
                </a:rPr>
                <a:t>: the pattern of cultural experiences and attitudes in a society's highest-class segments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Example: live symphony performance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915731"/>
            <a:ext cx="8058154" cy="1152144"/>
            <a:chOff x="542923" y="1736761"/>
            <a:chExt cx="8058154" cy="782106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7821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7124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Popular culture</a:t>
              </a:r>
              <a:r>
                <a:rPr lang="en-US" sz="2000" dirty="0">
                  <a:solidFill>
                    <a:schemeClr val="bg1"/>
                  </a:solidFill>
                </a:rPr>
                <a:t>: the pattern of cultural experiences and attitudes in mainstream society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Example: football games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421351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High culture and popular culture change over time.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5546"/>
            <a:ext cx="9144000" cy="6105527"/>
            <a:chOff x="0" y="690233"/>
            <a:chExt cx="9144000" cy="6105527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023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Subculture and Counterculture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77093" y="107411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524002" y="1612191"/>
            <a:ext cx="9144000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532979" y="2076704"/>
              <a:ext cx="3505263" cy="25739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Subculture</a:t>
              </a:r>
            </a:p>
            <a:p>
              <a:pPr marL="457200" indent="-4572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A smaller group within a larger culture </a:t>
              </a:r>
            </a:p>
            <a:p>
              <a:pPr marL="457200" indent="-4572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Shares language, food, customs, or experiences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03803" y="1837352"/>
              <a:ext cx="3758581" cy="30422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Counterculture</a:t>
              </a:r>
            </a:p>
            <a:p>
              <a:pPr marL="457200" indent="-4572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Rejects larger culture’s norms &amp; values</a:t>
              </a:r>
            </a:p>
            <a:p>
              <a:pPr marL="457200" indent="-4572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Defy larger society by developing their own set of rules and norms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73600"/>
            <a:ext cx="9144000" cy="6097473"/>
            <a:chOff x="0" y="698287"/>
            <a:chExt cx="9144000" cy="609747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828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Cultural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When something new opens up new ways of living and when new ideas and practices enter a culture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508535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352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Discoveries</a:t>
              </a:r>
              <a:r>
                <a:rPr lang="en-US" sz="2000" dirty="0">
                  <a:solidFill>
                    <a:schemeClr val="bg1"/>
                  </a:solidFill>
                </a:rPr>
                <a:t>: make known previously unknown but existing aspects of reality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5396157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Society often develops new norms around innovations.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334AE18-1F25-C249-8A27-D68B58D31A63}"/>
              </a:ext>
            </a:extLst>
          </p:cNvPr>
          <p:cNvGrpSpPr/>
          <p:nvPr/>
        </p:nvGrpSpPr>
        <p:grpSpPr>
          <a:xfrm>
            <a:off x="2066922" y="25647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42162B-99E6-FF4A-8541-4935A6FAADC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7B5383E-EC76-9D49-92EB-AB0A21CC075F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Innovation</a:t>
              </a:r>
              <a:r>
                <a:rPr lang="en-US" sz="2000" dirty="0">
                  <a:solidFill>
                    <a:schemeClr val="bg1"/>
                  </a:solidFill>
                </a:rPr>
                <a:t>: an object's or concept's initial appearance in society 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AB5F365-FC24-4547-BAB4-A7CB675E5B37}"/>
              </a:ext>
            </a:extLst>
          </p:cNvPr>
          <p:cNvGrpSpPr/>
          <p:nvPr/>
        </p:nvGrpSpPr>
        <p:grpSpPr>
          <a:xfrm>
            <a:off x="2066922" y="4452346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B0A1F26-9234-4B49-A545-94FC018FA41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53069B9-CA4C-4E40-9F67-F4DAEFF0D566}"/>
                </a:ext>
              </a:extLst>
            </p:cNvPr>
            <p:cNvSpPr txBox="1"/>
            <p:nvPr/>
          </p:nvSpPr>
          <p:spPr>
            <a:xfrm>
              <a:off x="633045" y="178151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Inventions</a:t>
              </a:r>
              <a:r>
                <a:rPr lang="en-US" sz="2000" dirty="0">
                  <a:solidFill>
                    <a:schemeClr val="bg1"/>
                  </a:solidFill>
                </a:rPr>
                <a:t>: when something new is formed from existing objects or concepts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3297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72568"/>
            <a:ext cx="9144002" cy="6098505"/>
            <a:chOff x="-2" y="697255"/>
            <a:chExt cx="9144002" cy="6098505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69725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Cultural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656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38399" y="1610864"/>
            <a:ext cx="7315200" cy="88885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72236" y="1891727"/>
              <a:ext cx="2028331" cy="128851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When the pace of innovation increases, it can lead to generation gaps.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438399" y="3942141"/>
            <a:ext cx="7315200" cy="886968"/>
            <a:chOff x="1149290" y="4430433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443043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72235" y="4544512"/>
              <a:ext cx="1664514" cy="14035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Can cause tangible problems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Example: infrastructure of the United States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89A2517-648E-4B70-B766-9F6CD17BBCDE}"/>
              </a:ext>
            </a:extLst>
          </p:cNvPr>
          <p:cNvGrpSpPr/>
          <p:nvPr/>
        </p:nvGrpSpPr>
        <p:grpSpPr>
          <a:xfrm>
            <a:off x="2438399" y="2636785"/>
            <a:ext cx="7315200" cy="1168290"/>
            <a:chOff x="1149291" y="1753237"/>
            <a:chExt cx="2080340" cy="2126549"/>
          </a:xfrm>
          <a:solidFill>
            <a:srgbClr val="386546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D451CB5-2F17-4BF2-91FF-293CA2B36B7F}"/>
                </a:ext>
              </a:extLst>
            </p:cNvPr>
            <p:cNvSpPr/>
            <p:nvPr/>
          </p:nvSpPr>
          <p:spPr>
            <a:xfrm>
              <a:off x="1149291" y="1753237"/>
              <a:ext cx="2080340" cy="21265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A35B39-9ED0-4DBE-B769-BBDA30346850}"/>
                </a:ext>
              </a:extLst>
            </p:cNvPr>
            <p:cNvSpPr txBox="1"/>
            <p:nvPr/>
          </p:nvSpPr>
          <p:spPr>
            <a:xfrm>
              <a:off x="1172236" y="1892144"/>
              <a:ext cx="2028331" cy="18487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Culture lag</a:t>
              </a:r>
              <a:r>
                <a:rPr lang="en-US" sz="2000" dirty="0">
                  <a:solidFill>
                    <a:schemeClr val="bg1"/>
                  </a:solidFill>
                </a:rPr>
                <a:t>: the time that elapses between the introduction of a new material culture item and its acceptance as part of nonmaterial culture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31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73766"/>
            <a:ext cx="9144002" cy="6097307"/>
            <a:chOff x="-2" y="698453"/>
            <a:chExt cx="9144002" cy="6097307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69845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Cultural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194273" y="1616829"/>
            <a:ext cx="5871881" cy="1280160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72329" y="1982407"/>
              <a:ext cx="2010021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Globalization</a:t>
              </a:r>
              <a:r>
                <a:rPr lang="en-US" sz="2000" dirty="0">
                  <a:solidFill>
                    <a:schemeClr val="bg1"/>
                  </a:solidFill>
                </a:rPr>
                <a:t>: the integration of international trade and finance markets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Refers to the integration of markets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194273" y="3083498"/>
            <a:ext cx="5871881" cy="1280160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72328" y="3717492"/>
              <a:ext cx="2040957" cy="13234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Diffusion</a:t>
              </a:r>
              <a:r>
                <a:rPr lang="en-US" sz="2000" dirty="0">
                  <a:solidFill>
                    <a:schemeClr val="bg1"/>
                  </a:solidFill>
                </a:rPr>
                <a:t>: the spread of material and nonmaterial culture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Relates to the integration of international cultures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4271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1388</TotalTime>
  <Words>273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120</cp:revision>
  <dcterms:created xsi:type="dcterms:W3CDTF">2014-11-06T15:36:04Z</dcterms:created>
  <dcterms:modified xsi:type="dcterms:W3CDTF">2022-02-18T17:09:09Z</dcterms:modified>
</cp:coreProperties>
</file>