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93" r:id="rId2"/>
    <p:sldId id="351" r:id="rId3"/>
    <p:sldId id="348" r:id="rId4"/>
    <p:sldId id="365" r:id="rId5"/>
    <p:sldId id="368" r:id="rId6"/>
    <p:sldId id="369" r:id="rId7"/>
    <p:sldId id="370" r:id="rId8"/>
    <p:sldId id="353" r:id="rId9"/>
    <p:sldId id="371" r:id="rId10"/>
    <p:sldId id="372" r:id="rId11"/>
    <p:sldId id="374" r:id="rId12"/>
    <p:sldId id="375" r:id="rId13"/>
    <p:sldId id="340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 Slide" id="{C20EFC2B-9051-4829-A227-F214F56605EE}">
          <p14:sldIdLst>
            <p14:sldId id="293"/>
          </p14:sldIdLst>
        </p14:section>
        <p14:section name="Basic Template" id="{7905D23A-0D7F-465E-9A2A-8136E59C1D3A}">
          <p14:sldIdLst>
            <p14:sldId id="351"/>
          </p14:sldIdLst>
        </p14:section>
        <p14:section name="Bullet Lists" id="{75E99226-54C6-4B40-9F9B-803C5E10A6BA}">
          <p14:sldIdLst>
            <p14:sldId id="348"/>
          </p14:sldIdLst>
        </p14:section>
        <p14:section name="Boxes" id="{BC8DCA9B-1D1A-45EE-A36C-A4F5E0816D56}">
          <p14:sldIdLst>
            <p14:sldId id="365"/>
            <p14:sldId id="368"/>
            <p14:sldId id="369"/>
            <p14:sldId id="370"/>
            <p14:sldId id="353"/>
            <p14:sldId id="371"/>
            <p14:sldId id="372"/>
            <p14:sldId id="374"/>
            <p14:sldId id="375"/>
          </p14:sldIdLst>
        </p14:section>
        <p14:section name="Extended Examples" id="{F578CCFA-269D-485F-9ADF-C586276AD30E}">
          <p14:sldIdLst/>
        </p14:section>
        <p14:section name="Relationships" id="{E41BCD9A-AE81-4FD5-9202-F453DADCAF33}">
          <p14:sldIdLst/>
        </p14:section>
        <p14:section name="Final Screen" id="{941AB549-D318-4A60-B111-F18247015FD3}">
          <p14:sldIdLst>
            <p14:sldId id="34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6546"/>
    <a:srgbClr val="627981"/>
    <a:srgbClr val="C7D4CB"/>
    <a:srgbClr val="314C57"/>
    <a:srgbClr val="F3EDE7"/>
    <a:srgbClr val="CCA49C"/>
    <a:srgbClr val="F2E2D2"/>
    <a:srgbClr val="318295"/>
    <a:srgbClr val="5A7E83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5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06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843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086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828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184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599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384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270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648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824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337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161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2/11/2022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198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571066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What Is Culture?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53598"/>
            <a:ext cx="9144001" cy="6117475"/>
            <a:chOff x="-1" y="678285"/>
            <a:chExt cx="9144001" cy="6117475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78285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Norms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7" y="1111014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711668" y="1617739"/>
            <a:ext cx="3267449" cy="1617913"/>
            <a:chOff x="1149290" y="1753237"/>
            <a:chExt cx="2080341" cy="1617913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149290" y="1798486"/>
              <a:ext cx="2080339" cy="142962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000" b="1" dirty="0"/>
                <a:t>Formal norms</a:t>
              </a:r>
              <a:r>
                <a:rPr lang="en-US" sz="2000" dirty="0"/>
                <a:t>: behaviors worked out and agreed upon to suit and serve most people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2711668" y="3482030"/>
            <a:ext cx="3267447" cy="1617913"/>
            <a:chOff x="1149290" y="3617528"/>
            <a:chExt cx="2080340" cy="1617913"/>
          </a:xfrm>
          <a:solidFill>
            <a:srgbClr val="C7D4CB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149290" y="3656284"/>
              <a:ext cx="2080339" cy="142962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000" b="1" dirty="0"/>
                <a:t>Mores</a:t>
              </a:r>
              <a:r>
                <a:rPr lang="en-US" sz="2000" dirty="0"/>
                <a:t>: norms that embody the moral views and principles of a group 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281313" y="3480015"/>
            <a:ext cx="3267447" cy="1617913"/>
            <a:chOff x="3531827" y="3615513"/>
            <a:chExt cx="2080340" cy="1617913"/>
          </a:xfrm>
          <a:solidFill>
            <a:srgbClr val="C7D4CB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531827" y="3656284"/>
              <a:ext cx="2080339" cy="96795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000" b="1" dirty="0"/>
                <a:t>Folkways</a:t>
              </a:r>
              <a:r>
                <a:rPr lang="en-US" sz="2000" dirty="0"/>
                <a:t>: norms without any moral underpinnings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281311" y="1612192"/>
            <a:ext cx="3267447" cy="1617913"/>
            <a:chOff x="3531827" y="1747690"/>
            <a:chExt cx="2080340" cy="1617913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591649" y="1798486"/>
              <a:ext cx="1960696" cy="142962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000" b="1" dirty="0"/>
                <a:t>Informal norms</a:t>
              </a:r>
              <a:r>
                <a:rPr lang="en-US" sz="2000" dirty="0"/>
                <a:t>: casual behaviors that are generally and widely conformed to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146215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62562"/>
            <a:ext cx="9144001" cy="6108511"/>
            <a:chOff x="-1" y="687249"/>
            <a:chExt cx="9144001" cy="6108511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8724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Symbols and Language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7" y="1146873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Group 30"/>
          <p:cNvGrpSpPr/>
          <p:nvPr/>
        </p:nvGrpSpPr>
        <p:grpSpPr>
          <a:xfrm>
            <a:off x="2066922" y="4077359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4" y="1870355"/>
              <a:ext cx="7807571" cy="53505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/>
                <a:t>Language</a:t>
              </a:r>
              <a:r>
                <a:rPr lang="en-US" sz="2000" dirty="0"/>
                <a:t>: a symbolic system through which people communicate and culture is transmitted 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066922" y="1614897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2" y="1875596"/>
              <a:ext cx="7807571" cy="53505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/>
                <a:t>Symbols</a:t>
              </a:r>
              <a:r>
                <a:rPr lang="en-US" sz="2000" dirty="0"/>
                <a:t>: provide clues to understanding experiences by conveying recognizable meanings that are shared by societies 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32DDBC8B-B7CC-4F2B-BB66-8DAE7C6F50C5}"/>
              </a:ext>
            </a:extLst>
          </p:cNvPr>
          <p:cNvGrpSpPr/>
          <p:nvPr/>
        </p:nvGrpSpPr>
        <p:grpSpPr>
          <a:xfrm>
            <a:off x="2066922" y="2846128"/>
            <a:ext cx="8058154" cy="1067579"/>
            <a:chOff x="542923" y="1774553"/>
            <a:chExt cx="8058154" cy="806935"/>
          </a:xfrm>
          <a:solidFill>
            <a:srgbClr val="C7D4CB"/>
          </a:solidFill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6F23872A-41B4-4120-ABCC-C3EB1A1E83A1}"/>
                </a:ext>
              </a:extLst>
            </p:cNvPr>
            <p:cNvSpPr/>
            <p:nvPr/>
          </p:nvSpPr>
          <p:spPr>
            <a:xfrm>
              <a:off x="542923" y="1774553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C469CA4B-4B30-4BFC-8CAF-8F84FEF5991A}"/>
                </a:ext>
              </a:extLst>
            </p:cNvPr>
            <p:cNvSpPr txBox="1"/>
            <p:nvPr/>
          </p:nvSpPr>
          <p:spPr>
            <a:xfrm>
              <a:off x="633042" y="2026808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Symbols are easy to take for granted; often noticed only out of context.</a:t>
              </a: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AA9E5E20-0965-4154-99CC-DB3BD800E609}"/>
              </a:ext>
            </a:extLst>
          </p:cNvPr>
          <p:cNvGrpSpPr/>
          <p:nvPr/>
        </p:nvGrpSpPr>
        <p:grpSpPr>
          <a:xfrm>
            <a:off x="2066922" y="5308590"/>
            <a:ext cx="8058154" cy="1067579"/>
            <a:chOff x="542923" y="1774553"/>
            <a:chExt cx="8058154" cy="806935"/>
          </a:xfrm>
          <a:solidFill>
            <a:srgbClr val="C7D4CB"/>
          </a:solidFill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612E1021-0EAE-47C1-ACEB-F40744423F88}"/>
                </a:ext>
              </a:extLst>
            </p:cNvPr>
            <p:cNvSpPr/>
            <p:nvPr/>
          </p:nvSpPr>
          <p:spPr>
            <a:xfrm>
              <a:off x="542923" y="1774553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05AA3086-90B7-4E10-91EE-1ED70B5862D6}"/>
                </a:ext>
              </a:extLst>
            </p:cNvPr>
            <p:cNvSpPr txBox="1"/>
            <p:nvPr/>
          </p:nvSpPr>
          <p:spPr>
            <a:xfrm>
              <a:off x="633042" y="2026808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Language constantly evolves as societies create new ideas.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257893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62562"/>
            <a:ext cx="9144001" cy="6108511"/>
            <a:chOff x="-1" y="687249"/>
            <a:chExt cx="9144001" cy="6108511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8724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Symbols and Language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7" y="1146873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2066922" y="1617940"/>
            <a:ext cx="8058154" cy="1188720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0" y="1790899"/>
              <a:ext cx="7807571" cy="57084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/>
                <a:t>Sapir-Whorf hypothesis</a:t>
              </a:r>
              <a:r>
                <a:rPr lang="en-US" sz="2000" dirty="0"/>
                <a:t>: people experience their world through their language and understand their world through the culture embedded in that language; also called linguistic relativity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A852BC34-96E6-5D4A-93F2-4865FA765C77}"/>
              </a:ext>
            </a:extLst>
          </p:cNvPr>
          <p:cNvGrpSpPr/>
          <p:nvPr/>
        </p:nvGrpSpPr>
        <p:grpSpPr>
          <a:xfrm>
            <a:off x="2066922" y="4322149"/>
            <a:ext cx="8058154" cy="1188720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DD86F87A-2564-7443-85C0-822A496818A8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42195110-D540-864F-8750-4EFD6D249B3F}"/>
                </a:ext>
              </a:extLst>
            </p:cNvPr>
            <p:cNvSpPr txBox="1"/>
            <p:nvPr/>
          </p:nvSpPr>
          <p:spPr>
            <a:xfrm>
              <a:off x="633041" y="1872699"/>
              <a:ext cx="7807571" cy="53505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Nonverbal communication is symbolic; much of it is learned through culture.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3124C503-651B-47DD-AFA4-07868DA7EDA1}"/>
              </a:ext>
            </a:extLst>
          </p:cNvPr>
          <p:cNvGrpSpPr/>
          <p:nvPr/>
        </p:nvGrpSpPr>
        <p:grpSpPr>
          <a:xfrm>
            <a:off x="2066922" y="2970045"/>
            <a:ext cx="8058154" cy="1188720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AFCE7D7D-67C2-4ED3-A197-986A3E4A3523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612D2620-1C83-49F6-8949-BD30CC7D678F}"/>
                </a:ext>
              </a:extLst>
            </p:cNvPr>
            <p:cNvSpPr txBox="1"/>
            <p:nvPr/>
          </p:nvSpPr>
          <p:spPr>
            <a:xfrm>
              <a:off x="633041" y="1872699"/>
              <a:ext cx="7807571" cy="48053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Argues that, if the person can’t describe the experience, the person is not having the experience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151217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53597"/>
            <a:ext cx="9144001" cy="6117476"/>
            <a:chOff x="-1" y="678284"/>
            <a:chExt cx="9144001" cy="6117476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78284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7" y="1146873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621220"/>
            <a:ext cx="869468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Cultural universals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Ethnocentrism and cultural relativism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Values and beliefs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Norms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Symbols and language</a:t>
            </a: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53600"/>
            <a:ext cx="9144001" cy="6117473"/>
            <a:chOff x="-1" y="678287"/>
            <a:chExt cx="9144001" cy="611747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78287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Definitions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7" y="1173766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2066922" y="4110666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3" y="1965933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/>
                <a:t>Culture</a:t>
              </a:r>
              <a:r>
                <a:rPr lang="en-US" sz="2000" dirty="0"/>
                <a:t>: beliefs, norms, and practices of a group 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066922" y="2864218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3" y="1868632"/>
              <a:ext cx="7807571" cy="53505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/>
                <a:t>Community</a:t>
              </a:r>
              <a:r>
                <a:rPr lang="en-US" sz="2000" dirty="0"/>
                <a:t>: social groups that are bound together by geography, professions, lifestyles, circumstances, beliefs, or interests 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066922" y="1614897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4" y="1989016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/>
                <a:t>Society</a:t>
              </a:r>
              <a:r>
                <a:rPr lang="en-US" sz="2000" dirty="0"/>
                <a:t>: a group of people who share a community and culture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08944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57508"/>
            <a:ext cx="9144001" cy="6063688"/>
            <a:chOff x="-1" y="732072"/>
            <a:chExt cx="9144001" cy="606368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3207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What Is Culture?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7" y="1164802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4A3C89F5-5AC7-42CA-B269-E0EF8850E061}"/>
              </a:ext>
            </a:extLst>
          </p:cNvPr>
          <p:cNvSpPr txBox="1"/>
          <p:nvPr/>
        </p:nvSpPr>
        <p:spPr>
          <a:xfrm>
            <a:off x="1459469" y="1619687"/>
            <a:ext cx="9273061" cy="3291840"/>
          </a:xfrm>
          <a:prstGeom prst="rect">
            <a:avLst/>
          </a:prstGeom>
          <a:solidFill>
            <a:srgbClr val="C7D4CB"/>
          </a:solidFill>
        </p:spPr>
        <p:txBody>
          <a:bodyPr wrap="square" rtlCol="0" anchor="ctr">
            <a:spAutoFit/>
          </a:bodyPr>
          <a:lstStyle/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7E8372D-36D2-456F-8C12-2DB123C1456A}"/>
              </a:ext>
            </a:extLst>
          </p:cNvPr>
          <p:cNvSpPr txBox="1"/>
          <p:nvPr/>
        </p:nvSpPr>
        <p:spPr>
          <a:xfrm>
            <a:off x="1524002" y="1619687"/>
            <a:ext cx="9054352" cy="3086871"/>
          </a:xfrm>
          <a:prstGeom prst="rect">
            <a:avLst/>
          </a:prstGeom>
          <a:solidFill>
            <a:srgbClr val="C7D4CB"/>
          </a:solidFill>
        </p:spPr>
        <p:txBody>
          <a:bodyPr wrap="square" rtlCol="0" anchor="ctr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200" b="1" dirty="0"/>
              <a:t>Socialization</a:t>
            </a:r>
            <a:r>
              <a:rPr lang="en-US" sz="2200" dirty="0"/>
              <a:t>: the belief of sociologists that almost all behavior is learned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200" dirty="0"/>
              <a:t>Behavior based on customs is not a bad thing.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200" b="1" dirty="0"/>
              <a:t>Nonmaterial culture</a:t>
            </a:r>
            <a:r>
              <a:rPr lang="en-US" sz="2200" dirty="0"/>
              <a:t>: the ideas, attitudes, and beliefs of a society 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200" b="1" dirty="0"/>
              <a:t>Material culture</a:t>
            </a:r>
            <a:r>
              <a:rPr lang="en-US" sz="2200" dirty="0"/>
              <a:t>: the objects or belongings of a group of people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200" dirty="0"/>
              <a:t>When we interact with other cultures, we become more aware of differences and commonalities.</a:t>
            </a:r>
          </a:p>
        </p:txBody>
      </p:sp>
    </p:spTree>
    <p:extLst>
      <p:ext uri="{BB962C8B-B14F-4D97-AF65-F5344CB8AC3E}">
        <p14:creationId xmlns:p14="http://schemas.microsoft.com/office/powerpoint/2010/main" val="27365981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62561"/>
            <a:ext cx="9144001" cy="6108512"/>
            <a:chOff x="-1" y="687248"/>
            <a:chExt cx="9144001" cy="6108512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87248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Cultural Universals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2066922" y="2798408"/>
            <a:ext cx="8058154" cy="1067578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4" y="1872699"/>
              <a:ext cx="7807571" cy="53506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/>
                <a:t>George Murdock</a:t>
              </a:r>
              <a:r>
                <a:rPr lang="en-US" sz="2000" dirty="0"/>
                <a:t>: cultural universals revolve around basic human survival or around shared human experiences and humor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066922" y="1614897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4" y="1872699"/>
              <a:ext cx="7807571" cy="53505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Patterns or traits that are globally common to all societies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000" dirty="0"/>
                <a:t>Example: the family unit 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13E3CD24-DFE9-4826-9D9D-B4EBFAEA3CF9}"/>
              </a:ext>
            </a:extLst>
          </p:cNvPr>
          <p:cNvGrpSpPr/>
          <p:nvPr/>
        </p:nvGrpSpPr>
        <p:grpSpPr>
          <a:xfrm>
            <a:off x="2066922" y="3981918"/>
            <a:ext cx="8058154" cy="1067578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1AAFE326-0A93-4122-8970-3A702A2F9D5C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BC780A0B-EF26-4B1D-B1C8-B9F0AC7F8B4F}"/>
                </a:ext>
              </a:extLst>
            </p:cNvPr>
            <p:cNvSpPr txBox="1"/>
            <p:nvPr/>
          </p:nvSpPr>
          <p:spPr>
            <a:xfrm>
              <a:off x="633044" y="1872699"/>
              <a:ext cx="7807571" cy="53506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Murdock identified humor as a universal way to release tensions and create a sense of unity.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826698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62566"/>
            <a:ext cx="9144001" cy="6108507"/>
            <a:chOff x="-1" y="687253"/>
            <a:chExt cx="9144001" cy="6108507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87253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Cultural Differences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7" y="1164802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2066923" y="3789942"/>
            <a:ext cx="8058154" cy="914400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3" y="1833917"/>
              <a:ext cx="7807571" cy="53506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/>
                <a:t>Cultural imperialism</a:t>
              </a:r>
              <a:r>
                <a:rPr lang="en-US" sz="2000" dirty="0"/>
                <a:t>: the deliberate imposition of one's own cultural values on another culture 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066923" y="2704537"/>
            <a:ext cx="8058154" cy="914400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2" y="1831576"/>
              <a:ext cx="7807571" cy="53505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/>
                <a:t>Ethnocentrism</a:t>
              </a:r>
              <a:r>
                <a:rPr lang="en-US" sz="2000" dirty="0"/>
                <a:t>: evaluating and judging another culture based on how it compares to one's own cultural norms 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066922" y="1614897"/>
            <a:ext cx="8058154" cy="914400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5" y="1946664"/>
              <a:ext cx="7807571" cy="35308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More prevalent than cultural universals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D813B26-F283-134C-B5A3-CC97C796822F}"/>
              </a:ext>
            </a:extLst>
          </p:cNvPr>
          <p:cNvGrpSpPr/>
          <p:nvPr/>
        </p:nvGrpSpPr>
        <p:grpSpPr>
          <a:xfrm>
            <a:off x="2066922" y="4874972"/>
            <a:ext cx="8058154" cy="914400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F567A2FD-C556-8C41-B08A-D0A6CE1C9020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FDA2775B-2F6D-994A-BB03-6020F0B6C47D}"/>
                </a:ext>
              </a:extLst>
            </p:cNvPr>
            <p:cNvSpPr txBox="1"/>
            <p:nvPr/>
          </p:nvSpPr>
          <p:spPr>
            <a:xfrm>
              <a:off x="633044" y="1841566"/>
              <a:ext cx="7807571" cy="53506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/>
                <a:t>Culture shock</a:t>
              </a:r>
              <a:r>
                <a:rPr lang="en-US" sz="2000" dirty="0"/>
                <a:t>: disorientation and frustration when confronted with cultural differences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243382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562564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Cultural Relativism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7" y="1128943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2066922" y="4110663"/>
            <a:ext cx="8058154" cy="1067578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4" y="1872529"/>
              <a:ext cx="7807571" cy="53506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 err="1"/>
                <a:t>Xenocentrism</a:t>
              </a:r>
              <a:r>
                <a:rPr lang="en-US" sz="2000" dirty="0"/>
                <a:t>: the opposite of ethnocentrism; the belief that another culture is superior to one's own 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066922" y="2864218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68213" y="1872699"/>
              <a:ext cx="7807571" cy="53505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Requires an open mind and a willingness to consider, and even adapt to, new values and norms 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066922" y="1614897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68214" y="1872699"/>
              <a:ext cx="7807571" cy="53505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The practice of assessing a culture by its own standards rather than viewing it through the lens of another culture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143345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18787" y="561482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Values and Beliefs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39595" y="1612834"/>
            <a:ext cx="4056405" cy="1617913"/>
            <a:chOff x="1149291" y="1753237"/>
            <a:chExt cx="2080340" cy="1617913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179915" y="1799544"/>
              <a:ext cx="2013739" cy="142962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000" b="1" dirty="0"/>
                <a:t>Values</a:t>
              </a:r>
              <a:r>
                <a:rPr lang="en-US" sz="2000" dirty="0"/>
                <a:t>:</a:t>
              </a:r>
              <a:br>
                <a:rPr lang="en-US" sz="2000" dirty="0"/>
              </a:br>
              <a:r>
                <a:rPr lang="en-US" sz="2000" dirty="0"/>
                <a:t>a culture's standard for figuring out what is good and just in society 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6298701" y="1612834"/>
            <a:ext cx="4056405" cy="1617913"/>
            <a:chOff x="1149290" y="3617528"/>
            <a:chExt cx="2080340" cy="1617913"/>
          </a:xfrm>
          <a:solidFill>
            <a:srgbClr val="C7D4CB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179932" y="3663835"/>
              <a:ext cx="2019055" cy="142962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000" b="1" dirty="0"/>
                <a:t>Beliefs</a:t>
              </a:r>
              <a:r>
                <a:rPr lang="en-US" sz="2000" dirty="0"/>
                <a:t>:</a:t>
              </a:r>
              <a:br>
                <a:rPr lang="en-US" sz="2000" dirty="0"/>
              </a:br>
              <a:r>
                <a:rPr lang="en-US" sz="2000" dirty="0"/>
                <a:t>the tenets or convictions that people hold to be true </a:t>
              </a: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A237F5B5-49F5-874A-9DB3-C1B715C07BA9}"/>
              </a:ext>
            </a:extLst>
          </p:cNvPr>
          <p:cNvGrpSpPr/>
          <p:nvPr/>
        </p:nvGrpSpPr>
        <p:grpSpPr>
          <a:xfrm>
            <a:off x="2034378" y="3747045"/>
            <a:ext cx="4056409" cy="1617913"/>
            <a:chOff x="1149289" y="1753237"/>
            <a:chExt cx="2080342" cy="1617913"/>
          </a:xfrm>
          <a:solidFill>
            <a:srgbClr val="C7D4CB"/>
          </a:solidFill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79EBF10B-9666-4848-89B8-338E05E77CCC}"/>
                </a:ext>
              </a:extLst>
            </p:cNvPr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BD9AA037-6975-9844-94DA-DECD7F7D76D4}"/>
                </a:ext>
              </a:extLst>
            </p:cNvPr>
            <p:cNvSpPr txBox="1"/>
            <p:nvPr/>
          </p:nvSpPr>
          <p:spPr>
            <a:xfrm>
              <a:off x="1149289" y="1819502"/>
              <a:ext cx="2080339" cy="142962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000" b="1" dirty="0"/>
                <a:t>Ideal culture</a:t>
              </a:r>
              <a:r>
                <a:rPr lang="en-US" sz="2000" dirty="0"/>
                <a:t>:</a:t>
              </a:r>
              <a:br>
                <a:rPr lang="en-US" sz="2000" dirty="0"/>
              </a:br>
              <a:r>
                <a:rPr lang="en-US" sz="2000" dirty="0"/>
                <a:t>the standards society would like to embrace and live up to </a:t>
              </a:r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45BE3496-CAEF-FE4F-BDB9-4DE3FC0BABA4}"/>
              </a:ext>
            </a:extLst>
          </p:cNvPr>
          <p:cNvGrpSpPr/>
          <p:nvPr/>
        </p:nvGrpSpPr>
        <p:grpSpPr>
          <a:xfrm>
            <a:off x="6298701" y="3747044"/>
            <a:ext cx="4056404" cy="1617913"/>
            <a:chOff x="1149291" y="1753237"/>
            <a:chExt cx="2080340" cy="1617913"/>
          </a:xfrm>
          <a:solidFill>
            <a:srgbClr val="C7D4CB"/>
          </a:solidFill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E1B94681-61DA-BA42-9F66-AB05E27334DB}"/>
                </a:ext>
              </a:extLst>
            </p:cNvPr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E612D0C7-F2F8-E34A-8F2A-22002EB7E013}"/>
                </a:ext>
              </a:extLst>
            </p:cNvPr>
            <p:cNvSpPr txBox="1"/>
            <p:nvPr/>
          </p:nvSpPr>
          <p:spPr>
            <a:xfrm>
              <a:off x="1187860" y="1819503"/>
              <a:ext cx="2019056" cy="142962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000" b="1" dirty="0"/>
                <a:t>Real culture</a:t>
              </a:r>
              <a:r>
                <a:rPr lang="en-US" sz="2000" dirty="0"/>
                <a:t>:</a:t>
              </a:r>
              <a:br>
                <a:rPr lang="en-US" sz="2000" dirty="0"/>
              </a:br>
              <a:r>
                <a:rPr lang="en-US" sz="2000" dirty="0"/>
                <a:t>the way society actually is based on what happens and exists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339548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62566"/>
            <a:ext cx="9144001" cy="6108507"/>
            <a:chOff x="-1" y="687253"/>
            <a:chExt cx="9144001" cy="6108507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87253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Values and Beliefs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7" y="1146873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3173505" y="1614033"/>
            <a:ext cx="5844988" cy="1047368"/>
            <a:chOff x="1149291" y="1753237"/>
            <a:chExt cx="2080340" cy="1617913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149291" y="1978465"/>
              <a:ext cx="2080340" cy="109350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r>
                <a:rPr lang="en-US" sz="2000" b="1" dirty="0"/>
                <a:t>Norms</a:t>
              </a:r>
              <a:r>
                <a:rPr lang="en-US" sz="2000" dirty="0"/>
                <a:t>: define how to behave in accordance with what a society has defined as good, right, and important 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3173505" y="2799995"/>
            <a:ext cx="5843016" cy="1161288"/>
            <a:chOff x="1149290" y="3617528"/>
            <a:chExt cx="2080340" cy="1617913"/>
          </a:xfrm>
          <a:solidFill>
            <a:srgbClr val="C7D4CB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149290" y="3908467"/>
              <a:ext cx="2080340" cy="98623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r>
                <a:rPr lang="en-US" sz="2000" b="1" dirty="0"/>
                <a:t>Sanctions</a:t>
              </a:r>
              <a:r>
                <a:rPr lang="en-US" sz="2000" dirty="0"/>
                <a:t>: a form of social control; people conform to norms in anticipation of positive sanctions</a:t>
              </a:r>
              <a:endParaRPr lang="en-US" sz="2000" b="1" dirty="0"/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02DC7A3B-8861-4E4B-8FF5-10536C550FF6}"/>
              </a:ext>
            </a:extLst>
          </p:cNvPr>
          <p:cNvGrpSpPr/>
          <p:nvPr/>
        </p:nvGrpSpPr>
        <p:grpSpPr>
          <a:xfrm>
            <a:off x="3173505" y="4089797"/>
            <a:ext cx="5844988" cy="1161288"/>
            <a:chOff x="1148589" y="1753237"/>
            <a:chExt cx="2081042" cy="2426868"/>
          </a:xfrm>
          <a:solidFill>
            <a:srgbClr val="C7D4CB"/>
          </a:solidFill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ECEA55C7-C3DC-4C81-8E6F-025651386F6B}"/>
                </a:ext>
              </a:extLst>
            </p:cNvPr>
            <p:cNvSpPr/>
            <p:nvPr/>
          </p:nvSpPr>
          <p:spPr>
            <a:xfrm>
              <a:off x="1149291" y="1753237"/>
              <a:ext cx="2080340" cy="242686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6C8368C9-10B1-48DB-9CE0-560BED39438D}"/>
                </a:ext>
              </a:extLst>
            </p:cNvPr>
            <p:cNvSpPr txBox="1"/>
            <p:nvPr/>
          </p:nvSpPr>
          <p:spPr>
            <a:xfrm>
              <a:off x="1148589" y="2154507"/>
              <a:ext cx="2080340" cy="147934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r>
                <a:rPr lang="en-US" sz="2000" b="1" dirty="0"/>
                <a:t>Social control</a:t>
              </a:r>
              <a:r>
                <a:rPr lang="en-US" sz="2000" dirty="0"/>
                <a:t>: a way to encourage conformity to social norms; sanctions are a form of social control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772025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1347</TotalTime>
  <Words>597</Words>
  <Application>Microsoft Office PowerPoint</Application>
  <PresentationFormat>Widescreen</PresentationFormat>
  <Paragraphs>78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Riley Covaleski</cp:lastModifiedBy>
  <cp:revision>123</cp:revision>
  <dcterms:created xsi:type="dcterms:W3CDTF">2014-11-06T15:36:04Z</dcterms:created>
  <dcterms:modified xsi:type="dcterms:W3CDTF">2022-02-11T14:19:19Z</dcterms:modified>
</cp:coreProperties>
</file>