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23"/>
  </p:notesMasterIdLst>
  <p:handoutMasterIdLst>
    <p:handoutMasterId r:id="rId24"/>
  </p:handoutMasterIdLst>
  <p:sldIdLst>
    <p:sldId id="272" r:id="rId3"/>
    <p:sldId id="273" r:id="rId4"/>
    <p:sldId id="268" r:id="rId5"/>
    <p:sldId id="267" r:id="rId6"/>
    <p:sldId id="274" r:id="rId7"/>
    <p:sldId id="275" r:id="rId8"/>
    <p:sldId id="285" r:id="rId9"/>
    <p:sldId id="276" r:id="rId10"/>
    <p:sldId id="287" r:id="rId11"/>
    <p:sldId id="270" r:id="rId12"/>
    <p:sldId id="277" r:id="rId13"/>
    <p:sldId id="278" r:id="rId14"/>
    <p:sldId id="279" r:id="rId15"/>
    <p:sldId id="281" r:id="rId16"/>
    <p:sldId id="271" r:id="rId17"/>
    <p:sldId id="282" r:id="rId18"/>
    <p:sldId id="283" r:id="rId19"/>
    <p:sldId id="286" r:id="rId20"/>
    <p:sldId id="284" r:id="rId21"/>
    <p:sldId id="318" r:id="rId22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7799"/>
    <a:srgbClr val="182F58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10" autoAdjust="0"/>
  </p:normalViewPr>
  <p:slideViewPr>
    <p:cSldViewPr>
      <p:cViewPr varScale="1">
        <p:scale>
          <a:sx n="52" d="100"/>
          <a:sy n="52" d="100"/>
        </p:scale>
        <p:origin x="10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89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Originally an On Your 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235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2024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5" name="Picture 4" descr="A book cover of a book&#10;&#10;Description automatically generated">
            <a:extLst>
              <a:ext uri="{FF2B5EF4-FFF2-40B4-BE49-F238E27FC236}">
                <a16:creationId xmlns:a16="http://schemas.microsoft.com/office/drawing/2014/main" id="{BD89B595-F326-2036-B6F8-D8C9FB6C5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662" y="305845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18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4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78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59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63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84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  <a:lvl2pPr>
              <a:defRPr>
                <a:solidFill>
                  <a:srgbClr val="2B7799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insert example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845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104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944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635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8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36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8.1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182F5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What is Lifespan Development?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B2DB-2CE6-975F-9DB9-20CC546C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  <a:r>
              <a:rPr lang="en-US" b="1" baseline="-25000" dirty="0"/>
              <a:t>2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27152-CF6A-3AA8-CAC9-B892F0C7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539241"/>
          </a:xfrm>
        </p:spPr>
        <p:txBody>
          <a:bodyPr/>
          <a:lstStyle/>
          <a:p>
            <a:r>
              <a:rPr lang="en-US" dirty="0"/>
              <a:t>In the case of Louisa, should she be worried about her daughter? Should she be worried if her daughter is not yet walking by 15 months? 18 months?</a:t>
            </a:r>
          </a:p>
        </p:txBody>
      </p:sp>
    </p:spTree>
    <p:extLst>
      <p:ext uri="{BB962C8B-B14F-4D97-AF65-F5344CB8AC3E}">
        <p14:creationId xmlns:p14="http://schemas.microsoft.com/office/powerpoint/2010/main" val="3029162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944D-8312-8BE6-9DFC-F02B39CF4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In Developmental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1DDD-1B7F-D80C-8DE1-3660CA18E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Developmental psychology focuses on how people change.</a:t>
            </a:r>
          </a:p>
          <a:p>
            <a:r>
              <a:rPr lang="en-US" dirty="0"/>
              <a:t>Questions of change:</a:t>
            </a:r>
          </a:p>
          <a:p>
            <a:pPr lvl="1"/>
            <a:r>
              <a:rPr lang="en-US" dirty="0"/>
              <a:t>Is the change smooth or uneven (continuous versus discontinuous)?</a:t>
            </a:r>
          </a:p>
          <a:p>
            <a:pPr lvl="1"/>
            <a:r>
              <a:rPr lang="en-US" dirty="0"/>
              <a:t>Is this pattern of change the same for everyone, or are there many different patterns of change (one course of development versus many courses)?</a:t>
            </a:r>
          </a:p>
          <a:p>
            <a:pPr lvl="1"/>
            <a:r>
              <a:rPr lang="en-US" dirty="0"/>
              <a:t>How do genetics and environment interact to influence development (nature versus nurture)?</a:t>
            </a:r>
          </a:p>
        </p:txBody>
      </p:sp>
    </p:spTree>
    <p:extLst>
      <p:ext uri="{BB962C8B-B14F-4D97-AF65-F5344CB8AC3E}">
        <p14:creationId xmlns:p14="http://schemas.microsoft.com/office/powerpoint/2010/main" val="103730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79AEC-A1D4-918A-29B5-1638BCEDB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8BB50-1204-BB9D-1CA5-16D268594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Continuous development </a:t>
            </a:r>
            <a:r>
              <a:rPr lang="en-US" dirty="0"/>
              <a:t>views development as a cumulative process, gradually improving on existing skills (Figure 4). </a:t>
            </a:r>
          </a:p>
          <a:p>
            <a:r>
              <a:rPr lang="en-US" dirty="0"/>
              <a:t>With this type of development, there is gradual change. 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a child's physical growth (adding inches to their height year by year)</a:t>
            </a:r>
          </a:p>
        </p:txBody>
      </p:sp>
    </p:spTree>
    <p:extLst>
      <p:ext uri="{BB962C8B-B14F-4D97-AF65-F5344CB8AC3E}">
        <p14:creationId xmlns:p14="http://schemas.microsoft.com/office/powerpoint/2010/main" val="2949351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743B7-6984-A6D5-F380-6A2B72CD9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Discontinuous Development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D0194-91A3-DC9C-E2AA-713073791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Theorists who view development as </a:t>
            </a:r>
            <a:r>
              <a:rPr lang="en-US" b="1" dirty="0"/>
              <a:t>discontinuous </a:t>
            </a:r>
            <a:r>
              <a:rPr lang="en-US" dirty="0"/>
              <a:t>believe that development takes place in unique stages.</a:t>
            </a:r>
          </a:p>
          <a:p>
            <a:r>
              <a:rPr lang="en-US" dirty="0"/>
              <a:t>It occurs at specific times or ages. </a:t>
            </a:r>
          </a:p>
          <a:p>
            <a:r>
              <a:rPr lang="en-US" dirty="0"/>
              <a:t>With this type of development, the change is more sudden.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an infant's ability to conceive object permanence</a:t>
            </a:r>
          </a:p>
        </p:txBody>
      </p:sp>
    </p:spTree>
    <p:extLst>
      <p:ext uri="{BB962C8B-B14F-4D97-AF65-F5344CB8AC3E}">
        <p14:creationId xmlns:p14="http://schemas.microsoft.com/office/powerpoint/2010/main" val="481508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FFB86-C1C7-83AA-7FF8-DF2EDBA6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8.1 Figure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DD914-A2BE-6DDB-472D-EF87BF3FE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571999"/>
            <a:ext cx="8229600" cy="12039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Caption: The concept of continuous development can be visualized as a smooth slope of progression, whereas discontinuous development sees growth in more discrete stages.</a:t>
            </a:r>
          </a:p>
        </p:txBody>
      </p:sp>
      <p:pic>
        <p:nvPicPr>
          <p:cNvPr id="4" name="Content Placeholder 6" descr="Continuous and discontinuous development are shown side by side using two separate pictures.">
            <a:extLst>
              <a:ext uri="{FF2B5EF4-FFF2-40B4-BE49-F238E27FC236}">
                <a16:creationId xmlns:a16="http://schemas.microsoft.com/office/drawing/2014/main" id="{288E7B52-2D39-AFDD-8DF0-ACABC0B29A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130" t="21706" r="130" b="18294"/>
          <a:stretch/>
        </p:blipFill>
        <p:spPr>
          <a:xfrm>
            <a:off x="558800" y="1828798"/>
            <a:ext cx="8128000" cy="27432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11838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1B4C-5AAA-83F0-C30B-42241B0F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AC4C-482E-02BD-BADA-C2D6C8D02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3040"/>
          </a:xfrm>
        </p:spPr>
        <p:txBody>
          <a:bodyPr/>
          <a:lstStyle/>
          <a:p>
            <a:r>
              <a:rPr lang="en-US" dirty="0"/>
              <a:t>Brainstorm three examples of development that are continuous and three examples of development that are discontinuous.</a:t>
            </a:r>
          </a:p>
        </p:txBody>
      </p:sp>
    </p:spTree>
    <p:extLst>
      <p:ext uri="{BB962C8B-B14F-4D97-AF65-F5344CB8AC3E}">
        <p14:creationId xmlns:p14="http://schemas.microsoft.com/office/powerpoint/2010/main" val="1933572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2630-891C-7A26-FC0B-5BFA54C72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Vs. Nurture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EC336-E444-6942-4AA6-8E9E18D6B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Nature refers to genes and biology.</a:t>
            </a:r>
          </a:p>
          <a:p>
            <a:r>
              <a:rPr lang="en-US" dirty="0"/>
              <a:t>Nurture refers to environment and culture.</a:t>
            </a:r>
          </a:p>
          <a:p>
            <a:r>
              <a:rPr lang="en-US" dirty="0"/>
              <a:t>The nature vs. nurture debate seeks to understand how our personalities and traits are the product of our genetic makeup and biological factors.</a:t>
            </a:r>
          </a:p>
          <a:p>
            <a:r>
              <a:rPr lang="en-US" dirty="0"/>
              <a:t>It also seeks to understand how they are shaped by our environment.</a:t>
            </a:r>
          </a:p>
          <a:p>
            <a:pPr lvl="1"/>
            <a:r>
              <a:rPr lang="en-US" dirty="0"/>
              <a:t>Including our parents, peers, and culture</a:t>
            </a:r>
          </a:p>
        </p:txBody>
      </p:sp>
    </p:spTree>
    <p:extLst>
      <p:ext uri="{BB962C8B-B14F-4D97-AF65-F5344CB8AC3E}">
        <p14:creationId xmlns:p14="http://schemas.microsoft.com/office/powerpoint/2010/main" val="734242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CF34C-5D3D-35BE-DCCC-F4DE6D217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8.1 Figure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FA73C-5D7A-46C8-38FE-4F1261E52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24" y="5060517"/>
            <a:ext cx="8229600" cy="7467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Caption: Nature involves biology and genetics, but nurture involves environment and culture.</a:t>
            </a:r>
          </a:p>
        </p:txBody>
      </p:sp>
      <p:pic>
        <p:nvPicPr>
          <p:cNvPr id="4" name="Content Placeholder 6" descr="A graphic describing the specifics of nature (biology and genetics) and nurture (environment and culture).">
            <a:extLst>
              <a:ext uri="{FF2B5EF4-FFF2-40B4-BE49-F238E27FC236}">
                <a16:creationId xmlns:a16="http://schemas.microsoft.com/office/drawing/2014/main" id="{71000890-5D97-CB7C-D18D-C0F0FB5611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66" b="6666"/>
          <a:stretch/>
        </p:blipFill>
        <p:spPr>
          <a:xfrm>
            <a:off x="547077" y="1098117"/>
            <a:ext cx="8128000" cy="3962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87310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B2DB-2CE6-975F-9DB9-20CC546C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  <a:r>
              <a:rPr lang="en-US" baseline="-25000" dirty="0"/>
              <a:t>3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27152-CF6A-3AA8-CAC9-B892F0C7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1920241"/>
          </a:xfrm>
        </p:spPr>
        <p:txBody>
          <a:bodyPr>
            <a:normAutofit/>
          </a:bodyPr>
          <a:lstStyle/>
          <a:p>
            <a:r>
              <a:rPr lang="en-US" dirty="0"/>
              <a:t>Why do children sometimes act like their biological parents? Is it because of genetics or their early childhood environment? How can siblings from the same family be so different?</a:t>
            </a:r>
          </a:p>
        </p:txBody>
      </p:sp>
    </p:spTree>
    <p:extLst>
      <p:ext uri="{BB962C8B-B14F-4D97-AF65-F5344CB8AC3E}">
        <p14:creationId xmlns:p14="http://schemas.microsoft.com/office/powerpoint/2010/main" val="1284371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8335E-7A45-9479-4AD7-330F9E76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4B40A-F89E-B8B7-F554-83D49877B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Lifespan development explores changes and growth from conception to death, studied by developmental psychologists.</a:t>
            </a:r>
          </a:p>
          <a:p>
            <a:r>
              <a:rPr lang="en-US" dirty="0"/>
              <a:t>It views development as a lifelong process across three domains: physical, cognitive, and psychosocial.</a:t>
            </a:r>
          </a:p>
          <a:p>
            <a:r>
              <a:rPr lang="en-US" dirty="0"/>
              <a:t>Theories of development focus on whether it is continuous or discontinuous, follows one course or many, and the nature vs. nurture influence.</a:t>
            </a:r>
          </a:p>
        </p:txBody>
      </p:sp>
    </p:spTree>
    <p:extLst>
      <p:ext uri="{BB962C8B-B14F-4D97-AF65-F5344CB8AC3E}">
        <p14:creationId xmlns:p14="http://schemas.microsoft.com/office/powerpoint/2010/main" val="38266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Developmental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Developmental psychology: scientific study of development across a lifespan</a:t>
            </a:r>
          </a:p>
          <a:p>
            <a:pPr lvl="1"/>
            <a:r>
              <a:rPr lang="en-US" dirty="0">
                <a:solidFill>
                  <a:srgbClr val="2B7799"/>
                </a:solidFill>
              </a:rPr>
              <a:t>From conception through childhood, adolescence, adulthood, and death</a:t>
            </a:r>
            <a:endParaRPr lang="en-US" dirty="0"/>
          </a:p>
          <a:p>
            <a:r>
              <a:rPr lang="en-US" dirty="0"/>
              <a:t>Viewed as a lifelong process that can be studied scientifically across three domains (Figure 2)</a:t>
            </a:r>
          </a:p>
          <a:p>
            <a:pPr lvl="1"/>
            <a:r>
              <a:rPr lang="en-US" dirty="0"/>
              <a:t>Physical, cognitive, and psychosocial development</a:t>
            </a:r>
          </a:p>
        </p:txBody>
      </p:sp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363-008A-9460-24DB-6A18281A2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4000" y="-994172"/>
            <a:ext cx="5915025" cy="994172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D6AE-0B98-8803-5EA0-9861798A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  <a:r>
              <a:rPr lang="en-US" b="1" baseline="-25000" dirty="0"/>
              <a:t>1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08272-FE29-99EF-9D2C-7651D849C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</p:spPr>
        <p:txBody>
          <a:bodyPr/>
          <a:lstStyle/>
          <a:p>
            <a:r>
              <a:rPr lang="en-US" dirty="0"/>
              <a:t>To what extent do you believe that the adult you are today was influenced by the child you were? To what extent is a child fundamentally different from the adult they become?</a:t>
            </a:r>
          </a:p>
        </p:txBody>
      </p:sp>
    </p:spTree>
    <p:extLst>
      <p:ext uri="{BB962C8B-B14F-4D97-AF65-F5344CB8AC3E}">
        <p14:creationId xmlns:p14="http://schemas.microsoft.com/office/powerpoint/2010/main" val="206963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/>
              <a:t>Lesson 8.1 Figure 2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685800" y="4846321"/>
            <a:ext cx="8229600" cy="8229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tabLst>
                <a:tab pos="461963" algn="l"/>
              </a:tabLst>
            </a:pPr>
            <a:r>
              <a:rPr lang="en-US" sz="2000" dirty="0"/>
              <a:t>Caption: As we grow, it's not just our physical self that is changing; cognitive and psychosocial processes change as well.</a:t>
            </a:r>
            <a:endParaRPr lang="en-US" sz="2000" i="0" dirty="0"/>
          </a:p>
        </p:txBody>
      </p:sp>
      <p:pic>
        <p:nvPicPr>
          <p:cNvPr id="2" name="Content Placeholder 6" descr="A graphic describing the types of development">
            <a:extLst>
              <a:ext uri="{FF2B5EF4-FFF2-40B4-BE49-F238E27FC236}">
                <a16:creationId xmlns:a16="http://schemas.microsoft.com/office/drawing/2014/main" id="{B595166B-4FE3-BF53-04D6-6B4C29DD94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680" b="12986"/>
          <a:stretch/>
        </p:blipFill>
        <p:spPr>
          <a:xfrm>
            <a:off x="508000" y="1295400"/>
            <a:ext cx="8128000" cy="3352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B21D8-942B-CDA5-6D58-8F16AB9E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 The Concepts: Research Methods In Developmental Psychology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60C40-70EB-E250-20B5-93EFEEC8C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Developmental psychologists use various research methods to understand how individuals change over time.</a:t>
            </a:r>
          </a:p>
          <a:p>
            <a:r>
              <a:rPr lang="en-US" dirty="0"/>
              <a:t>Naturalistic observations involve observing behavior in natural contexts like playgrounds or homes.</a:t>
            </a:r>
          </a:p>
          <a:p>
            <a:r>
              <a:rPr lang="en-US" dirty="0"/>
              <a:t>Case studies collect detailed information from one individual to understand physical and psychological changes.</a:t>
            </a:r>
          </a:p>
          <a:p>
            <a:r>
              <a:rPr lang="en-US" dirty="0"/>
              <a:t>Surveys ask individuals to self-report thoughts, experiences, and beliefs.</a:t>
            </a:r>
          </a:p>
          <a:p>
            <a:r>
              <a:rPr lang="en-US" dirty="0"/>
              <a:t>Experiments involve control over variables and manipulation of the independent variable.</a:t>
            </a:r>
          </a:p>
          <a:p>
            <a:r>
              <a:rPr lang="en-US" dirty="0"/>
              <a:t>Experiments allow causal statements about variables important for development.</a:t>
            </a:r>
          </a:p>
        </p:txBody>
      </p:sp>
    </p:spTree>
    <p:extLst>
      <p:ext uri="{BB962C8B-B14F-4D97-AF65-F5344CB8AC3E}">
        <p14:creationId xmlns:p14="http://schemas.microsoft.com/office/powerpoint/2010/main" val="230683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0C12-4968-759E-0EF6-E46780A74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Normative Approach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B6F407-CBFD-51D1-0FD3-DCAC3217B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129540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This approach asks, "What is normal development?"</a:t>
            </a:r>
          </a:p>
          <a:p>
            <a:pPr lvl="1"/>
            <a:r>
              <a:rPr lang="en-US" dirty="0"/>
              <a:t>Normative approach: study of development using norms, or average ages, when most children reach specific developmental milestones</a:t>
            </a:r>
          </a:p>
          <a:p>
            <a:r>
              <a:rPr lang="en-US" dirty="0"/>
              <a:t>It was studied by normative psychologists in the early decades of the 20</a:t>
            </a:r>
            <a:r>
              <a:rPr lang="en-US" baseline="30000" dirty="0"/>
              <a:t>th</a:t>
            </a:r>
            <a:r>
              <a:rPr lang="en-US" dirty="0"/>
              <a:t> century.</a:t>
            </a:r>
          </a:p>
        </p:txBody>
      </p:sp>
    </p:spTree>
    <p:extLst>
      <p:ext uri="{BB962C8B-B14F-4D97-AF65-F5344CB8AC3E}">
        <p14:creationId xmlns:p14="http://schemas.microsoft.com/office/powerpoint/2010/main" val="4215241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3D0D2-2C63-EB69-E13A-586F7335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8.1 Figure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1F9D4-6E91-8038-6860-E70B509A4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669280"/>
            <a:ext cx="8534400" cy="274320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dirty="0"/>
              <a:t>Caption: Generally, children reach certain developmental milestones around the same age.</a:t>
            </a:r>
          </a:p>
        </p:txBody>
      </p:sp>
      <p:pic>
        <p:nvPicPr>
          <p:cNvPr id="4" name="Content Placeholder 6" descr="A graphic describing examples of developmental milestones">
            <a:extLst>
              <a:ext uri="{FF2B5EF4-FFF2-40B4-BE49-F238E27FC236}">
                <a16:creationId xmlns:a16="http://schemas.microsoft.com/office/drawing/2014/main" id="{A3ED6696-EA3D-51D7-63B8-70C73F598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1082207"/>
            <a:ext cx="8128000" cy="457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2067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8A08E-2ECC-2689-0787-002BD8A1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04509-0A67-0707-B68B-908E25DF9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Children develop at slightly different rates.</a:t>
            </a:r>
          </a:p>
          <a:p>
            <a:r>
              <a:rPr lang="en-US" dirty="0"/>
              <a:t>We can use age-related averages as general guidelines to compare children with same-age peers to determine the approximate ages they should reach specific normative events called </a:t>
            </a:r>
            <a:r>
              <a:rPr lang="en-US" b="1" dirty="0"/>
              <a:t>developmental milestones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271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B48B-C4E2-1B90-C7EB-DFF867D3D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Normative Approach Scenario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D7196D-D4BC-EBCC-22DD-E6D5A7F6D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Imagine two new mothers, Louisa and Kimberly, who are close friends and have children around the same age. </a:t>
            </a:r>
          </a:p>
          <a:p>
            <a:r>
              <a:rPr lang="en-US" dirty="0"/>
              <a:t>Louisa's daughter is 14 months old, and Kimberly's son is 12 months old. </a:t>
            </a:r>
          </a:p>
          <a:p>
            <a:r>
              <a:rPr lang="en-US" dirty="0"/>
              <a:t>According to the normative approach, the average age a child starts to walk is 12 months. </a:t>
            </a:r>
          </a:p>
          <a:p>
            <a:r>
              <a:rPr lang="en-US" dirty="0"/>
              <a:t>At 14 months, Louisa's daughter still isn't walking.</a:t>
            </a:r>
          </a:p>
          <a:p>
            <a:r>
              <a:rPr lang="en-US" dirty="0"/>
              <a:t>She tells Kimberly she is worried that something might be wrong with her baby.</a:t>
            </a:r>
          </a:p>
        </p:txBody>
      </p:sp>
    </p:spTree>
    <p:extLst>
      <p:ext uri="{BB962C8B-B14F-4D97-AF65-F5344CB8AC3E}">
        <p14:creationId xmlns:p14="http://schemas.microsoft.com/office/powerpoint/2010/main" val="3518215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1676</TotalTime>
  <Words>823</Words>
  <Application>Microsoft Office PowerPoint</Application>
  <PresentationFormat>On-screen Show (4:3)</PresentationFormat>
  <Paragraphs>72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Aptos</vt:lpstr>
      <vt:lpstr>Century Gothic</vt:lpstr>
      <vt:lpstr>Aptos Display</vt:lpstr>
      <vt:lpstr>Office Theme</vt:lpstr>
      <vt:lpstr>1_Office Theme</vt:lpstr>
      <vt:lpstr>Lesson 8.1</vt:lpstr>
      <vt:lpstr>Developmental Psychology</vt:lpstr>
      <vt:lpstr>Reflection Question1</vt:lpstr>
      <vt:lpstr>Lesson 8.1 Figure 2</vt:lpstr>
      <vt:lpstr>Connect The Concepts: Research Methods In Developmental Psychology</vt:lpstr>
      <vt:lpstr>Normative Approach</vt:lpstr>
      <vt:lpstr>Lesson 8.1 Figure 3</vt:lpstr>
      <vt:lpstr>Developmental Milestones</vt:lpstr>
      <vt:lpstr>Normative Approach Scenario</vt:lpstr>
      <vt:lpstr>Reflection Question2</vt:lpstr>
      <vt:lpstr>Issues In Developmental Psychology</vt:lpstr>
      <vt:lpstr>Continuous Development</vt:lpstr>
      <vt:lpstr>Discontinuous Development </vt:lpstr>
      <vt:lpstr>Lesson 8.1 Figure 4</vt:lpstr>
      <vt:lpstr>Group Activity</vt:lpstr>
      <vt:lpstr>Nature Vs. Nurture</vt:lpstr>
      <vt:lpstr>Lesson 8.1 Figure 6</vt:lpstr>
      <vt:lpstr>Reflection Question3</vt:lpstr>
      <vt:lpstr>Summary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8.1 What is Lifespan Development</dc:title>
  <dc:creator>Hawkes Learning</dc:creator>
  <cp:keywords>Psychology</cp:keywords>
  <cp:lastModifiedBy>Talissa Nahass</cp:lastModifiedBy>
  <cp:revision>181</cp:revision>
  <dcterms:created xsi:type="dcterms:W3CDTF">2013-04-26T14:43:13Z</dcterms:created>
  <dcterms:modified xsi:type="dcterms:W3CDTF">2024-07-23T21:05:10Z</dcterms:modified>
  <cp:category>Psychology</cp:category>
</cp:coreProperties>
</file>