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18"/>
  </p:notesMasterIdLst>
  <p:handoutMasterIdLst>
    <p:handoutMasterId r:id="rId19"/>
  </p:handoutMasterIdLst>
  <p:sldIdLst>
    <p:sldId id="256" r:id="rId2"/>
    <p:sldId id="258" r:id="rId3"/>
    <p:sldId id="260" r:id="rId4"/>
    <p:sldId id="279" r:id="rId5"/>
    <p:sldId id="261" r:id="rId6"/>
    <p:sldId id="262" r:id="rId7"/>
    <p:sldId id="280" r:id="rId8"/>
    <p:sldId id="266" r:id="rId9"/>
    <p:sldId id="267" r:id="rId10"/>
    <p:sldId id="281" r:id="rId11"/>
    <p:sldId id="269" r:id="rId12"/>
    <p:sldId id="271" r:id="rId13"/>
    <p:sldId id="273" r:id="rId14"/>
    <p:sldId id="276" r:id="rId15"/>
    <p:sldId id="282" r:id="rId16"/>
    <p:sldId id="278" r:id="rId17"/>
  </p:sldIdLst>
  <p:sldSz cx="9144000" cy="6858000" type="screen4x3"/>
  <p:notesSz cx="6858000" cy="9144000"/>
  <p:embeddedFontLst>
    <p:embeddedFont>
      <p:font typeface="Calibri" panose="020F0502020204030204" pitchFamily="34" charset="0"/>
      <p:regular r:id="rId20"/>
      <p:bold r:id="rId21"/>
      <p:italic r:id="rId22"/>
      <p:boldItalic r:id="rId23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D7D9F"/>
    <a:srgbClr val="0000FF"/>
    <a:srgbClr val="000099"/>
    <a:srgbClr val="FF00FF"/>
    <a:srgbClr val="000000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71" d="100"/>
          <a:sy n="71" d="100"/>
        </p:scale>
        <p:origin x="1728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font" Target="fonts/font2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font" Target="fonts/font1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font" Target="fonts/font4.fntdata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font" Target="fonts/font3.fntdata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8/2/2017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48879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79973CF-09D7-4052-A646-9CEA07203C14}" type="datetimeFigureOut">
              <a:rPr lang="en-US" smtClean="0"/>
              <a:pPr/>
              <a:t>8/2/2017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470B726-89BE-47BA-84FE-5B5C1DBE184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51176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16387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19802C0-5A77-43D5-896C-1FE6C881DECD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635912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16387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19802C0-5A77-43D5-896C-1FE6C881DECD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819119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16387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19802C0-5A77-43D5-896C-1FE6C881DECD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12149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16387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19802C0-5A77-43D5-896C-1FE6C881DECD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017263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16387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19802C0-5A77-43D5-896C-1FE6C881DECD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708513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16387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19802C0-5A77-43D5-896C-1FE6C881DECD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981170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16387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19802C0-5A77-43D5-896C-1FE6C881DECD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071983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16387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19802C0-5A77-43D5-896C-1FE6C881DECD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09923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</a:t>
            </a:r>
            <a:r>
              <a:rPr lang="en-US" baseline="-25000" dirty="0" smtClean="0">
                <a:solidFill>
                  <a:srgbClr val="2D7D9F"/>
                </a:solidFill>
              </a:rPr>
              <a:t>by </a:t>
            </a:r>
            <a:r>
              <a:rPr lang="en-US" baseline="-25000" dirty="0">
                <a:solidFill>
                  <a:srgbClr val="2D7D9F"/>
                </a:solidFill>
              </a:rPr>
              <a:t>Hawkes Learning 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 smtClean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45683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</a:t>
            </a:r>
            <a:r>
              <a:rPr lang="en-US" baseline="-25000" dirty="0" smtClean="0">
                <a:solidFill>
                  <a:srgbClr val="2D7D9F"/>
                </a:solidFill>
              </a:rPr>
              <a:t>by </a:t>
            </a:r>
            <a:r>
              <a:rPr lang="en-US" baseline="-25000" dirty="0">
                <a:solidFill>
                  <a:srgbClr val="2D7D9F"/>
                </a:solidFill>
              </a:rPr>
              <a:t>Hawkes Learning 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smtClean="0">
                <a:solidFill>
                  <a:srgbClr val="1F497D"/>
                </a:solidFill>
                <a:latin typeface="Arial" charset="0"/>
                <a:cs typeface="Arial" charset="0"/>
              </a:rPr>
              <a:t>Section 3.1</a:t>
            </a:r>
            <a:endParaRPr lang="en-US" b="1" dirty="0" smtClean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 smtClean="0">
                <a:solidFill>
                  <a:srgbClr val="1F497D"/>
                </a:solidFill>
              </a:rPr>
              <a:t>Tests for Divisibility</a:t>
            </a:r>
            <a:endParaRPr lang="en-US" b="1" i="1" dirty="0">
              <a:solidFill>
                <a:srgbClr val="1F497D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chemeClr val="accent1"/>
                </a:solidFill>
              </a:rPr>
              <a:t>Example 2 (cont.)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5362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471172"/>
          </a:xfrm>
        </p:spPr>
        <p:txBody>
          <a:bodyPr>
            <a:spAutoFit/>
          </a:bodyPr>
          <a:lstStyle/>
          <a:p>
            <a:pPr marL="457200" indent="-457200"/>
            <a:r>
              <a:rPr lang="en-US" b="1" dirty="0" smtClean="0"/>
              <a:t>e.	</a:t>
            </a:r>
            <a:r>
              <a:rPr lang="en-US" dirty="0" smtClean="0">
                <a:solidFill>
                  <a:srgbClr val="FF0000"/>
                </a:solidFill>
              </a:rPr>
              <a:t>not divisible by 9</a:t>
            </a:r>
            <a:r>
              <a:rPr lang="en-US" dirty="0" smtClean="0"/>
              <a:t> (</a:t>
            </a:r>
            <a:r>
              <a:rPr lang="en-US" dirty="0" smtClean="0">
                <a:solidFill>
                  <a:srgbClr val="000099"/>
                </a:solidFill>
              </a:rPr>
              <a:t>3 + 4 + 3 + 0 = 10 </a:t>
            </a:r>
            <a:r>
              <a:rPr lang="en-US" dirty="0" smtClean="0"/>
              <a:t>and 10 is not divisible by 9);</a:t>
            </a:r>
          </a:p>
          <a:p>
            <a:pPr marL="457200" indent="-457200"/>
            <a:r>
              <a:rPr lang="en-US" b="1" dirty="0" smtClean="0"/>
              <a:t>f.	</a:t>
            </a:r>
            <a:r>
              <a:rPr lang="en-US" dirty="0" smtClean="0">
                <a:solidFill>
                  <a:srgbClr val="FF0000"/>
                </a:solidFill>
              </a:rPr>
              <a:t>divisible by 10</a:t>
            </a:r>
            <a:r>
              <a:rPr lang="en-US" dirty="0" smtClean="0"/>
              <a:t> (units digit is 0).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chemeClr val="accent1"/>
                </a:solidFill>
              </a:rPr>
              <a:t>Example 3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5362" name="Content Placeholder 2"/>
          <p:cNvSpPr>
            <a:spLocks noGrp="1"/>
          </p:cNvSpPr>
          <p:nvPr>
            <p:ph idx="1"/>
          </p:nvPr>
        </p:nvSpPr>
        <p:spPr/>
        <p:txBody>
          <a:bodyPr>
            <a:spAutoFit/>
          </a:bodyPr>
          <a:lstStyle/>
          <a:p>
            <a:pPr marL="457200" indent="-457200"/>
            <a:r>
              <a:rPr lang="en-US" dirty="0" smtClean="0"/>
              <a:t>The number </a:t>
            </a:r>
            <a:r>
              <a:rPr lang="en-US" dirty="0" smtClean="0">
                <a:solidFill>
                  <a:srgbClr val="0000FF"/>
                </a:solidFill>
              </a:rPr>
              <a:t>−5718 </a:t>
            </a:r>
            <a:r>
              <a:rPr lang="en-US" dirty="0" smtClean="0"/>
              <a:t>is</a:t>
            </a:r>
          </a:p>
          <a:p>
            <a:pPr marL="457200" indent="-457200"/>
            <a:r>
              <a:rPr lang="en-US" b="1" dirty="0" smtClean="0"/>
              <a:t>a.	</a:t>
            </a:r>
            <a:r>
              <a:rPr lang="en-US" dirty="0" smtClean="0">
                <a:solidFill>
                  <a:srgbClr val="FF0000"/>
                </a:solidFill>
              </a:rPr>
              <a:t>divisible by 2 </a:t>
            </a:r>
            <a:r>
              <a:rPr lang="en-US" dirty="0" smtClean="0"/>
              <a:t>(units digit is 8, an even digit);</a:t>
            </a:r>
          </a:p>
          <a:p>
            <a:pPr marL="457200" indent="-457200"/>
            <a:r>
              <a:rPr lang="en-US" b="1" dirty="0" smtClean="0"/>
              <a:t>b.	</a:t>
            </a:r>
            <a:r>
              <a:rPr lang="en-US" dirty="0" smtClean="0">
                <a:solidFill>
                  <a:srgbClr val="FF0000"/>
                </a:solidFill>
              </a:rPr>
              <a:t>divisible by 3</a:t>
            </a:r>
            <a:r>
              <a:rPr lang="en-US" dirty="0" smtClean="0"/>
              <a:t> (</a:t>
            </a:r>
            <a:r>
              <a:rPr lang="en-US" dirty="0" smtClean="0">
                <a:solidFill>
                  <a:srgbClr val="000099"/>
                </a:solidFill>
              </a:rPr>
              <a:t>5 + 7 + 1 + 8 = 21 </a:t>
            </a:r>
            <a:r>
              <a:rPr lang="en-US" dirty="0" smtClean="0"/>
              <a:t>and 21 is divisible by 3);</a:t>
            </a:r>
          </a:p>
          <a:p>
            <a:pPr marL="457200" indent="-457200"/>
            <a:r>
              <a:rPr lang="en-US" b="1" dirty="0" smtClean="0"/>
              <a:t>c.	</a:t>
            </a:r>
            <a:r>
              <a:rPr lang="en-US" dirty="0" smtClean="0">
                <a:solidFill>
                  <a:srgbClr val="FF0000"/>
                </a:solidFill>
              </a:rPr>
              <a:t>not divisible by 5</a:t>
            </a:r>
            <a:r>
              <a:rPr lang="en-US" dirty="0" smtClean="0"/>
              <a:t> (units digit is not 0 or 5);</a:t>
            </a:r>
          </a:p>
          <a:p>
            <a:pPr marL="457200" indent="-457200"/>
            <a:r>
              <a:rPr lang="en-US" b="1" dirty="0" smtClean="0"/>
              <a:t>d.	</a:t>
            </a:r>
            <a:r>
              <a:rPr lang="en-US" dirty="0" smtClean="0">
                <a:solidFill>
                  <a:srgbClr val="FF0000"/>
                </a:solidFill>
              </a:rPr>
              <a:t>divisible by 6</a:t>
            </a:r>
            <a:r>
              <a:rPr lang="en-US" dirty="0" smtClean="0"/>
              <a:t> (divisible by both 2 and 3);</a:t>
            </a:r>
          </a:p>
          <a:p>
            <a:pPr marL="457200" indent="-457200"/>
            <a:r>
              <a:rPr lang="en-US" b="1" dirty="0" smtClean="0"/>
              <a:t>e.	</a:t>
            </a:r>
            <a:r>
              <a:rPr lang="en-US" dirty="0" smtClean="0">
                <a:solidFill>
                  <a:srgbClr val="FF0000"/>
                </a:solidFill>
              </a:rPr>
              <a:t>not divisible by 9</a:t>
            </a:r>
            <a:r>
              <a:rPr lang="en-US" dirty="0" smtClean="0"/>
              <a:t> (</a:t>
            </a:r>
            <a:r>
              <a:rPr lang="en-US" dirty="0" smtClean="0">
                <a:solidFill>
                  <a:srgbClr val="000099"/>
                </a:solidFill>
              </a:rPr>
              <a:t>5 + 7 + 1 + 8 = 21 </a:t>
            </a:r>
            <a:r>
              <a:rPr lang="en-US" dirty="0" smtClean="0"/>
              <a:t>and 21 is not divisible by 9);</a:t>
            </a:r>
          </a:p>
          <a:p>
            <a:pPr marL="457200" indent="-457200"/>
            <a:r>
              <a:rPr lang="en-US" b="1" dirty="0" smtClean="0"/>
              <a:t>f.	</a:t>
            </a:r>
            <a:r>
              <a:rPr lang="en-US" dirty="0" smtClean="0">
                <a:solidFill>
                  <a:srgbClr val="FF0000"/>
                </a:solidFill>
              </a:rPr>
              <a:t>not divisible by 10</a:t>
            </a:r>
            <a:r>
              <a:rPr lang="en-US" dirty="0" smtClean="0"/>
              <a:t> (units digit is not 0).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>
              <a:defRPr/>
            </a:pPr>
            <a:r>
              <a:rPr lang="en-US" dirty="0" smtClean="0"/>
              <a:t>Completion Example 4</a:t>
            </a:r>
            <a:endParaRPr lang="en-US" dirty="0"/>
          </a:p>
        </p:txBody>
      </p:sp>
      <p:sp>
        <p:nvSpPr>
          <p:cNvPr id="15362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/>
            <a:r>
              <a:rPr lang="en-US" dirty="0" smtClean="0"/>
              <a:t>The number </a:t>
            </a:r>
            <a:r>
              <a:rPr lang="en-US" dirty="0" smtClean="0">
                <a:solidFill>
                  <a:srgbClr val="0000FF"/>
                </a:solidFill>
              </a:rPr>
              <a:t>−375 </a:t>
            </a:r>
            <a:r>
              <a:rPr lang="en-US" dirty="0" smtClean="0"/>
              <a:t>is</a:t>
            </a:r>
          </a:p>
          <a:p>
            <a:pPr marL="457200" indent="-457200"/>
            <a:r>
              <a:rPr lang="en-US" b="1" dirty="0" smtClean="0"/>
              <a:t>a.	</a:t>
            </a:r>
            <a:r>
              <a:rPr lang="en-US" dirty="0" smtClean="0"/>
              <a:t>divisible by 5 because</a:t>
            </a:r>
          </a:p>
          <a:p>
            <a:pPr marL="457200" indent="-457200"/>
            <a:r>
              <a:rPr lang="en-US" dirty="0" smtClean="0"/>
              <a:t>	__________________________________________</a:t>
            </a:r>
          </a:p>
          <a:p>
            <a:pPr marL="457200" indent="-457200"/>
            <a:r>
              <a:rPr lang="en-US" b="1" dirty="0" smtClean="0"/>
              <a:t>b.	</a:t>
            </a:r>
            <a:r>
              <a:rPr lang="en-US" dirty="0" smtClean="0"/>
              <a:t>divisible by 3 because</a:t>
            </a:r>
          </a:p>
          <a:p>
            <a:pPr marL="457200" indent="-457200"/>
            <a:r>
              <a:rPr lang="en-US" dirty="0" smtClean="0"/>
              <a:t>	__________________________________________</a:t>
            </a:r>
          </a:p>
          <a:p>
            <a:pPr marL="457200" indent="-457200"/>
            <a:r>
              <a:rPr lang="en-US" b="1" dirty="0" smtClean="0"/>
              <a:t>c.	</a:t>
            </a:r>
            <a:r>
              <a:rPr lang="en-US" dirty="0" smtClean="0"/>
              <a:t>not divisible by 6 because</a:t>
            </a:r>
          </a:p>
          <a:p>
            <a:pPr marL="457200" indent="-457200"/>
            <a:r>
              <a:rPr lang="en-US" dirty="0" smtClean="0"/>
              <a:t>	__________________________________________</a:t>
            </a:r>
          </a:p>
        </p:txBody>
      </p:sp>
      <p:sp>
        <p:nvSpPr>
          <p:cNvPr id="6" name="Rectangle 5"/>
          <p:cNvSpPr/>
          <p:nvPr/>
        </p:nvSpPr>
        <p:spPr>
          <a:xfrm>
            <a:off x="914400" y="2319635"/>
            <a:ext cx="252986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</a:rPr>
              <a:t>the units digit is 5.</a:t>
            </a: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914400" y="3327400"/>
            <a:ext cx="7680960" cy="46166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</a:rPr>
              <a:t>the sum of the digits is 15, and 15 is divisible is 3.</a:t>
            </a: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914400" y="4389735"/>
            <a:ext cx="234756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</a:rPr>
              <a:t>−</a:t>
            </a:r>
            <a:r>
              <a:rPr lang="en-US" sz="2400" b="1" dirty="0" smtClean="0">
                <a:solidFill>
                  <a:srgbClr val="FF0000"/>
                </a:solidFill>
              </a:rPr>
              <a:t>375 is not even.</a:t>
            </a:r>
            <a:endParaRPr lang="en-US" sz="24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>
              <a:defRPr/>
            </a:pPr>
            <a:r>
              <a:rPr lang="en-US" dirty="0" smtClean="0"/>
              <a:t>Completion Example 5</a:t>
            </a:r>
            <a:endParaRPr lang="en-US" dirty="0"/>
          </a:p>
        </p:txBody>
      </p:sp>
      <p:sp>
        <p:nvSpPr>
          <p:cNvPr id="15362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/>
            <a:r>
              <a:rPr lang="en-US" dirty="0" smtClean="0"/>
              <a:t>The number </a:t>
            </a:r>
            <a:r>
              <a:rPr lang="en-US" dirty="0" smtClean="0">
                <a:solidFill>
                  <a:srgbClr val="0000FF"/>
                </a:solidFill>
              </a:rPr>
              <a:t>612</a:t>
            </a:r>
            <a:r>
              <a:rPr lang="en-US" dirty="0" smtClean="0"/>
              <a:t> is</a:t>
            </a:r>
          </a:p>
          <a:p>
            <a:pPr marL="457200" indent="-457200"/>
            <a:r>
              <a:rPr lang="en-US" b="1" dirty="0" smtClean="0"/>
              <a:t>a.	</a:t>
            </a:r>
            <a:r>
              <a:rPr lang="en-US" dirty="0" smtClean="0"/>
              <a:t>divisible by 6 because</a:t>
            </a:r>
          </a:p>
          <a:p>
            <a:pPr marL="457200" indent="-457200"/>
            <a:r>
              <a:rPr lang="en-US" dirty="0" smtClean="0"/>
              <a:t>	__________________________________________</a:t>
            </a:r>
          </a:p>
          <a:p>
            <a:pPr marL="457200" indent="-457200"/>
            <a:r>
              <a:rPr lang="en-US" b="1" dirty="0" smtClean="0"/>
              <a:t>b.	</a:t>
            </a:r>
            <a:r>
              <a:rPr lang="en-US" dirty="0" smtClean="0"/>
              <a:t>divisible by 9 because</a:t>
            </a:r>
          </a:p>
          <a:p>
            <a:pPr marL="457200" indent="-457200"/>
            <a:r>
              <a:rPr lang="en-US" dirty="0" smtClean="0"/>
              <a:t>	__________________________________________</a:t>
            </a:r>
          </a:p>
          <a:p>
            <a:pPr marL="457200" indent="-457200"/>
            <a:r>
              <a:rPr lang="en-US" b="1" dirty="0" smtClean="0"/>
              <a:t>c.	</a:t>
            </a:r>
            <a:r>
              <a:rPr lang="en-US" dirty="0" smtClean="0"/>
              <a:t>not divisible by 10 because</a:t>
            </a:r>
          </a:p>
          <a:p>
            <a:pPr marL="457200" indent="-457200"/>
            <a:r>
              <a:rPr lang="en-US" dirty="0" smtClean="0"/>
              <a:t>	__________________________________________</a:t>
            </a:r>
          </a:p>
        </p:txBody>
      </p:sp>
      <p:sp>
        <p:nvSpPr>
          <p:cNvPr id="6" name="Rectangle 5"/>
          <p:cNvSpPr/>
          <p:nvPr/>
        </p:nvSpPr>
        <p:spPr>
          <a:xfrm>
            <a:off x="927100" y="2286000"/>
            <a:ext cx="417608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</a:rPr>
              <a:t>612 is divisible by both 2 and 3.</a:t>
            </a: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927100" y="3348335"/>
            <a:ext cx="7315200" cy="46166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</a:rPr>
              <a:t>the sum of the digits is 9, and 9 is divisible by 9.</a:t>
            </a: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927100" y="4343400"/>
            <a:ext cx="303640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</a:rPr>
              <a:t>the units digit is not 0.</a:t>
            </a:r>
            <a:endParaRPr lang="en-US" sz="24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>
                <a:solidFill>
                  <a:schemeClr val="accent1"/>
                </a:solidFill>
              </a:rPr>
              <a:t>Example 6</a:t>
            </a:r>
            <a:endParaRPr lang="en-US" sz="3200" dirty="0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970318"/>
          </a:xfrm>
        </p:spPr>
        <p:txBody>
          <a:bodyPr>
            <a:spAutoFit/>
          </a:bodyPr>
          <a:lstStyle/>
          <a:p>
            <a:r>
              <a:rPr lang="en-US" dirty="0" smtClean="0"/>
              <a:t>Does </a:t>
            </a:r>
            <a:r>
              <a:rPr lang="en-US" dirty="0" smtClean="0">
                <a:solidFill>
                  <a:srgbClr val="0000FF"/>
                </a:solidFill>
              </a:rPr>
              <a:t>54</a:t>
            </a:r>
            <a:r>
              <a:rPr lang="en-US" dirty="0" smtClean="0"/>
              <a:t> divide the product </a:t>
            </a:r>
            <a:r>
              <a:rPr lang="en-US" dirty="0" smtClean="0">
                <a:solidFill>
                  <a:srgbClr val="0000FF"/>
                </a:solidFill>
              </a:rPr>
              <a:t>4 ⋅ 5 ⋅ 9 ⋅ 3 ⋅ 7</a:t>
            </a:r>
            <a:r>
              <a:rPr lang="en-US" dirty="0" smtClean="0"/>
              <a:t>? If so, how many times?</a:t>
            </a:r>
          </a:p>
          <a:p>
            <a:r>
              <a:rPr lang="en-US" b="1" dirty="0" smtClean="0"/>
              <a:t>Solution</a:t>
            </a:r>
          </a:p>
          <a:p>
            <a:r>
              <a:rPr lang="en-US" dirty="0" smtClean="0"/>
              <a:t>Since </a:t>
            </a:r>
            <a:r>
              <a:rPr lang="en-US" dirty="0" smtClean="0">
                <a:solidFill>
                  <a:srgbClr val="000099"/>
                </a:solidFill>
              </a:rPr>
              <a:t>54 = 9 ⋅ 6 = 9 ⋅ 3 ⋅ 2</a:t>
            </a:r>
            <a:r>
              <a:rPr lang="en-US" dirty="0" smtClean="0"/>
              <a:t>, we factor 4 as </a:t>
            </a:r>
            <a:r>
              <a:rPr lang="en-US" dirty="0" smtClean="0">
                <a:solidFill>
                  <a:srgbClr val="000099"/>
                </a:solidFill>
              </a:rPr>
              <a:t>2 ⋅ 2 </a:t>
            </a:r>
            <a:r>
              <a:rPr lang="en-US" dirty="0" smtClean="0"/>
              <a:t>and rearrange the factors to find </a:t>
            </a:r>
            <a:r>
              <a:rPr lang="en-US" dirty="0" smtClean="0">
                <a:solidFill>
                  <a:srgbClr val="0000FF"/>
                </a:solidFill>
              </a:rPr>
              <a:t>54</a:t>
            </a:r>
            <a:r>
              <a:rPr lang="en-US" dirty="0" smtClean="0"/>
              <a:t>.</a:t>
            </a:r>
          </a:p>
          <a:p>
            <a:pPr>
              <a:tabLst>
                <a:tab pos="3657600" algn="r"/>
                <a:tab pos="3771900" algn="l"/>
              </a:tabLst>
            </a:pPr>
            <a:r>
              <a:rPr lang="en-US" dirty="0" smtClean="0"/>
              <a:t>	</a:t>
            </a:r>
            <a:r>
              <a:rPr lang="en-US" dirty="0" smtClean="0">
                <a:solidFill>
                  <a:srgbClr val="0000FF"/>
                </a:solidFill>
              </a:rPr>
              <a:t>4 ⋅ 5 ⋅ 9 ⋅ 3 ⋅ 7</a:t>
            </a:r>
            <a:r>
              <a:rPr lang="en-US" dirty="0" smtClean="0"/>
              <a:t>	</a:t>
            </a:r>
            <a:r>
              <a:rPr lang="en-US" dirty="0" smtClean="0">
                <a:solidFill>
                  <a:srgbClr val="000099"/>
                </a:solidFill>
              </a:rPr>
              <a:t>= 2 ⋅ 2 ⋅ 5 ⋅ 9 ⋅ 3 ⋅ 7</a:t>
            </a:r>
          </a:p>
          <a:p>
            <a:pPr>
              <a:tabLst>
                <a:tab pos="3657600" algn="r"/>
                <a:tab pos="3771900" algn="l"/>
              </a:tabLst>
            </a:pPr>
            <a:r>
              <a:rPr lang="en-US" dirty="0" smtClean="0"/>
              <a:t>		</a:t>
            </a:r>
            <a:r>
              <a:rPr lang="en-US" dirty="0" smtClean="0">
                <a:solidFill>
                  <a:srgbClr val="000099"/>
                </a:solidFill>
              </a:rPr>
              <a:t>= (9 ⋅ 3 ⋅ 2) ⋅ (2 ⋅ 5 ⋅ 7)</a:t>
            </a:r>
          </a:p>
          <a:p>
            <a:pPr>
              <a:tabLst>
                <a:tab pos="3657600" algn="r"/>
                <a:tab pos="3771900" algn="l"/>
              </a:tabLst>
            </a:pPr>
            <a:r>
              <a:rPr lang="en-US" dirty="0" smtClean="0"/>
              <a:t>		</a:t>
            </a:r>
            <a:r>
              <a:rPr lang="en-US" dirty="0" smtClean="0">
                <a:solidFill>
                  <a:srgbClr val="000099"/>
                </a:solidFill>
              </a:rPr>
              <a:t>=</a:t>
            </a:r>
            <a:r>
              <a:rPr lang="en-US" dirty="0" smtClean="0">
                <a:solidFill>
                  <a:srgbClr val="FF00FF"/>
                </a:solidFill>
              </a:rPr>
              <a:t> 54 ⋅ 70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>
                <a:solidFill>
                  <a:schemeClr val="accent1"/>
                </a:solidFill>
              </a:rPr>
              <a:t>Example 6 (cont.)</a:t>
            </a:r>
            <a:endParaRPr lang="en-US" sz="3200" dirty="0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384995"/>
          </a:xfrm>
        </p:spPr>
        <p:txBody>
          <a:bodyPr>
            <a:spAutoFit/>
          </a:bodyPr>
          <a:lstStyle/>
          <a:p>
            <a:r>
              <a:rPr lang="en-US" dirty="0" smtClean="0"/>
              <a:t>Thus </a:t>
            </a:r>
            <a:r>
              <a:rPr lang="en-US" dirty="0" smtClean="0">
                <a:solidFill>
                  <a:srgbClr val="0000FF"/>
                </a:solidFill>
              </a:rPr>
              <a:t>54</a:t>
            </a:r>
            <a:r>
              <a:rPr lang="en-US" dirty="0" smtClean="0"/>
              <a:t> does divide the product, and it divides the product </a:t>
            </a:r>
            <a:r>
              <a:rPr lang="en-US" dirty="0" smtClean="0">
                <a:solidFill>
                  <a:srgbClr val="FF0000"/>
                </a:solidFill>
              </a:rPr>
              <a:t>70 times</a:t>
            </a:r>
            <a:r>
              <a:rPr lang="en-US" dirty="0" smtClean="0"/>
              <a:t>. Notice that we do not even need to know the value of the product, just the factors.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>
                <a:solidFill>
                  <a:schemeClr val="accent1"/>
                </a:solidFill>
              </a:rPr>
              <a:t>Example 7</a:t>
            </a:r>
            <a:endParaRPr lang="en-US" sz="3200" dirty="0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Does </a:t>
            </a:r>
            <a:r>
              <a:rPr lang="en-US" dirty="0" smtClean="0">
                <a:solidFill>
                  <a:srgbClr val="0000FF"/>
                </a:solidFill>
              </a:rPr>
              <a:t>26</a:t>
            </a:r>
            <a:r>
              <a:rPr lang="en-US" dirty="0" smtClean="0"/>
              <a:t> divide the product </a:t>
            </a:r>
            <a:r>
              <a:rPr lang="en-US" dirty="0" smtClean="0">
                <a:solidFill>
                  <a:srgbClr val="0000FF"/>
                </a:solidFill>
              </a:rPr>
              <a:t>4 ⋅ 5 ⋅ 9 ⋅ 3 ⋅ 7</a:t>
            </a:r>
            <a:r>
              <a:rPr lang="en-US" dirty="0" smtClean="0"/>
              <a:t>? If so, how many times?</a:t>
            </a:r>
          </a:p>
          <a:p>
            <a:r>
              <a:rPr lang="en-US" b="1" dirty="0" smtClean="0"/>
              <a:t>Solution</a:t>
            </a:r>
          </a:p>
          <a:p>
            <a:r>
              <a:rPr lang="en-US" dirty="0" smtClean="0">
                <a:solidFill>
                  <a:srgbClr val="0000FF"/>
                </a:solidFill>
              </a:rPr>
              <a:t>26</a:t>
            </a:r>
            <a:r>
              <a:rPr lang="en-US" dirty="0" smtClean="0"/>
              <a:t> does </a:t>
            </a:r>
            <a:r>
              <a:rPr lang="en-US" b="1" dirty="0" smtClean="0">
                <a:solidFill>
                  <a:srgbClr val="FF0000"/>
                </a:solidFill>
              </a:rPr>
              <a:t>not</a:t>
            </a:r>
            <a:r>
              <a:rPr lang="en-US" b="1" dirty="0" smtClean="0"/>
              <a:t> </a:t>
            </a:r>
            <a:r>
              <a:rPr lang="en-US" dirty="0" smtClean="0"/>
              <a:t>divide </a:t>
            </a:r>
            <a:r>
              <a:rPr lang="en-US" dirty="0" smtClean="0">
                <a:solidFill>
                  <a:srgbClr val="0000FF"/>
                </a:solidFill>
              </a:rPr>
              <a:t>4 ⋅ 5 ⋅ 9 ⋅ 3 ⋅ 7 </a:t>
            </a:r>
            <a:r>
              <a:rPr lang="en-US" dirty="0" smtClean="0"/>
              <a:t>because </a:t>
            </a:r>
            <a:r>
              <a:rPr lang="en-US" dirty="0" smtClean="0">
                <a:solidFill>
                  <a:srgbClr val="000099"/>
                </a:solidFill>
              </a:rPr>
              <a:t>26 = 2 ⋅ 13 </a:t>
            </a:r>
            <a:r>
              <a:rPr lang="en-US" dirty="0" smtClean="0"/>
              <a:t>and </a:t>
            </a:r>
            <a:r>
              <a:rPr lang="en-US" dirty="0" smtClean="0">
                <a:solidFill>
                  <a:srgbClr val="000099"/>
                </a:solidFill>
              </a:rPr>
              <a:t>13</a:t>
            </a:r>
            <a:r>
              <a:rPr lang="en-US" dirty="0" smtClean="0"/>
              <a:t> is not a factor of the product.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chemeClr val="accent1"/>
                </a:solidFill>
              </a:rPr>
              <a:t>Objectives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5362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 eaLnBrk="1" hangingPunct="1">
              <a:buFont typeface="Courier New" pitchFamily="49" charset="0"/>
              <a:buChar char="o"/>
            </a:pPr>
            <a:r>
              <a:rPr lang="en-US" i="0" dirty="0" smtClean="0">
                <a:solidFill>
                  <a:schemeClr val="tx1"/>
                </a:solidFill>
              </a:rPr>
              <a:t>Have an understanding of the concept of </a:t>
            </a:r>
            <a:r>
              <a:rPr lang="en-US" b="1" i="0" dirty="0" smtClean="0">
                <a:solidFill>
                  <a:schemeClr val="tx1"/>
                </a:solidFill>
              </a:rPr>
              <a:t>divisibility</a:t>
            </a:r>
            <a:r>
              <a:rPr lang="en-US" i="0" dirty="0" smtClean="0">
                <a:solidFill>
                  <a:schemeClr val="tx1"/>
                </a:solidFill>
              </a:rPr>
              <a:t>.</a:t>
            </a:r>
          </a:p>
          <a:p>
            <a:pPr marL="457200" indent="-457200" eaLnBrk="1" hangingPunct="1">
              <a:buFont typeface="Courier New" pitchFamily="49" charset="0"/>
              <a:buChar char="o"/>
            </a:pPr>
            <a:r>
              <a:rPr lang="en-US" i="0" dirty="0" smtClean="0">
                <a:solidFill>
                  <a:schemeClr val="tx1"/>
                </a:solidFill>
              </a:rPr>
              <a:t>Know the rules for testing divisibility by 2, 3, 5, 6, 9, and 10.</a:t>
            </a:r>
          </a:p>
          <a:p>
            <a:pPr marL="457200" indent="-457200" eaLnBrk="1" hangingPunct="1">
              <a:buFont typeface="Courier New" pitchFamily="49" charset="0"/>
              <a:buChar char="o"/>
            </a:pPr>
            <a:r>
              <a:rPr lang="en-US" i="0" dirty="0" smtClean="0">
                <a:solidFill>
                  <a:schemeClr val="tx1"/>
                </a:solidFill>
              </a:rPr>
              <a:t>Be able to apply the concept of divisibility to products of whole numbers.</a:t>
            </a:r>
            <a:endParaRPr lang="en-US" i="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>
              <a:defRPr/>
            </a:pPr>
            <a:r>
              <a:rPr lang="en-US" dirty="0" smtClean="0"/>
              <a:t>Tests For Divisibility (2, 3, 5, 6, 9, 10)</a:t>
            </a:r>
            <a:endParaRPr 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315027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algn="ctr">
              <a:tabLst>
                <a:tab pos="914400" algn="l"/>
              </a:tabLst>
            </a:pPr>
            <a:r>
              <a:rPr lang="en-US" b="1" dirty="0" smtClean="0">
                <a:solidFill>
                  <a:srgbClr val="000000"/>
                </a:solidFill>
              </a:rPr>
              <a:t>Tests for Divisibility of Integers by 2, 3, 5, 6, 9 and 10</a:t>
            </a:r>
          </a:p>
          <a:p>
            <a:pPr>
              <a:tabLst>
                <a:tab pos="914400" algn="l"/>
              </a:tabLst>
            </a:pPr>
            <a:r>
              <a:rPr lang="en-US" b="1" dirty="0" smtClean="0">
                <a:solidFill>
                  <a:srgbClr val="000000"/>
                </a:solidFill>
              </a:rPr>
              <a:t>For 2:</a:t>
            </a:r>
            <a:r>
              <a:rPr lang="en-US" dirty="0" smtClean="0">
                <a:solidFill>
                  <a:srgbClr val="000000"/>
                </a:solidFill>
              </a:rPr>
              <a:t>	If the last digit (units digit) of an integer is 0, 2, 4, 	6, or 8, then the integer is divisible by 2.</a:t>
            </a:r>
          </a:p>
          <a:p>
            <a:pPr>
              <a:tabLst>
                <a:tab pos="914400" algn="l"/>
              </a:tabLst>
            </a:pPr>
            <a:r>
              <a:rPr lang="en-US" b="1" dirty="0" smtClean="0">
                <a:solidFill>
                  <a:srgbClr val="000000"/>
                </a:solidFill>
              </a:rPr>
              <a:t>For 3:</a:t>
            </a:r>
            <a:r>
              <a:rPr lang="en-US" dirty="0" smtClean="0">
                <a:solidFill>
                  <a:srgbClr val="000000"/>
                </a:solidFill>
              </a:rPr>
              <a:t>	If the sum of the digits of an integer is divisible 	by 3, then the integer is divisible by 3.</a:t>
            </a:r>
          </a:p>
          <a:p>
            <a:pPr>
              <a:tabLst>
                <a:tab pos="914400" algn="l"/>
              </a:tabLst>
            </a:pPr>
            <a:r>
              <a:rPr lang="en-US" b="1" dirty="0" smtClean="0">
                <a:solidFill>
                  <a:srgbClr val="000000"/>
                </a:solidFill>
              </a:rPr>
              <a:t>For 5:</a:t>
            </a:r>
            <a:r>
              <a:rPr lang="en-US" dirty="0" smtClean="0">
                <a:solidFill>
                  <a:srgbClr val="000000"/>
                </a:solidFill>
              </a:rPr>
              <a:t>	If the last digit of an integer is 0 or 5, then the 	integer is divisible by 5.</a:t>
            </a:r>
          </a:p>
          <a:p>
            <a:pPr>
              <a:tabLst>
                <a:tab pos="914400" algn="l"/>
              </a:tabLst>
            </a:pPr>
            <a:r>
              <a:rPr lang="en-US" b="1" dirty="0" smtClean="0">
                <a:solidFill>
                  <a:srgbClr val="000000"/>
                </a:solidFill>
              </a:rPr>
              <a:t>For 6:</a:t>
            </a:r>
            <a:r>
              <a:rPr lang="en-US" dirty="0" smtClean="0">
                <a:solidFill>
                  <a:srgbClr val="000000"/>
                </a:solidFill>
              </a:rPr>
              <a:t>	If the integer is divisible by both 2 and 3, then it 	is divisible by 6.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>
              <a:defRPr/>
            </a:pPr>
            <a:r>
              <a:rPr lang="en-US" dirty="0" smtClean="0"/>
              <a:t>Tests For Divisibility (2, 3, 5, 6, 9, 10)</a:t>
            </a:r>
            <a:endParaRPr 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850011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algn="ctr">
              <a:spcBef>
                <a:spcPts val="0"/>
              </a:spcBef>
              <a:tabLst>
                <a:tab pos="1143000" algn="l"/>
              </a:tabLst>
            </a:pPr>
            <a:r>
              <a:rPr lang="en-US" b="1" dirty="0" smtClean="0">
                <a:solidFill>
                  <a:srgbClr val="000000"/>
                </a:solidFill>
              </a:rPr>
              <a:t>Tests for Divisibility of Integers by 2, 3, 5, 6, 9 and 10 (cont.)</a:t>
            </a:r>
          </a:p>
          <a:p>
            <a:pPr>
              <a:tabLst>
                <a:tab pos="1143000" algn="l"/>
              </a:tabLst>
            </a:pPr>
            <a:r>
              <a:rPr lang="en-US" b="1" dirty="0" smtClean="0">
                <a:solidFill>
                  <a:srgbClr val="000000"/>
                </a:solidFill>
              </a:rPr>
              <a:t>For 9:</a:t>
            </a:r>
            <a:r>
              <a:rPr lang="en-US" dirty="0" smtClean="0">
                <a:solidFill>
                  <a:srgbClr val="000000"/>
                </a:solidFill>
              </a:rPr>
              <a:t>	If the sum of the digits of an integer is divisible 	by 9, then the integer is divisible by 9.</a:t>
            </a:r>
          </a:p>
          <a:p>
            <a:pPr>
              <a:tabLst>
                <a:tab pos="1143000" algn="l"/>
              </a:tabLst>
            </a:pPr>
            <a:r>
              <a:rPr lang="en-US" b="1" dirty="0" smtClean="0">
                <a:solidFill>
                  <a:srgbClr val="000000"/>
                </a:solidFill>
              </a:rPr>
              <a:t>For 10:</a:t>
            </a:r>
            <a:r>
              <a:rPr lang="en-US" dirty="0" smtClean="0">
                <a:solidFill>
                  <a:srgbClr val="000000"/>
                </a:solidFill>
              </a:rPr>
              <a:t>	If the last digit of an integer is 0, then the 	integer is divisible by 10.</a:t>
            </a:r>
            <a:endParaRPr lang="en-US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>
              <a:defRPr/>
            </a:pPr>
            <a:r>
              <a:rPr lang="en-US" dirty="0" smtClean="0"/>
              <a:t>Tests For Divisibility (2, 3, 5, 6, 9, 10)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970318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algn="ctr">
              <a:tabLst>
                <a:tab pos="457200" algn="l"/>
              </a:tabLst>
            </a:pPr>
            <a:r>
              <a:rPr lang="en-US" b="1" dirty="0" smtClean="0">
                <a:solidFill>
                  <a:srgbClr val="000000"/>
                </a:solidFill>
              </a:rPr>
              <a:t>Even and Odd Integers</a:t>
            </a:r>
          </a:p>
          <a:p>
            <a:pPr>
              <a:tabLst>
                <a:tab pos="457200" algn="l"/>
              </a:tabLst>
            </a:pPr>
            <a:r>
              <a:rPr lang="en-US" b="1" dirty="0" smtClean="0">
                <a:solidFill>
                  <a:srgbClr val="C00000"/>
                </a:solidFill>
              </a:rPr>
              <a:t>Even integers </a:t>
            </a:r>
            <a:r>
              <a:rPr lang="en-US" dirty="0" smtClean="0">
                <a:solidFill>
                  <a:srgbClr val="000000"/>
                </a:solidFill>
              </a:rPr>
              <a:t>are divisible by 2.</a:t>
            </a:r>
          </a:p>
          <a:p>
            <a:pPr>
              <a:tabLst>
                <a:tab pos="457200" algn="l"/>
              </a:tabLst>
            </a:pPr>
            <a:r>
              <a:rPr lang="en-US" dirty="0" smtClean="0">
                <a:solidFill>
                  <a:srgbClr val="000000"/>
                </a:solidFill>
              </a:rPr>
              <a:t>	(If an integer is divided by 2 and the remainder is 0, 	then the integer is even.)</a:t>
            </a:r>
          </a:p>
          <a:p>
            <a:pPr>
              <a:tabLst>
                <a:tab pos="457200" algn="l"/>
              </a:tabLst>
            </a:pPr>
            <a:r>
              <a:rPr lang="en-US" b="1" dirty="0" smtClean="0">
                <a:solidFill>
                  <a:srgbClr val="C00000"/>
                </a:solidFill>
              </a:rPr>
              <a:t>Odd integers </a:t>
            </a:r>
            <a:r>
              <a:rPr lang="en-US" dirty="0" smtClean="0">
                <a:solidFill>
                  <a:srgbClr val="000000"/>
                </a:solidFill>
              </a:rPr>
              <a:t>are not divisible by 2.</a:t>
            </a:r>
          </a:p>
          <a:p>
            <a:pPr>
              <a:tabLst>
                <a:tab pos="457200" algn="l"/>
              </a:tabLst>
            </a:pPr>
            <a:r>
              <a:rPr lang="en-US" dirty="0" smtClean="0">
                <a:solidFill>
                  <a:srgbClr val="000000"/>
                </a:solidFill>
              </a:rPr>
              <a:t>	(If an integer is divided by 2 and the remainder is 1, 	then the integer is odd.)</a:t>
            </a:r>
          </a:p>
          <a:p>
            <a:pPr>
              <a:tabLst>
                <a:tab pos="457200" algn="l"/>
              </a:tabLst>
            </a:pPr>
            <a:r>
              <a:rPr lang="en-US" dirty="0" smtClean="0">
                <a:solidFill>
                  <a:srgbClr val="000000"/>
                </a:solidFill>
              </a:rPr>
              <a:t>(</a:t>
            </a:r>
            <a:r>
              <a:rPr lang="en-US" b="1" dirty="0" smtClean="0">
                <a:solidFill>
                  <a:srgbClr val="000000"/>
                </a:solidFill>
              </a:rPr>
              <a:t>Note</a:t>
            </a:r>
            <a:r>
              <a:rPr lang="en-US" dirty="0" smtClean="0">
                <a:solidFill>
                  <a:srgbClr val="000000"/>
                </a:solidFill>
              </a:rPr>
              <a:t>: Every integer is either even or odd.)</a:t>
            </a:r>
            <a:endParaRPr lang="en-US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>
              <a:defRPr/>
            </a:pPr>
            <a:r>
              <a:rPr lang="en-US" dirty="0" smtClean="0"/>
              <a:t>Example 1</a:t>
            </a:r>
            <a:endParaRPr lang="en-US" dirty="0"/>
          </a:p>
        </p:txBody>
      </p:sp>
      <p:sp>
        <p:nvSpPr>
          <p:cNvPr id="15362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228850"/>
          </a:xfrm>
        </p:spPr>
        <p:txBody>
          <a:bodyPr>
            <a:spAutoFit/>
          </a:bodyPr>
          <a:lstStyle/>
          <a:p>
            <a:pPr marL="457200" indent="-457200"/>
            <a:r>
              <a:rPr lang="en-US" b="1" dirty="0" smtClean="0"/>
              <a:t>a.	</a:t>
            </a:r>
            <a:r>
              <a:rPr lang="en-US" dirty="0" smtClean="0">
                <a:solidFill>
                  <a:srgbClr val="0000FF"/>
                </a:solidFill>
              </a:rPr>
              <a:t>1386</a:t>
            </a:r>
            <a:r>
              <a:rPr lang="en-US" dirty="0" smtClean="0"/>
              <a:t> is divisible by </a:t>
            </a:r>
            <a:r>
              <a:rPr lang="en-US" dirty="0" smtClean="0">
                <a:solidFill>
                  <a:srgbClr val="FF0000"/>
                </a:solidFill>
              </a:rPr>
              <a:t>2</a:t>
            </a:r>
            <a:r>
              <a:rPr lang="en-US" dirty="0" smtClean="0"/>
              <a:t> since the units digit is </a:t>
            </a:r>
            <a:r>
              <a:rPr lang="en-US" dirty="0" smtClean="0">
                <a:solidFill>
                  <a:srgbClr val="000099"/>
                </a:solidFill>
              </a:rPr>
              <a:t>6</a:t>
            </a:r>
            <a:r>
              <a:rPr lang="en-US" dirty="0" smtClean="0"/>
              <a:t>, an even digit. Thus </a:t>
            </a:r>
            <a:r>
              <a:rPr lang="en-US" dirty="0" smtClean="0">
                <a:solidFill>
                  <a:srgbClr val="0000FF"/>
                </a:solidFill>
              </a:rPr>
              <a:t>1386</a:t>
            </a:r>
            <a:r>
              <a:rPr lang="en-US" dirty="0" smtClean="0"/>
              <a:t> is an </a:t>
            </a:r>
            <a:r>
              <a:rPr lang="en-US" dirty="0" smtClean="0">
                <a:solidFill>
                  <a:srgbClr val="FF0000"/>
                </a:solidFill>
              </a:rPr>
              <a:t>even integer</a:t>
            </a:r>
            <a:r>
              <a:rPr lang="en-US" dirty="0" smtClean="0"/>
              <a:t>.</a:t>
            </a:r>
          </a:p>
          <a:p>
            <a:pPr marL="457200" indent="-457200"/>
            <a:r>
              <a:rPr lang="en-US" b="1" dirty="0" smtClean="0"/>
              <a:t>b.	</a:t>
            </a:r>
            <a:r>
              <a:rPr lang="en-US" dirty="0" smtClean="0">
                <a:solidFill>
                  <a:srgbClr val="0000FF"/>
                </a:solidFill>
              </a:rPr>
              <a:t>7701</a:t>
            </a:r>
            <a:r>
              <a:rPr lang="en-US" dirty="0" smtClean="0"/>
              <a:t> is divisible by </a:t>
            </a:r>
            <a:r>
              <a:rPr lang="en-US" dirty="0" smtClean="0">
                <a:solidFill>
                  <a:srgbClr val="FF0000"/>
                </a:solidFill>
              </a:rPr>
              <a:t>3</a:t>
            </a:r>
            <a:r>
              <a:rPr lang="en-US" dirty="0" smtClean="0"/>
              <a:t> because </a:t>
            </a:r>
            <a:r>
              <a:rPr lang="en-US" dirty="0" smtClean="0">
                <a:solidFill>
                  <a:srgbClr val="000099"/>
                </a:solidFill>
              </a:rPr>
              <a:t>7 + 7 + 0 + 1 = 15 </a:t>
            </a:r>
            <a:r>
              <a:rPr lang="en-US" dirty="0" smtClean="0"/>
              <a:t>and </a:t>
            </a:r>
            <a:r>
              <a:rPr lang="en-US" dirty="0" smtClean="0">
                <a:solidFill>
                  <a:srgbClr val="000099"/>
                </a:solidFill>
              </a:rPr>
              <a:t>15</a:t>
            </a:r>
            <a:r>
              <a:rPr lang="en-US" dirty="0" smtClean="0"/>
              <a:t> is divisible by </a:t>
            </a:r>
            <a:r>
              <a:rPr lang="en-US" dirty="0" smtClean="0">
                <a:solidFill>
                  <a:srgbClr val="000099"/>
                </a:solidFill>
              </a:rPr>
              <a:t>3</a:t>
            </a:r>
            <a:r>
              <a:rPr lang="en-US" dirty="0" smtClean="0"/>
              <a:t>.</a:t>
            </a:r>
          </a:p>
          <a:p>
            <a:pPr marL="457200" indent="-457200"/>
            <a:r>
              <a:rPr lang="en-US" b="1" dirty="0" smtClean="0"/>
              <a:t>c.	</a:t>
            </a:r>
            <a:r>
              <a:rPr lang="en-US" dirty="0" smtClean="0">
                <a:solidFill>
                  <a:srgbClr val="0000FF"/>
                </a:solidFill>
              </a:rPr>
              <a:t>23,365</a:t>
            </a:r>
            <a:r>
              <a:rPr lang="en-US" dirty="0" smtClean="0"/>
              <a:t> is divisible by </a:t>
            </a:r>
            <a:r>
              <a:rPr lang="en-US" dirty="0" smtClean="0">
                <a:solidFill>
                  <a:srgbClr val="FF0000"/>
                </a:solidFill>
              </a:rPr>
              <a:t>5</a:t>
            </a:r>
            <a:r>
              <a:rPr lang="en-US" dirty="0" smtClean="0"/>
              <a:t> because the units digit is </a:t>
            </a:r>
            <a:r>
              <a:rPr lang="en-US" dirty="0" smtClean="0">
                <a:solidFill>
                  <a:srgbClr val="000099"/>
                </a:solidFill>
              </a:rPr>
              <a:t>5</a:t>
            </a:r>
            <a:r>
              <a:rPr lang="en-US" dirty="0" smtClean="0"/>
              <a:t>.</a:t>
            </a:r>
          </a:p>
          <a:p>
            <a:pPr marL="457200" indent="-457200"/>
            <a:r>
              <a:rPr lang="en-US" b="1" dirty="0" smtClean="0"/>
              <a:t>d.	</a:t>
            </a:r>
            <a:r>
              <a:rPr lang="en-US" dirty="0" smtClean="0">
                <a:solidFill>
                  <a:srgbClr val="0000FF"/>
                </a:solidFill>
              </a:rPr>
              <a:t>9036</a:t>
            </a:r>
            <a:r>
              <a:rPr lang="en-US" dirty="0" smtClean="0"/>
              <a:t> is divisible by </a:t>
            </a:r>
            <a:r>
              <a:rPr lang="en-US" dirty="0" smtClean="0">
                <a:solidFill>
                  <a:srgbClr val="FF0000"/>
                </a:solidFill>
              </a:rPr>
              <a:t>6</a:t>
            </a:r>
            <a:r>
              <a:rPr lang="en-US" dirty="0" smtClean="0"/>
              <a:t> since it is divisible by both </a:t>
            </a:r>
            <a:r>
              <a:rPr lang="en-US" dirty="0" smtClean="0">
                <a:solidFill>
                  <a:srgbClr val="000099"/>
                </a:solidFill>
              </a:rPr>
              <a:t>2</a:t>
            </a:r>
            <a:r>
              <a:rPr lang="en-US" dirty="0" smtClean="0"/>
              <a:t> and </a:t>
            </a:r>
            <a:r>
              <a:rPr lang="en-US" dirty="0" smtClean="0">
                <a:solidFill>
                  <a:srgbClr val="000099"/>
                </a:solidFill>
              </a:rPr>
              <a:t>3</a:t>
            </a:r>
            <a:r>
              <a:rPr lang="en-US" dirty="0" smtClean="0"/>
              <a:t>. (The sum of the digits is </a:t>
            </a:r>
            <a:r>
              <a:rPr lang="en-US" dirty="0" smtClean="0">
                <a:solidFill>
                  <a:srgbClr val="000099"/>
                </a:solidFill>
              </a:rPr>
              <a:t>9 + 0 + 3 + 6 = 18</a:t>
            </a:r>
            <a:r>
              <a:rPr lang="en-US" dirty="0" smtClean="0"/>
              <a:t>, and </a:t>
            </a:r>
            <a:r>
              <a:rPr lang="en-US" dirty="0" smtClean="0">
                <a:solidFill>
                  <a:srgbClr val="000099"/>
                </a:solidFill>
              </a:rPr>
              <a:t>18</a:t>
            </a:r>
            <a:r>
              <a:rPr lang="en-US" dirty="0" smtClean="0"/>
              <a:t> is divisible by </a:t>
            </a:r>
            <a:r>
              <a:rPr lang="en-US" dirty="0" smtClean="0">
                <a:solidFill>
                  <a:srgbClr val="000099"/>
                </a:solidFill>
              </a:rPr>
              <a:t>3</a:t>
            </a:r>
            <a:r>
              <a:rPr lang="en-US" dirty="0" smtClean="0"/>
              <a:t> and so is the number. The units digit is </a:t>
            </a:r>
            <a:r>
              <a:rPr lang="en-US" dirty="0" smtClean="0">
                <a:solidFill>
                  <a:srgbClr val="000099"/>
                </a:solidFill>
              </a:rPr>
              <a:t>6</a:t>
            </a:r>
            <a:r>
              <a:rPr lang="en-US" dirty="0" smtClean="0"/>
              <a:t> so it is an even integer.)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>
              <a:defRPr/>
            </a:pPr>
            <a:r>
              <a:rPr lang="en-US" dirty="0" smtClean="0"/>
              <a:t>Example 1 (cont.)</a:t>
            </a:r>
            <a:endParaRPr lang="en-US" dirty="0"/>
          </a:p>
        </p:txBody>
      </p:sp>
      <p:sp>
        <p:nvSpPr>
          <p:cNvPr id="15362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902059"/>
          </a:xfrm>
        </p:spPr>
        <p:txBody>
          <a:bodyPr>
            <a:spAutoFit/>
          </a:bodyPr>
          <a:lstStyle/>
          <a:p>
            <a:pPr marL="457200" indent="-457200"/>
            <a:r>
              <a:rPr lang="en-US" b="1" dirty="0" smtClean="0"/>
              <a:t>e.	</a:t>
            </a:r>
            <a:r>
              <a:rPr lang="en-US" dirty="0" smtClean="0">
                <a:solidFill>
                  <a:srgbClr val="0000FF"/>
                </a:solidFill>
              </a:rPr>
              <a:t>9567</a:t>
            </a:r>
            <a:r>
              <a:rPr lang="en-US" dirty="0" smtClean="0"/>
              <a:t> is divisible by </a:t>
            </a:r>
            <a:r>
              <a:rPr lang="en-US" dirty="0" smtClean="0">
                <a:solidFill>
                  <a:srgbClr val="FF0000"/>
                </a:solidFill>
              </a:rPr>
              <a:t>9</a:t>
            </a:r>
            <a:r>
              <a:rPr lang="en-US" dirty="0" smtClean="0"/>
              <a:t> because </a:t>
            </a:r>
            <a:r>
              <a:rPr lang="en-US" dirty="0" smtClean="0">
                <a:solidFill>
                  <a:srgbClr val="000099"/>
                </a:solidFill>
              </a:rPr>
              <a:t>9 + 5 + 6 + 7 = 27 </a:t>
            </a:r>
            <a:r>
              <a:rPr lang="en-US" dirty="0" smtClean="0"/>
              <a:t>and </a:t>
            </a:r>
            <a:r>
              <a:rPr lang="en-US" dirty="0" smtClean="0">
                <a:solidFill>
                  <a:srgbClr val="000099"/>
                </a:solidFill>
              </a:rPr>
              <a:t>27</a:t>
            </a:r>
            <a:r>
              <a:rPr lang="en-US" dirty="0" smtClean="0"/>
              <a:t> is divisible by </a:t>
            </a:r>
            <a:r>
              <a:rPr lang="en-US" dirty="0" smtClean="0">
                <a:solidFill>
                  <a:srgbClr val="000099"/>
                </a:solidFill>
              </a:rPr>
              <a:t>9</a:t>
            </a:r>
            <a:r>
              <a:rPr lang="en-US" dirty="0" smtClean="0"/>
              <a:t>.</a:t>
            </a:r>
          </a:p>
          <a:p>
            <a:pPr marL="457200" indent="-457200"/>
            <a:r>
              <a:rPr lang="en-US" b="1" dirty="0" smtClean="0"/>
              <a:t>f.	</a:t>
            </a:r>
            <a:r>
              <a:rPr lang="en-US" dirty="0" smtClean="0">
                <a:solidFill>
                  <a:srgbClr val="0000FF"/>
                </a:solidFill>
              </a:rPr>
              <a:t>253,430</a:t>
            </a:r>
            <a:r>
              <a:rPr lang="en-US" dirty="0" smtClean="0"/>
              <a:t> is divisible by </a:t>
            </a:r>
            <a:r>
              <a:rPr lang="en-US" dirty="0" smtClean="0">
                <a:solidFill>
                  <a:srgbClr val="FF0000"/>
                </a:solidFill>
              </a:rPr>
              <a:t>10</a:t>
            </a:r>
            <a:r>
              <a:rPr lang="en-US" dirty="0" smtClean="0"/>
              <a:t> because the units digit is </a:t>
            </a:r>
            <a:r>
              <a:rPr lang="en-US" dirty="0" smtClean="0">
                <a:solidFill>
                  <a:srgbClr val="000099"/>
                </a:solidFill>
              </a:rPr>
              <a:t>0</a:t>
            </a:r>
            <a:r>
              <a:rPr lang="en-US" dirty="0" smtClean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>
              <a:defRPr/>
            </a:pPr>
            <a:r>
              <a:rPr lang="en-US" dirty="0" smtClean="0"/>
              <a:t>Tests For Divisibility (2, 3, 5, 6, 9, 10)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056495"/>
          </a:xfrm>
          <a:noFill/>
          <a:ln w="28575">
            <a:solidFill>
              <a:srgbClr val="FF0000"/>
            </a:solidFill>
          </a:ln>
        </p:spPr>
        <p:txBody>
          <a:bodyPr>
            <a:spAutoFit/>
          </a:bodyPr>
          <a:lstStyle/>
          <a:p>
            <a:pPr algn="ctr">
              <a:buNone/>
              <a:tabLst>
                <a:tab pos="457200" algn="l"/>
                <a:tab pos="914400" algn="l"/>
              </a:tabLst>
            </a:pPr>
            <a:r>
              <a:rPr lang="en-US" b="1" dirty="0" smtClean="0">
                <a:solidFill>
                  <a:srgbClr val="000000"/>
                </a:solidFill>
              </a:rPr>
              <a:t>Note About Terminology</a:t>
            </a:r>
          </a:p>
          <a:p>
            <a:pPr marL="0" indent="0">
              <a:buNone/>
              <a:tabLst>
                <a:tab pos="457200" algn="l"/>
                <a:tab pos="914400" algn="l"/>
              </a:tabLst>
            </a:pPr>
            <a:r>
              <a:rPr lang="en-US" dirty="0" smtClean="0">
                <a:solidFill>
                  <a:srgbClr val="000000"/>
                </a:solidFill>
              </a:rPr>
              <a:t>The following sentences are simply different ways of saying the same thing.</a:t>
            </a:r>
          </a:p>
          <a:p>
            <a:pPr>
              <a:buNone/>
              <a:tabLst>
                <a:tab pos="457200" algn="l"/>
                <a:tab pos="914400" algn="l"/>
              </a:tabLst>
            </a:pPr>
            <a:r>
              <a:rPr lang="en-US" dirty="0" smtClean="0">
                <a:solidFill>
                  <a:srgbClr val="000000"/>
                </a:solidFill>
              </a:rPr>
              <a:t>	</a:t>
            </a:r>
            <a:r>
              <a:rPr lang="en-US" b="1" dirty="0" smtClean="0">
                <a:solidFill>
                  <a:srgbClr val="000000"/>
                </a:solidFill>
              </a:rPr>
              <a:t>1.</a:t>
            </a:r>
            <a:r>
              <a:rPr lang="en-US" dirty="0" smtClean="0">
                <a:solidFill>
                  <a:srgbClr val="000000"/>
                </a:solidFill>
              </a:rPr>
              <a:t>	1386 is </a:t>
            </a:r>
            <a:r>
              <a:rPr lang="en-US" b="1" dirty="0" smtClean="0">
                <a:solidFill>
                  <a:srgbClr val="C00000"/>
                </a:solidFill>
              </a:rPr>
              <a:t>divisible by </a:t>
            </a:r>
            <a:r>
              <a:rPr lang="en-US" dirty="0" smtClean="0">
                <a:solidFill>
                  <a:srgbClr val="000000"/>
                </a:solidFill>
              </a:rPr>
              <a:t>2.</a:t>
            </a:r>
          </a:p>
          <a:p>
            <a:pPr>
              <a:buNone/>
              <a:tabLst>
                <a:tab pos="457200" algn="l"/>
                <a:tab pos="914400" algn="l"/>
              </a:tabLst>
            </a:pPr>
            <a:r>
              <a:rPr lang="en-US" dirty="0" smtClean="0">
                <a:solidFill>
                  <a:srgbClr val="000000"/>
                </a:solidFill>
              </a:rPr>
              <a:t>	</a:t>
            </a:r>
            <a:r>
              <a:rPr lang="en-US" b="1" dirty="0" smtClean="0">
                <a:solidFill>
                  <a:srgbClr val="000000"/>
                </a:solidFill>
              </a:rPr>
              <a:t>2.</a:t>
            </a:r>
            <a:r>
              <a:rPr lang="en-US" dirty="0" smtClean="0">
                <a:solidFill>
                  <a:srgbClr val="000000"/>
                </a:solidFill>
              </a:rPr>
              <a:t>	2 is a </a:t>
            </a:r>
            <a:r>
              <a:rPr lang="en-US" b="1" dirty="0" smtClean="0">
                <a:solidFill>
                  <a:srgbClr val="C00000"/>
                </a:solidFill>
              </a:rPr>
              <a:t>factor</a:t>
            </a:r>
            <a:r>
              <a:rPr lang="en-US" dirty="0" smtClean="0">
                <a:solidFill>
                  <a:srgbClr val="000000"/>
                </a:solidFill>
              </a:rPr>
              <a:t> of 1386.</a:t>
            </a:r>
          </a:p>
          <a:p>
            <a:pPr>
              <a:buNone/>
              <a:tabLst>
                <a:tab pos="457200" algn="l"/>
                <a:tab pos="914400" algn="l"/>
              </a:tabLst>
            </a:pPr>
            <a:r>
              <a:rPr lang="en-US" dirty="0" smtClean="0">
                <a:solidFill>
                  <a:srgbClr val="000000"/>
                </a:solidFill>
              </a:rPr>
              <a:t>	</a:t>
            </a:r>
            <a:r>
              <a:rPr lang="en-US" b="1" dirty="0" smtClean="0">
                <a:solidFill>
                  <a:srgbClr val="000000"/>
                </a:solidFill>
              </a:rPr>
              <a:t>3.</a:t>
            </a:r>
            <a:r>
              <a:rPr lang="en-US" dirty="0" smtClean="0">
                <a:solidFill>
                  <a:srgbClr val="000000"/>
                </a:solidFill>
              </a:rPr>
              <a:t>	2 </a:t>
            </a:r>
            <a:r>
              <a:rPr lang="en-US" b="1" dirty="0" smtClean="0">
                <a:solidFill>
                  <a:srgbClr val="C00000"/>
                </a:solidFill>
              </a:rPr>
              <a:t>divides</a:t>
            </a:r>
            <a:r>
              <a:rPr lang="en-US" dirty="0" smtClean="0">
                <a:solidFill>
                  <a:srgbClr val="000000"/>
                </a:solidFill>
              </a:rPr>
              <a:t> 1386.</a:t>
            </a:r>
          </a:p>
          <a:p>
            <a:pPr>
              <a:buNone/>
              <a:tabLst>
                <a:tab pos="457200" algn="l"/>
                <a:tab pos="914400" algn="l"/>
              </a:tabLst>
            </a:pPr>
            <a:r>
              <a:rPr lang="en-US" dirty="0" smtClean="0">
                <a:solidFill>
                  <a:srgbClr val="000000"/>
                </a:solidFill>
              </a:rPr>
              <a:t>	</a:t>
            </a:r>
            <a:r>
              <a:rPr lang="en-US" b="1" dirty="0" smtClean="0">
                <a:solidFill>
                  <a:srgbClr val="000000"/>
                </a:solidFill>
              </a:rPr>
              <a:t>4.</a:t>
            </a:r>
            <a:r>
              <a:rPr lang="en-US" dirty="0" smtClean="0">
                <a:solidFill>
                  <a:srgbClr val="000000"/>
                </a:solidFill>
              </a:rPr>
              <a:t>	2 </a:t>
            </a:r>
            <a:r>
              <a:rPr lang="en-US" b="1" dirty="0" smtClean="0">
                <a:solidFill>
                  <a:srgbClr val="C00000"/>
                </a:solidFill>
              </a:rPr>
              <a:t>divides into </a:t>
            </a:r>
            <a:r>
              <a:rPr lang="en-US" dirty="0" smtClean="0">
                <a:solidFill>
                  <a:srgbClr val="000000"/>
                </a:solidFill>
              </a:rPr>
              <a:t>1386.</a:t>
            </a:r>
          </a:p>
          <a:p>
            <a:pPr>
              <a:buNone/>
              <a:tabLst>
                <a:tab pos="457200" algn="l"/>
                <a:tab pos="914400" algn="l"/>
              </a:tabLst>
            </a:pPr>
            <a:r>
              <a:rPr lang="en-US" dirty="0" smtClean="0">
                <a:solidFill>
                  <a:srgbClr val="000000"/>
                </a:solidFill>
              </a:rPr>
              <a:t>	</a:t>
            </a:r>
            <a:r>
              <a:rPr lang="en-US" b="1" dirty="0" smtClean="0">
                <a:solidFill>
                  <a:srgbClr val="000000"/>
                </a:solidFill>
              </a:rPr>
              <a:t>5.</a:t>
            </a:r>
            <a:r>
              <a:rPr lang="en-US" dirty="0" smtClean="0">
                <a:solidFill>
                  <a:srgbClr val="000000"/>
                </a:solidFill>
              </a:rPr>
              <a:t>	2 is a </a:t>
            </a:r>
            <a:r>
              <a:rPr lang="en-US" b="1" dirty="0" smtClean="0">
                <a:solidFill>
                  <a:srgbClr val="C00000"/>
                </a:solidFill>
              </a:rPr>
              <a:t>divisor</a:t>
            </a:r>
            <a:r>
              <a:rPr lang="en-US" dirty="0" smtClean="0">
                <a:solidFill>
                  <a:srgbClr val="000000"/>
                </a:solidFill>
              </a:rPr>
              <a:t> of 1386.</a:t>
            </a:r>
            <a:endParaRPr lang="en-US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chemeClr val="accent1"/>
                </a:solidFill>
              </a:rPr>
              <a:t>Example 2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5362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884140"/>
          </a:xfrm>
        </p:spPr>
        <p:txBody>
          <a:bodyPr>
            <a:spAutoFit/>
          </a:bodyPr>
          <a:lstStyle/>
          <a:p>
            <a:pPr marL="457200" indent="-457200"/>
            <a:r>
              <a:rPr lang="en-US" dirty="0" smtClean="0"/>
              <a:t>The number </a:t>
            </a:r>
            <a:r>
              <a:rPr lang="en-US" dirty="0" smtClean="0">
                <a:solidFill>
                  <a:srgbClr val="0000FF"/>
                </a:solidFill>
              </a:rPr>
              <a:t>3430</a:t>
            </a:r>
            <a:r>
              <a:rPr lang="en-US" dirty="0" smtClean="0"/>
              <a:t> is</a:t>
            </a:r>
          </a:p>
          <a:p>
            <a:pPr marL="457200" indent="-457200"/>
            <a:r>
              <a:rPr lang="en-US" b="1" dirty="0" smtClean="0"/>
              <a:t>a.	</a:t>
            </a:r>
            <a:r>
              <a:rPr lang="en-US" dirty="0" smtClean="0">
                <a:solidFill>
                  <a:srgbClr val="FF0000"/>
                </a:solidFill>
              </a:rPr>
              <a:t>divisible by 2</a:t>
            </a:r>
            <a:r>
              <a:rPr lang="en-US" dirty="0" smtClean="0"/>
              <a:t> (units digit is 0, an even digit);</a:t>
            </a:r>
          </a:p>
          <a:p>
            <a:pPr marL="457200" indent="-457200"/>
            <a:r>
              <a:rPr lang="en-US" b="1" dirty="0" smtClean="0"/>
              <a:t>b.	</a:t>
            </a:r>
            <a:r>
              <a:rPr lang="en-US" dirty="0" smtClean="0">
                <a:solidFill>
                  <a:srgbClr val="FF0000"/>
                </a:solidFill>
              </a:rPr>
              <a:t>not divisible by 3</a:t>
            </a:r>
            <a:r>
              <a:rPr lang="en-US" dirty="0" smtClean="0"/>
              <a:t> (</a:t>
            </a:r>
            <a:r>
              <a:rPr lang="en-US" dirty="0" smtClean="0">
                <a:solidFill>
                  <a:srgbClr val="000099"/>
                </a:solidFill>
              </a:rPr>
              <a:t>3 + 4 + 3 + 0 = 10 </a:t>
            </a:r>
            <a:r>
              <a:rPr lang="en-US" dirty="0" smtClean="0"/>
              <a:t>and 10 is not divisible by 3);</a:t>
            </a:r>
          </a:p>
          <a:p>
            <a:pPr marL="457200" indent="-457200"/>
            <a:r>
              <a:rPr lang="en-US" b="1" dirty="0" smtClean="0"/>
              <a:t>c.	</a:t>
            </a:r>
            <a:r>
              <a:rPr lang="en-US" dirty="0" smtClean="0">
                <a:solidFill>
                  <a:srgbClr val="FF0000"/>
                </a:solidFill>
              </a:rPr>
              <a:t>divisible by 5</a:t>
            </a:r>
            <a:r>
              <a:rPr lang="en-US" dirty="0" smtClean="0"/>
              <a:t> (units digit is 0);</a:t>
            </a:r>
          </a:p>
          <a:p>
            <a:pPr marL="457200" indent="-457200"/>
            <a:r>
              <a:rPr lang="en-US" b="1" dirty="0" smtClean="0"/>
              <a:t>d.	</a:t>
            </a:r>
            <a:r>
              <a:rPr lang="en-US" dirty="0" smtClean="0">
                <a:solidFill>
                  <a:srgbClr val="FF0000"/>
                </a:solidFill>
              </a:rPr>
              <a:t>not divisible by 6</a:t>
            </a:r>
            <a:r>
              <a:rPr lang="en-US" dirty="0" smtClean="0"/>
              <a:t> (To be divisible by 6 it must be divisible by both 2 and 3, but 3430 is not divisible by 3);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105</TotalTime>
  <Words>449</Words>
  <Application>Microsoft Office PowerPoint</Application>
  <PresentationFormat>On-screen Show (4:3)</PresentationFormat>
  <Paragraphs>99</Paragraphs>
  <Slides>16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0" baseType="lpstr">
      <vt:lpstr>Calibri</vt:lpstr>
      <vt:lpstr>Courier New</vt:lpstr>
      <vt:lpstr>Arial</vt:lpstr>
      <vt:lpstr>Office Theme</vt:lpstr>
      <vt:lpstr>Section 3.1</vt:lpstr>
      <vt:lpstr>Objectives</vt:lpstr>
      <vt:lpstr>Tests For Divisibility (2, 3, 5, 6, 9, 10)</vt:lpstr>
      <vt:lpstr>Tests For Divisibility (2, 3, 5, 6, 9, 10)</vt:lpstr>
      <vt:lpstr>Tests For Divisibility (2, 3, 5, 6, 9, 10)</vt:lpstr>
      <vt:lpstr>Example 1</vt:lpstr>
      <vt:lpstr>Example 1 (cont.)</vt:lpstr>
      <vt:lpstr>Tests For Divisibility (2, 3, 5, 6, 9, 10)</vt:lpstr>
      <vt:lpstr>Example 2</vt:lpstr>
      <vt:lpstr>Example 2 (cont.)</vt:lpstr>
      <vt:lpstr>Example 3</vt:lpstr>
      <vt:lpstr>Completion Example 4</vt:lpstr>
      <vt:lpstr>Completion Example 5</vt:lpstr>
      <vt:lpstr>Example 6</vt:lpstr>
      <vt:lpstr>Example 6 (cont.)</vt:lpstr>
      <vt:lpstr>Example 7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Prealgebra</dc:title>
  <dc:creator>Hawkes Learning Systems</dc:creator>
  <cp:lastModifiedBy>ashish.samudre</cp:lastModifiedBy>
  <cp:revision>37</cp:revision>
  <dcterms:created xsi:type="dcterms:W3CDTF">2013-04-26T14:43:13Z</dcterms:created>
  <dcterms:modified xsi:type="dcterms:W3CDTF">2017-08-02T15:42:42Z</dcterms:modified>
</cp:coreProperties>
</file>