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1"/>
  </p:notesMasterIdLst>
  <p:sldIdLst>
    <p:sldId id="256" r:id="rId3"/>
    <p:sldId id="367" r:id="rId4"/>
    <p:sldId id="289" r:id="rId5"/>
    <p:sldId id="291" r:id="rId6"/>
    <p:sldId id="307" r:id="rId7"/>
    <p:sldId id="292" r:id="rId8"/>
    <p:sldId id="293" r:id="rId9"/>
    <p:sldId id="296" r:id="rId10"/>
    <p:sldId id="308" r:id="rId11"/>
    <p:sldId id="309" r:id="rId12"/>
    <p:sldId id="299" r:id="rId13"/>
    <p:sldId id="300" r:id="rId14"/>
    <p:sldId id="301" r:id="rId15"/>
    <p:sldId id="302" r:id="rId16"/>
    <p:sldId id="365" r:id="rId17"/>
    <p:sldId id="366" r:id="rId18"/>
    <p:sldId id="303" r:id="rId19"/>
    <p:sldId id="304" r:id="rId20"/>
    <p:sldId id="305" r:id="rId21"/>
    <p:sldId id="364" r:id="rId22"/>
    <p:sldId id="368" r:id="rId23"/>
    <p:sldId id="257" r:id="rId24"/>
    <p:sldId id="369" r:id="rId25"/>
    <p:sldId id="370" r:id="rId26"/>
    <p:sldId id="371" r:id="rId27"/>
    <p:sldId id="372" r:id="rId28"/>
    <p:sldId id="373" r:id="rId29"/>
    <p:sldId id="295" r:id="rId30"/>
    <p:sldId id="306" r:id="rId31"/>
    <p:sldId id="298" r:id="rId32"/>
    <p:sldId id="297" r:id="rId33"/>
    <p:sldId id="374" r:id="rId34"/>
    <p:sldId id="375" r:id="rId35"/>
    <p:sldId id="376" r:id="rId36"/>
    <p:sldId id="377" r:id="rId37"/>
    <p:sldId id="378" r:id="rId38"/>
    <p:sldId id="286" r:id="rId39"/>
    <p:sldId id="379" r:id="rId40"/>
    <p:sldId id="380" r:id="rId41"/>
    <p:sldId id="381" r:id="rId42"/>
    <p:sldId id="382" r:id="rId43"/>
    <p:sldId id="311" r:id="rId44"/>
    <p:sldId id="312" r:id="rId45"/>
    <p:sldId id="383" r:id="rId46"/>
    <p:sldId id="310" r:id="rId47"/>
    <p:sldId id="384" r:id="rId48"/>
    <p:sldId id="385" r:id="rId49"/>
    <p:sldId id="386" r:id="rId50"/>
    <p:sldId id="387" r:id="rId51"/>
    <p:sldId id="388" r:id="rId52"/>
    <p:sldId id="389" r:id="rId53"/>
    <p:sldId id="258" r:id="rId54"/>
    <p:sldId id="390" r:id="rId55"/>
    <p:sldId id="391" r:id="rId56"/>
    <p:sldId id="392" r:id="rId57"/>
    <p:sldId id="393" r:id="rId58"/>
    <p:sldId id="394" r:id="rId59"/>
    <p:sldId id="395" r:id="rId60"/>
    <p:sldId id="396" r:id="rId61"/>
    <p:sldId id="397" r:id="rId62"/>
    <p:sldId id="398" r:id="rId63"/>
    <p:sldId id="399" r:id="rId64"/>
    <p:sldId id="400" r:id="rId65"/>
    <p:sldId id="401" r:id="rId66"/>
    <p:sldId id="402" r:id="rId67"/>
    <p:sldId id="403" r:id="rId68"/>
    <p:sldId id="404" r:id="rId69"/>
    <p:sldId id="278"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supply schedule </a:t>
            </a:r>
            <a:r>
              <a:rPr lang="en-US" sz="1200" kern="1200" dirty="0">
                <a:solidFill>
                  <a:schemeClr val="tx1"/>
                </a:solidFill>
                <a:effectLst/>
                <a:latin typeface="+mn-lt"/>
                <a:ea typeface="+mn-ea"/>
                <a:cs typeface="+mn-cs"/>
              </a:rPr>
              <a:t>is a table that shows the quantity supplied at a range of different prices.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7335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graph this relationship, we have a </a:t>
            </a:r>
            <a:r>
              <a:rPr lang="en-US" sz="1200" b="1" kern="1200" dirty="0">
                <a:solidFill>
                  <a:schemeClr val="tx1"/>
                </a:solidFill>
                <a:effectLst/>
                <a:latin typeface="+mn-lt"/>
                <a:ea typeface="+mn-ea"/>
                <a:cs typeface="+mn-cs"/>
              </a:rPr>
              <a:t>supply curve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Supply” refers to the curve itself, while “quantity supplied” refers to a point on the curve. The upward slope of the supply curve illustrates the law of supply—that a higher price leads to a higher quantity supplied, and vice versa. Together, demand and supply determine the price and the quantity that will be bought and sold in a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54112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put supply and demand together, we can see what price and quantity combination will correspond with the interests of both buyers and sellers. If you look at the table, you can see that the quantity demanded of buyers is equal to the quantity supplied of sellers at a price of $1.40. At this point, 600 million gallons of gasoline are bought and sold.</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08394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curves intersect at a price of $1.40 and a quantity of 600. This is the </a:t>
            </a:r>
            <a:r>
              <a:rPr lang="en-US" sz="1200" b="1" kern="1200" dirty="0">
                <a:solidFill>
                  <a:schemeClr val="tx1"/>
                </a:solidFill>
                <a:effectLst/>
                <a:latin typeface="+mn-lt"/>
                <a:ea typeface="+mn-ea"/>
                <a:cs typeface="+mn-cs"/>
              </a:rPr>
              <a:t>equilibrium price and quantity</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any other price, the quantity demanded does not equal the quantity supplied, so the market is not in equilibrium at that price. The word </a:t>
            </a:r>
            <a:r>
              <a:rPr lang="en-US" sz="1200" i="1" kern="1200" dirty="0">
                <a:solidFill>
                  <a:schemeClr val="tx1"/>
                </a:solidFill>
                <a:effectLst/>
                <a:latin typeface="+mn-lt"/>
                <a:ea typeface="+mn-ea"/>
                <a:cs typeface="+mn-cs"/>
              </a:rPr>
              <a:t>equilibrium</a:t>
            </a:r>
            <a:r>
              <a:rPr lang="en-US" sz="1200" kern="1200" dirty="0">
                <a:solidFill>
                  <a:schemeClr val="tx1"/>
                </a:solidFill>
                <a:effectLst/>
                <a:latin typeface="+mn-lt"/>
                <a:ea typeface="+mn-ea"/>
                <a:cs typeface="+mn-cs"/>
              </a:rPr>
              <a:t> means “balance.” If a market is at its equilibrium price and quantity, it has no reason to move away from that point. </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88293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demand curve in the market for milk is described by the equation </a:t>
            </a:r>
            <a:r>
              <a:rPr lang="en-US" sz="1200" dirty="0" err="1">
                <a:solidFill>
                  <a:schemeClr val="bg1"/>
                </a:solidFill>
              </a:rPr>
              <a:t>Qd</a:t>
            </a:r>
            <a:r>
              <a:rPr lang="en-US" sz="1200" dirty="0">
                <a:solidFill>
                  <a:schemeClr val="bg1"/>
                </a:solidFill>
              </a:rPr>
              <a:t>=360−30P, and the supply curve is described by the equation Qs=168+18P, where P is the price and Q is the number of gallons. Calculate the equilibrium price in this market.</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To calculate equilibrium price, set the supply and demand equations equal to one another and solve for P. The equilibrium price in the market for milk is 4 dollars.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for example, that the price of a gallon of gasoline was $1.80 per gallon. At this higher price, the quantity demanded drops from 600 to 500. This decline in quantity reflects how consumers react to the higher price by finding ways to use less gasoline. The quantity of gasoline supplied rises from the 600 to 680 as the higher price makes it more profitable for gasoline producers to expand their output. There is now a </a:t>
            </a:r>
            <a:r>
              <a:rPr lang="en-US" sz="1200" b="0" kern="1200" dirty="0">
                <a:solidFill>
                  <a:schemeClr val="tx1"/>
                </a:solidFill>
                <a:effectLst/>
                <a:latin typeface="+mn-lt"/>
                <a:ea typeface="+mn-ea"/>
                <a:cs typeface="+mn-cs"/>
              </a:rPr>
              <a:t>surplus</a:t>
            </a:r>
            <a:r>
              <a:rPr lang="en-US" sz="1200" kern="1200" dirty="0">
                <a:solidFill>
                  <a:schemeClr val="tx1"/>
                </a:solidFill>
                <a:effectLst/>
                <a:latin typeface="+mn-lt"/>
                <a:ea typeface="+mn-ea"/>
                <a:cs typeface="+mn-cs"/>
              </a:rPr>
              <a:t> of gasoline because the quantity supplied exceeds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050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suppose that the price is below equilibrium, at $1.20 per gallon. Now, the quantity demanded is greater than the quantity supplied, so there is a shortage, or excess demand. Consumers who cannot get the product at this price will bid up the price, and higher prices will in turn cause the quantity supplied to increase, again moving the market to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19212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of this adjustment takes place without government intervention, through the invisible hand of the marketplace.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99263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A demand/supply schedule is a table that shows the quantity demanded/quantity supplied at different prices in the market.</a:t>
            </a:r>
          </a:p>
          <a:p>
            <a:pPr marL="0" indent="0">
              <a:buFont typeface="Arial" panose="020B0604020202020204" pitchFamily="34" charset="0"/>
              <a:buNone/>
            </a:pPr>
            <a:r>
              <a:rPr lang="en-US" sz="1200" dirty="0">
                <a:solidFill>
                  <a:schemeClr val="bg1"/>
                </a:solidFill>
              </a:rPr>
              <a:t>A demand/supply curve shows the relationship between quantity demanded/quantity supplied and price in a given market on a graph.</a:t>
            </a:r>
          </a:p>
          <a:p>
            <a:pPr marL="0" indent="0">
              <a:buFont typeface="Arial" panose="020B0604020202020204" pitchFamily="34" charset="0"/>
              <a:buNone/>
            </a:pPr>
            <a:r>
              <a:rPr lang="en-US" sz="1200" dirty="0">
                <a:solidFill>
                  <a:schemeClr val="bg1"/>
                </a:solidFill>
              </a:rPr>
              <a:t>The equilibrium price and equilibrium quantity occur where the supply and demand curves cross and quantity demanded equals quantity supplied.</a:t>
            </a:r>
          </a:p>
          <a:p>
            <a:pPr marL="0" indent="0">
              <a:buFont typeface="Arial" panose="020B0604020202020204" pitchFamily="34" charset="0"/>
              <a:buNone/>
            </a:pPr>
            <a:r>
              <a:rPr lang="en-US" sz="1200" dirty="0">
                <a:solidFill>
                  <a:schemeClr val="bg1"/>
                </a:solidFill>
              </a:rPr>
              <a:t>When quantity supplied exceeds quantity demanded, a surplus occurs, and when quantity demanded exceeds quantity supplied, a shortage occurs.</a:t>
            </a:r>
          </a:p>
          <a:p>
            <a:pPr marL="0" indent="0">
              <a:buFont typeface="Arial" panose="020B0604020202020204" pitchFamily="34" charset="0"/>
              <a:buNone/>
            </a:pPr>
            <a:r>
              <a:rPr lang="en-US" sz="1200" dirty="0">
                <a:solidFill>
                  <a:schemeClr val="bg1"/>
                </a:solidFill>
              </a:rPr>
              <a:t>Economic pressures, or the ‘invisible hand’, will push the price toward the equilibrium level when an economic imbalance occurs.</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88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Adam Smith's invisible hand theory states that the market works as if guided by an invisible hand. </a:t>
            </a:r>
            <a:r>
              <a:rPr lang="en-US" sz="1200" kern="1200" dirty="0">
                <a:solidFill>
                  <a:schemeClr val="tx1"/>
                </a:solidFill>
                <a:effectLst/>
                <a:latin typeface="+mn-lt"/>
                <a:ea typeface="+mn-ea"/>
                <a:cs typeface="+mn-cs"/>
              </a:rPr>
              <a:t>In 1776, Adam Smith wrote that markets, if left alone, are the best and most efficient way of allocating scarce resources. A market is guided by two principles: prices and self-interest. Buyers and sellers, each pursuing their own self-interests, lead to the most efficient market outcome.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will consider the major factors that influence and shift demand and supply.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23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discussing the factors that shift demand and supply, we have to ensure that the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rule is in place. A demand curve or a supply curve is a relationship between two, and only two, variables when all other variables are kept constant or equal: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If all else is not held equal, then the laws of demand and supply will not hold.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Demand</a:t>
            </a:r>
            <a:r>
              <a:rPr lang="en-US" sz="1200" kern="1200" dirty="0">
                <a:solidFill>
                  <a:schemeClr val="tx1"/>
                </a:solidFill>
                <a:effectLst/>
                <a:latin typeface="+mn-lt"/>
                <a:ea typeface="+mn-ea"/>
                <a:cs typeface="+mn-cs"/>
              </a:rPr>
              <a:t> is defined as the amount of some product a consumer is willing and able to purchase at each price. When the demand curve shifts left or right, there is a different quantity demanded at any given price. The following six factors can affect demand: changes in income, changes in tastes and preferences, changes in population composition, change in the price of a substitute, change in the price of a complement, and changes in future expectations.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would assume that an increase in income would increase demand for all goods. A product that’s demand rises when income rises, and vice versa, is called a normal good. A few exceptions to this pattern do exist. As incomes rise, many people will buy fewer generic-brand groceries and more name-brand groceries. A product that’s demand falls when income rises, and vice versa, is called an inferior good. In other words, when income increases, the demand curve shifts to the left.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From 1980 to 2014, the per-person consumption of chicken by Americans rose from 48 pounds per year to 85 pounds per year, and consumption of beef fell from 77 pounds per year to 54 pounds per year, according to the U.S. Department of Agriculture (USDA). Changes like these are largely due to movements in taste, which change the quantity of a good demanded at every price. That is, they shift the demand curve for that good, right for chicken and left for beef.</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5416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Population composition can have a large impact on the types of goods demanded. A society with relatively more children will have greater demand for goods and services like tricycles and day care facilities. A society with relatively more elderly persons has a higher demand for nursing homes and hearing aids. Changes in the size of the population can affect the demand for housing and many other goods. Each of these changes in demand is shown as a shift in the demand curve because there is change in some factor other than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Changes in the prices of related goods, such as substitutes or complements, can also affect the demand for a product. </a:t>
            </a:r>
            <a:r>
              <a:rPr lang="en-US" sz="1200" dirty="0">
                <a:solidFill>
                  <a:schemeClr val="bg1"/>
                </a:solidFill>
              </a:rPr>
              <a:t>A </a:t>
            </a:r>
            <a:r>
              <a:rPr lang="en-US" sz="1200" b="1" dirty="0">
                <a:solidFill>
                  <a:schemeClr val="bg1"/>
                </a:solidFill>
              </a:rPr>
              <a:t>substitute</a:t>
            </a:r>
            <a:r>
              <a:rPr lang="en-US" sz="1200" dirty="0">
                <a:solidFill>
                  <a:schemeClr val="bg1"/>
                </a:solidFill>
              </a:rPr>
              <a:t> is a good or service that we can use in place of another good or service, like electronic books and printed books. </a:t>
            </a:r>
            <a:r>
              <a:rPr lang="en-US" sz="1200" b="1" dirty="0">
                <a:solidFill>
                  <a:schemeClr val="bg1"/>
                </a:solidFill>
              </a:rPr>
              <a:t>Complements</a:t>
            </a:r>
            <a:r>
              <a:rPr lang="en-US" sz="1200" dirty="0">
                <a:solidFill>
                  <a:schemeClr val="bg1"/>
                </a:solidFill>
              </a:rPr>
              <a:t> are goods that are often used together so that consumption of one good tends to enhance consumption of the other, like peanut butter and jelly. If the price of one good increases, the demand for a substitute good will increase as more consumers make the switch. If the price of a good that complements another good increases, the demand for the complement good will decrease, as consumers typically would consume the goods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212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Future expectations can affect demand. For example, if people hear that a hurricane is coming, they may rush to the store to buy flashlight batteries and bottled water. If people learn that the price of a good like coffee is likely to rise in the future, they may head to the store to stock up on coffee now. A </a:t>
            </a:r>
            <a:r>
              <a:rPr lang="en-US" sz="1200" b="1" kern="1200" dirty="0">
                <a:solidFill>
                  <a:schemeClr val="tx1"/>
                </a:solidFill>
                <a:effectLst/>
                <a:latin typeface="+mn-lt"/>
                <a:ea typeface="+mn-ea"/>
                <a:cs typeface="+mn-cs"/>
              </a:rPr>
              <a:t>shift in demand </a:t>
            </a:r>
            <a:r>
              <a:rPr lang="en-US" sz="1200" kern="1200" dirty="0">
                <a:solidFill>
                  <a:schemeClr val="tx1"/>
                </a:solidFill>
                <a:effectLst/>
                <a:latin typeface="+mn-lt"/>
                <a:ea typeface="+mn-ea"/>
                <a:cs typeface="+mn-cs"/>
              </a:rPr>
              <a:t>happens when a change in some economic factor (other than price) causes a different quantity to be demanded at every price.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244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Supply is defined as the amount of some product a producer is willing and able to supply at each price</a:t>
            </a:r>
            <a:r>
              <a:rPr lang="en-US" sz="1200" kern="1200" dirty="0">
                <a:solidFill>
                  <a:schemeClr val="tx1"/>
                </a:solidFill>
                <a:effectLst/>
                <a:latin typeface="+mn-lt"/>
                <a:ea typeface="+mn-ea"/>
                <a:cs typeface="+mn-cs"/>
              </a:rPr>
              <a:t>. The following factors can affect supply: changes in conditions for production, changes in input prices, technological change, changes in regulations, taxes, etc., and changes in the number of sellers. Again, we assume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978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Changes in weather and climate will affect the cost of production for many agricultural products. If natural conditions are favorable, supply will increase, and the curve will shift right. If conditions are not favorable, supply will be hampered, and the curve will shift left.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34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use the term </a:t>
            </a:r>
            <a:r>
              <a:rPr lang="en-US" sz="1200" b="1" kern="1200" dirty="0">
                <a:solidFill>
                  <a:schemeClr val="tx1"/>
                </a:solidFill>
                <a:effectLst/>
                <a:latin typeface="+mn-lt"/>
                <a:ea typeface="+mn-ea"/>
                <a:cs typeface="+mn-cs"/>
              </a:rPr>
              <a:t>demand </a:t>
            </a:r>
            <a:r>
              <a:rPr lang="en-US" sz="1200" kern="1200" dirty="0">
                <a:solidFill>
                  <a:schemeClr val="tx1"/>
                </a:solidFill>
                <a:effectLst/>
                <a:latin typeface="+mn-lt"/>
                <a:ea typeface="+mn-ea"/>
                <a:cs typeface="+mn-cs"/>
              </a:rPr>
              <a:t>to refer to the amount of some good or service that consumers are willing and able to purchase at each price. Demand is based on needs and wants and on your income, as well as other factors.</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shift in supply</a:t>
            </a:r>
            <a:r>
              <a:rPr lang="en-US" sz="1200" kern="1200" dirty="0">
                <a:solidFill>
                  <a:schemeClr val="tx1"/>
                </a:solidFill>
                <a:effectLst/>
                <a:latin typeface="+mn-lt"/>
                <a:ea typeface="+mn-ea"/>
                <a:cs typeface="+mn-cs"/>
              </a:rPr>
              <a:t> means a change in the quantity supplied at every price. </a:t>
            </a:r>
            <a:r>
              <a:rPr lang="en-US" sz="1200" dirty="0">
                <a:solidFill>
                  <a:schemeClr val="bg1"/>
                </a:solidFill>
              </a:rPr>
              <a:t>A firm produces goods and services using combinations of labor, materials, and machinery (</a:t>
            </a:r>
            <a:r>
              <a:rPr lang="en-US" sz="1200" b="1" dirty="0">
                <a:solidFill>
                  <a:schemeClr val="bg1"/>
                </a:solidFill>
              </a:rPr>
              <a:t>inputs</a:t>
            </a:r>
            <a:r>
              <a:rPr lang="en-US" sz="1200" dirty="0">
                <a:solidFill>
                  <a:schemeClr val="bg1"/>
                </a:solidFill>
              </a:rPr>
              <a:t> or </a:t>
            </a:r>
            <a:r>
              <a:rPr lang="en-US" sz="1200" b="1" dirty="0">
                <a:solidFill>
                  <a:schemeClr val="bg1"/>
                </a:solidFill>
              </a:rPr>
              <a:t>factors of production</a:t>
            </a:r>
            <a:r>
              <a:rPr lang="en-US" sz="1200" b="0" dirty="0">
                <a:solidFill>
                  <a:schemeClr val="bg1"/>
                </a:solidFill>
              </a:rPr>
              <a:t>).</a:t>
            </a:r>
            <a:r>
              <a:rPr lang="en-US" sz="1200" b="1" dirty="0">
                <a:solidFill>
                  <a:schemeClr val="bg1"/>
                </a:solidFill>
              </a:rPr>
              <a:t> </a:t>
            </a:r>
            <a:r>
              <a:rPr lang="en-US" sz="1200" dirty="0">
                <a:solidFill>
                  <a:schemeClr val="bg1"/>
                </a:solidFill>
              </a:rPr>
              <a:t>When a firm's profits increase, it is more motivated to increase output since the more it produces, the more profit it will earn. When costs of production fall, a firm will tend to supply a larger quantity at any given price for its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25142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costs of production fall, a firm will tend to supply a larger quantity at any given price for its output. We can show this with a rightward shift in the supply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3017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When a firm discovers a new technology that allows the firm to produce at a lower cost, the supply curve will shift to the right as well. For instance, in the 1960s a major scientific effort, nicknamed the Green Revolution, focused on breeding improved seeds for basic crops like wheat and rice. By the early 1990s, more than two-thirds of the wheat and rice in low-income countries around the world used these Green Revolution seeds—and the harvest was twice as high per acre.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2724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Government policies can affect the cost of production and the supply curve through taxes, regulations, and subsidies. Businesses treat taxes as costs, and higher costs decrease supply and shift the supply curve leftward. Complying with regulations, like requiring firms to spend money to provide a cleaner environment, also shift the supply curve leftward. Government subsidies reduce the cost of production and increase supply at every given price, shifting the supply curve rightward.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7216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11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1780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61383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Economists often use the </a:t>
            </a:r>
            <a:r>
              <a:rPr lang="en-US" sz="1200" i="1" dirty="0">
                <a:solidFill>
                  <a:schemeClr val="bg1"/>
                </a:solidFill>
              </a:rPr>
              <a:t>ceteris paribus </a:t>
            </a:r>
            <a:r>
              <a:rPr lang="en-US" sz="1200" dirty="0">
                <a:solidFill>
                  <a:schemeClr val="bg1"/>
                </a:solidFill>
              </a:rPr>
              <a:t>or "other things being equal" assumption.</a:t>
            </a:r>
          </a:p>
          <a:p>
            <a:pPr marL="0" indent="0">
              <a:buFont typeface="Arial" panose="020B0604020202020204" pitchFamily="34" charset="0"/>
              <a:buNone/>
            </a:pPr>
            <a:r>
              <a:rPr lang="en-US" sz="1200" dirty="0">
                <a:solidFill>
                  <a:schemeClr val="bg1"/>
                </a:solidFill>
              </a:rPr>
              <a:t>When the demand curve shifts, there is a different quantity demanded at any given price.</a:t>
            </a:r>
          </a:p>
          <a:p>
            <a:pPr marL="0" indent="0">
              <a:buFont typeface="Arial" panose="020B0604020202020204" pitchFamily="34" charset="0"/>
              <a:buNone/>
            </a:pPr>
            <a:r>
              <a:rPr lang="en-US" sz="12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indent="0">
              <a:buFont typeface="Arial" panose="020B0604020202020204" pitchFamily="34" charset="0"/>
              <a:buNone/>
            </a:pPr>
            <a:r>
              <a:rPr lang="en-US" sz="1200" dirty="0">
                <a:solidFill>
                  <a:schemeClr val="bg1"/>
                </a:solidFill>
              </a:rPr>
              <a:t>When the supply curve shifts, there is a different quantity supplied at any given price.</a:t>
            </a:r>
          </a:p>
          <a:p>
            <a:pPr marL="0" indent="0">
              <a:buFont typeface="Arial" panose="020B0604020202020204" pitchFamily="34" charset="0"/>
              <a:buNone/>
            </a:pPr>
            <a:r>
              <a:rPr lang="en-US" sz="12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you’ll be able to identify and graph equilibrium price and quantity through the </a:t>
            </a:r>
            <a:r>
              <a:rPr lang="en-US" sz="1200" kern="1200">
                <a:solidFill>
                  <a:schemeClr val="tx1"/>
                </a:solidFill>
                <a:effectLst/>
                <a:latin typeface="+mn-lt"/>
                <a:ea typeface="+mn-ea"/>
                <a:cs typeface="+mn-cs"/>
              </a:rPr>
              <a:t>four-step process </a:t>
            </a:r>
            <a:r>
              <a:rPr lang="en-US" sz="1200" kern="1200" dirty="0">
                <a:solidFill>
                  <a:schemeClr val="tx1"/>
                </a:solidFill>
                <a:effectLst/>
                <a:latin typeface="+mn-lt"/>
                <a:ea typeface="+mn-ea"/>
                <a:cs typeface="+mn-cs"/>
              </a:rPr>
              <a:t>and graph and contrast shifts and slides along demand and supply curves.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40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economic event, like something that affects demand or supply. How does this economic event affect equilibrium price and quantity? The question can be analyzed using the four-step process. </a:t>
            </a:r>
            <a:r>
              <a:rPr lang="en-US" dirty="0">
                <a:solidFill>
                  <a:schemeClr val="bg1"/>
                </a:solidFill>
              </a:rPr>
              <a:t>Step 1: Draw a demand and supply model before the economic change occurs. Find the initial equilibrium values for price and quantity. Step 2: Decide whether the economic change you are analyzing affects demand or supply. Step 3: Decide whether the economic change increases or decreases demand or supply. Draw the new demand or supply curve. Step 4: Identify the new equilibrium price and quantity, and compare the original equilibrium to the new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924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657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What a buyer pays for a unit of the specific good or service is called </a:t>
            </a:r>
            <a:r>
              <a:rPr lang="en-US" b="1" i="0" dirty="0">
                <a:solidFill>
                  <a:srgbClr val="4D4D4D"/>
                </a:solidFill>
                <a:effectLst/>
                <a:latin typeface="Times New Roman" panose="02020603050405020304" pitchFamily="18" charset="0"/>
              </a:rPr>
              <a:t>price</a:t>
            </a:r>
            <a:r>
              <a:rPr lang="en-US" b="0" i="0" dirty="0">
                <a:solidFill>
                  <a:srgbClr val="4D4D4D"/>
                </a:solidFill>
                <a:effectLst/>
                <a:latin typeface="Times New Roman" panose="02020603050405020304" pitchFamily="18" charset="0"/>
              </a:rPr>
              <a:t>. The total number of units that consumers are willing and able to purchase at a given price is called the </a:t>
            </a:r>
            <a:r>
              <a:rPr lang="en-US" b="1" i="0" dirty="0">
                <a:solidFill>
                  <a:srgbClr val="4D4D4D"/>
                </a:solidFill>
                <a:effectLst/>
                <a:latin typeface="Times New Roman" panose="02020603050405020304" pitchFamily="18" charset="0"/>
              </a:rPr>
              <a:t>quantity demanded</a:t>
            </a:r>
            <a:r>
              <a:rPr lang="en-US" b="0" i="0" dirty="0">
                <a:solidFill>
                  <a:srgbClr val="4D4D4D"/>
                </a:solidFill>
                <a:effectLst/>
                <a:latin typeface="Times New Roman" panose="02020603050405020304"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8752461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893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154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3776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the real world, many factors that affect demand and supply can change all at once. For example, the demand for cars might increase because of rising incomes and population, and it might decrease because of rising gasoline prices (a complementary good). Likewise, the supply of cars might increase because of innovative new technologies that reduce the cost of car production, and it might decrease as a result of new government regulations requiring the installation of costly pollution-control technology. An economist sorts out all interconnected events by assuming ceteris paribus for each and combining the analyses to see the net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181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431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r>
              <a:rPr lang="en-US" sz="1200" kern="1200" dirty="0">
                <a:solidFill>
                  <a:schemeClr val="tx1"/>
                </a:solidFill>
                <a:effectLst/>
                <a:latin typeface="+mn-lt"/>
                <a:ea typeface="+mn-ea"/>
                <a:cs typeface="+mn-cs"/>
              </a:rPr>
              <a:t>Can you think of an example of changes in demand and/or supply that has affected the price of products that you buy?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Thus far, we have been assuming that markets are free; that is, they operate with no government intervention. Controversy sometimes surrounds the prices and quantities established by demand and supply, especially for products that are considered necessities. In some cases, discontent over prices turns into public pressure on politicians, who may then pass legislation to prevent a certain price from climbing "too high" or falling "too low.“ Governments can pass laws affecting market outcomes, but no law can negate economic principles.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government will set </a:t>
            </a:r>
            <a:r>
              <a:rPr lang="en-US" sz="1200" b="1" dirty="0">
                <a:solidFill>
                  <a:schemeClr val="bg1"/>
                </a:solidFill>
              </a:rPr>
              <a:t>price controls </a:t>
            </a:r>
            <a:r>
              <a:rPr lang="en-US" sz="1200" dirty="0">
                <a:solidFill>
                  <a:schemeClr val="bg1"/>
                </a:solidFill>
              </a:rPr>
              <a:t>in the form of </a:t>
            </a:r>
            <a:r>
              <a:rPr lang="en-US" sz="1200" b="1" dirty="0">
                <a:solidFill>
                  <a:schemeClr val="bg1"/>
                </a:solidFill>
              </a:rPr>
              <a:t>price ceilings </a:t>
            </a:r>
            <a:r>
              <a:rPr lang="en-US" sz="1200" dirty="0">
                <a:solidFill>
                  <a:schemeClr val="bg1"/>
                </a:solidFill>
              </a:rPr>
              <a:t>and </a:t>
            </a:r>
            <a:r>
              <a:rPr lang="en-US" sz="1200" b="1" dirty="0">
                <a:solidFill>
                  <a:schemeClr val="bg1"/>
                </a:solidFill>
              </a:rPr>
              <a:t>price floors</a:t>
            </a:r>
            <a:r>
              <a:rPr lang="en-US" sz="1200" dirty="0">
                <a:solidFill>
                  <a:schemeClr val="bg1"/>
                </a:solidFill>
              </a:rPr>
              <a:t>, which can be either binding or nonbinding. A price ceiling is binding if quantity demanded exceeds quantity supplied and a price floor is binding if quantity supplied exceeds quantity demanded.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a:t>
            </a:r>
            <a:r>
              <a:rPr lang="en-US" sz="1200" dirty="0">
                <a:solidFill>
                  <a:schemeClr val="bg1"/>
                </a:solidFill>
              </a:rPr>
              <a:t>the government could set a price ceiling on rent to prevent housing from becoming too expensive.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law of demand</a:t>
            </a:r>
            <a:r>
              <a:rPr lang="en-US" sz="1200" kern="1200" dirty="0">
                <a:solidFill>
                  <a:schemeClr val="tx1"/>
                </a:solidFill>
                <a:effectLst/>
                <a:latin typeface="+mn-lt"/>
                <a:ea typeface="+mn-ea"/>
                <a:cs typeface="+mn-cs"/>
              </a:rPr>
              <a:t> states that, all other things constant, an increase in the price of a good will decrease the quantity demanded. Likewise, a fall in the price of a good will increase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the government will often set a price ceiling on rent to prevent rent from becoming too expensive.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37717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price floor </a:t>
            </a:r>
            <a:r>
              <a:rPr lang="en-US" sz="1200" kern="1200" dirty="0">
                <a:solidFill>
                  <a:schemeClr val="tx1"/>
                </a:solidFill>
                <a:effectLst/>
                <a:latin typeface="+mn-lt"/>
                <a:ea typeface="+mn-ea"/>
                <a:cs typeface="+mn-cs"/>
              </a:rPr>
              <a:t>is the lowest price that one can legally pay for some good or service. Price floors are sometimes called "price supports" because they support a price by preventing it from falling below a certain level. A price floor helps producers because it holds up a price the government feels is too low. </a:t>
            </a:r>
            <a:r>
              <a:rPr lang="en-US" sz="1200" dirty="0">
                <a:solidFill>
                  <a:schemeClr val="bg1"/>
                </a:solidFill>
              </a:rPr>
              <a:t>Perhaps the best-known example of a price floor is the minimum wage, which guarantees a basic standard of living for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18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binding if set below the equilibrium price, as it forces a lower price. A binding price ceiling initially creates a shortage, as quantity demanded will exceed quantity supplied. A price ceiling above the equilibrium price will not be binding, as the equilibrium point has not yet reached the ‘ceiling’.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63312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Opponents of the minimum wage often argue that since the minimum wage is a price floor, it creates a surplus of workers, which is unemployment. Others who favor the minimum wage argue that the minimum wage does not contribute to unemployment. Use demand and/or supply curves to explain how the minimum wage may not contribute to unemployment.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rule of economics is you do not get something for nothing—everything has an opportunity cost. If a price ceiling forces a lower price, then the quality may diminish, such as lower quality housing following rent control. In the case of agriculture, farmers can benefit from a price floor, but taxpayers and consumers of food will pay the costs. Price controls usually cause a shortage/surplus, meaning the market is not in its natural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5136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contrast consumer surplus, producer surplus, and social surplus; explain why price floors and price ceilings can be inefficient; and analyze demand and supply as a social adjustment mechanism.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78544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familiar demand and supply diagram holds within it the concept of economic efficiency. Efficiency in the demand and supply model has the same basic meaning: the economy is getting as much benefit as possible from its scarce resources, and all the possible gains from trade have been achieved.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Consumer surplus is the difference between the benefit that the consumer receives and the price that the consumer pays. The demand curve reflects a consumer's willingness to pay or, in other words, the benefit that consumers expect to receive from consuming a product. Consumer surplus is represented by the area below the demand curve and above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Producer surplus is the difference between the price a seller actually gets for a product and the minimum price the seller is willing to accept. The supply curve shows the quantity that sellers are willing to sell at each price. Producer surplus is represented by the area above the supply curve and below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0774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consider the market for gasoline. Economists call a table that shows the quantity demanded at each price a </a:t>
            </a:r>
            <a:r>
              <a:rPr lang="en-US" sz="1200" b="1" kern="1200" dirty="0">
                <a:solidFill>
                  <a:schemeClr val="tx1"/>
                </a:solidFill>
                <a:effectLst/>
                <a:latin typeface="+mn-lt"/>
                <a:ea typeface="+mn-ea"/>
                <a:cs typeface="+mn-cs"/>
              </a:rPr>
              <a:t>demand schedule</a:t>
            </a:r>
            <a:r>
              <a:rPr lang="en-US" sz="1200" kern="1200" dirty="0">
                <a:solidFill>
                  <a:schemeClr val="tx1"/>
                </a:solidFill>
                <a:effectLst/>
                <a:latin typeface="+mn-lt"/>
                <a:ea typeface="+mn-ea"/>
                <a:cs typeface="+mn-cs"/>
              </a:rPr>
              <a:t>. We are measuring price in dollars per gallon of gasoline and quantity demanded in millions of gallons over some time period, like a day or a year, and over some geographic area, like a city or a state. As price increases, quantity demanded decreases, and vice versa.</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831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surplus is the sum of consumer surplus and producer surplus. Social surplus is also known as economic surplus or total surplus. Social surplus is larger at equilibrium quantity and price than it would be at any other quantity, demonstrating the economic efficiency of the market equilibrium.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0610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imposition of a price control will prevent a market from adjusting to its equilibrium price and quantity, creating an inefficient outcome. Price floors and price ceilings will transfer some consumer surplus to producers or some producer surplus to consumers. The loss in social surplus that occurs when the economy produces at an inefficient quantity is called deadweight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4818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floor causes a surplus, as quantity supplied exceeds quantity demanded. A price ceiling causes a shortage, as quantity demanded exceeds quantity supplied. A binding price floor reduces consumer surplus, while a binding price ceiling reduces producer surplus.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25071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loss to social surplus resulting from a price control is referred to as deadweight loss, as it benefits neither producers nor consumers.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4563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Consumer surplus is the gap between the price that consumers are willing to pay, based on their preferences, and the market equilibrium price.</a:t>
            </a:r>
          </a:p>
          <a:p>
            <a:pPr marL="0" indent="0">
              <a:buFont typeface="Arial" panose="020B0604020202020204" pitchFamily="34" charset="0"/>
              <a:buNone/>
            </a:pPr>
            <a:r>
              <a:rPr lang="en-US" sz="1200" dirty="0">
                <a:solidFill>
                  <a:schemeClr val="bg1"/>
                </a:solidFill>
              </a:rPr>
              <a:t>Producer surplus is the gap between the price for which producers are willing to sell a product, based on their costs, and the market equilibrium price.</a:t>
            </a:r>
          </a:p>
          <a:p>
            <a:pPr marL="0" indent="0">
              <a:buFont typeface="Arial" panose="020B0604020202020204" pitchFamily="34" charset="0"/>
              <a:buNone/>
            </a:pPr>
            <a:r>
              <a:rPr lang="en-US" sz="1200" dirty="0">
                <a:solidFill>
                  <a:schemeClr val="bg1"/>
                </a:solidFill>
              </a:rPr>
              <a:t>Social surplus is the sum of consumer surplus and producer surplus.</a:t>
            </a:r>
          </a:p>
          <a:p>
            <a:pPr marL="0" indent="0">
              <a:buFont typeface="Arial" panose="020B0604020202020204" pitchFamily="34" charset="0"/>
              <a:buNone/>
            </a:pPr>
            <a:r>
              <a:rPr lang="en-US" sz="1200" dirty="0">
                <a:solidFill>
                  <a:schemeClr val="bg1"/>
                </a:solidFill>
              </a:rPr>
              <a:t>Total surplus is larger at the equilibrium quantity and price than it will be at any other quantity and price.</a:t>
            </a:r>
          </a:p>
          <a:p>
            <a:pPr marL="0" indent="0">
              <a:buFont typeface="Arial" panose="020B0604020202020204" pitchFamily="34" charset="0"/>
              <a:buNone/>
            </a:pPr>
            <a:r>
              <a:rPr lang="en-US" sz="1200" dirty="0">
                <a:solidFill>
                  <a:schemeClr val="bg1"/>
                </a:solidFill>
              </a:rPr>
              <a:t>Deadweight loss is loss in total surplus that occurs when the economy produces at an inefficient quantity.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497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graph this relationship. The result is a </a:t>
            </a:r>
            <a:r>
              <a:rPr lang="en-US" sz="1200" b="1" kern="1200" dirty="0">
                <a:solidFill>
                  <a:schemeClr val="tx1"/>
                </a:solidFill>
                <a:effectLst/>
                <a:latin typeface="+mn-lt"/>
                <a:ea typeface="+mn-ea"/>
                <a:cs typeface="+mn-cs"/>
              </a:rPr>
              <a:t>demand curve</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showing the relationship between price and quantity demanded. Demand curves are different for each product, steeper or flatter, linear or curved, but all demand curves show the inverse relationship between price and quantity demanded (the law of demand). Note that “demand” refers to the curve itself, while “quantity demanded” refers to a point on the curve.</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70045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economists talk about </a:t>
            </a:r>
            <a:r>
              <a:rPr lang="en-US" sz="1200" b="1" kern="1200" dirty="0">
                <a:solidFill>
                  <a:schemeClr val="tx1"/>
                </a:solidFill>
                <a:effectLst/>
                <a:latin typeface="+mn-lt"/>
                <a:ea typeface="+mn-ea"/>
                <a:cs typeface="+mn-cs"/>
              </a:rPr>
              <a:t>supply</a:t>
            </a:r>
            <a:r>
              <a:rPr lang="en-US" sz="1200" kern="1200" dirty="0">
                <a:solidFill>
                  <a:schemeClr val="tx1"/>
                </a:solidFill>
                <a:effectLst/>
                <a:latin typeface="+mn-lt"/>
                <a:ea typeface="+mn-ea"/>
                <a:cs typeface="+mn-cs"/>
              </a:rPr>
              <a:t>, they mean the amount of some good or service a producer is willing to supply at each price.</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55431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rise in price generally leads to an increase in the </a:t>
            </a:r>
            <a:r>
              <a:rPr lang="en-US" sz="1200" b="1" kern="1200" dirty="0">
                <a:solidFill>
                  <a:schemeClr val="tx1"/>
                </a:solidFill>
                <a:effectLst/>
                <a:latin typeface="+mn-lt"/>
                <a:ea typeface="+mn-ea"/>
                <a:cs typeface="+mn-cs"/>
              </a:rPr>
              <a:t>quantity supplied </a:t>
            </a:r>
            <a:r>
              <a:rPr lang="en-US" sz="1200" kern="1200" dirty="0">
                <a:solidFill>
                  <a:schemeClr val="tx1"/>
                </a:solidFill>
                <a:effectLst/>
                <a:latin typeface="+mn-lt"/>
                <a:ea typeface="+mn-ea"/>
                <a:cs typeface="+mn-cs"/>
              </a:rPr>
              <a:t>of that good or service, while a fall in price will decrease the quantity supplied. This is sometimes called the </a:t>
            </a:r>
            <a:r>
              <a:rPr lang="en-US" sz="1200" b="1" kern="1200" dirty="0">
                <a:solidFill>
                  <a:schemeClr val="tx1"/>
                </a:solidFill>
                <a:effectLst/>
                <a:latin typeface="+mn-lt"/>
                <a:ea typeface="+mn-ea"/>
                <a:cs typeface="+mn-cs"/>
              </a:rPr>
              <a:t>law of supply</a:t>
            </a:r>
            <a:r>
              <a:rPr lang="en-US" sz="1200" kern="1200" dirty="0">
                <a:solidFill>
                  <a:schemeClr val="tx1"/>
                </a:solidFill>
                <a:effectLst/>
                <a:latin typeface="+mn-lt"/>
                <a:ea typeface="+mn-ea"/>
                <a:cs typeface="+mn-cs"/>
              </a:rPr>
              <a:t>. When the price of gasoline rises, for example, it encourages profit-seeking firms to take action, such as opening more gas stations or keeping existing gas stations open for longer hours.</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70082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6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Demand, Supply, and Equilibrium in Markets for Goods and Services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75223" y="438036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Up Arrow 16">
            <a:extLst>
              <a:ext uri="{FF2B5EF4-FFF2-40B4-BE49-F238E27FC236}">
                <a16:creationId xmlns:a16="http://schemas.microsoft.com/office/drawing/2014/main" id="{FDC464CC-E0F9-439C-B4DC-35EEE55F6761}"/>
              </a:ext>
            </a:extLst>
          </p:cNvPr>
          <p:cNvSpPr/>
          <p:nvPr/>
        </p:nvSpPr>
        <p:spPr>
          <a:xfrm flipV="1">
            <a:off x="7858745" y="293221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6C712A-32C6-4E3B-94BE-666C1BD34384}"/>
              </a:ext>
            </a:extLst>
          </p:cNvPr>
          <p:cNvSpPr/>
          <p:nvPr/>
        </p:nvSpPr>
        <p:spPr>
          <a:xfrm>
            <a:off x="3620964" y="1838474"/>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Rectangle 11">
            <a:extLst>
              <a:ext uri="{FF2B5EF4-FFF2-40B4-BE49-F238E27FC236}">
                <a16:creationId xmlns:a16="http://schemas.microsoft.com/office/drawing/2014/main" id="{840C7926-88ED-4D9F-8C4D-8AB564C81F68}"/>
              </a:ext>
            </a:extLst>
          </p:cNvPr>
          <p:cNvSpPr/>
          <p:nvPr/>
        </p:nvSpPr>
        <p:spPr>
          <a:xfrm>
            <a:off x="4331451" y="2009835"/>
            <a:ext cx="3529108" cy="707886"/>
          </a:xfrm>
          <a:prstGeom prst="rect">
            <a:avLst/>
          </a:prstGeom>
        </p:spPr>
        <p:txBody>
          <a:bodyPr wrap="none">
            <a:spAutoFit/>
          </a:bodyPr>
          <a:lstStyle/>
          <a:p>
            <a:pPr algn="ctr"/>
            <a:r>
              <a:rPr lang="en-US" sz="4000" b="1" dirty="0">
                <a:solidFill>
                  <a:schemeClr val="bg1"/>
                </a:solidFill>
              </a:rPr>
              <a:t>LAW OF SUPPLY</a:t>
            </a:r>
            <a:endParaRPr lang="en-US" sz="4000" dirty="0">
              <a:solidFill>
                <a:schemeClr val="bg1"/>
              </a:solidFill>
            </a:endParaRPr>
          </a:p>
        </p:txBody>
      </p:sp>
      <p:sp>
        <p:nvSpPr>
          <p:cNvPr id="13" name="Rectangle 12">
            <a:extLst>
              <a:ext uri="{FF2B5EF4-FFF2-40B4-BE49-F238E27FC236}">
                <a16:creationId xmlns:a16="http://schemas.microsoft.com/office/drawing/2014/main" id="{5618F2AB-8125-4137-9182-2758CC3CE615}"/>
              </a:ext>
            </a:extLst>
          </p:cNvPr>
          <p:cNvSpPr/>
          <p:nvPr/>
        </p:nvSpPr>
        <p:spPr>
          <a:xfrm>
            <a:off x="6213421" y="3781685"/>
            <a:ext cx="3953129" cy="109371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4" name="TextBox 13">
            <a:extLst>
              <a:ext uri="{FF2B5EF4-FFF2-40B4-BE49-F238E27FC236}">
                <a16:creationId xmlns:a16="http://schemas.microsoft.com/office/drawing/2014/main" id="{E82DF5C7-8AD5-4538-AC95-55173B055A5E}"/>
              </a:ext>
            </a:extLst>
          </p:cNvPr>
          <p:cNvSpPr txBox="1"/>
          <p:nvPr/>
        </p:nvSpPr>
        <p:spPr>
          <a:xfrm>
            <a:off x="6428255" y="3913610"/>
            <a:ext cx="3521993" cy="830997"/>
          </a:xfrm>
          <a:prstGeom prst="rect">
            <a:avLst/>
          </a:prstGeom>
          <a:solidFill>
            <a:srgbClr val="5A7E83"/>
          </a:solidFill>
        </p:spPr>
        <p:txBody>
          <a:bodyPr wrap="square" rtlCol="0">
            <a:spAutoFit/>
          </a:bodyPr>
          <a:lstStyle/>
          <a:p>
            <a:pPr algn="ctr"/>
            <a:r>
              <a:rPr lang="en-US" sz="2400" dirty="0">
                <a:solidFill>
                  <a:schemeClr val="bg1"/>
                </a:solidFill>
              </a:rPr>
              <a:t>Price DECREASES,</a:t>
            </a:r>
          </a:p>
          <a:p>
            <a:pPr algn="ctr"/>
            <a:r>
              <a:rPr lang="en-US" sz="2400" dirty="0">
                <a:solidFill>
                  <a:schemeClr val="bg1"/>
                </a:solidFill>
              </a:rPr>
              <a:t>quantity demanded FALLS</a:t>
            </a:r>
            <a:endParaRPr lang="en-US" sz="2400" dirty="0">
              <a:solidFill>
                <a:srgbClr val="314C57"/>
              </a:solidFill>
            </a:endParaRPr>
          </a:p>
        </p:txBody>
      </p:sp>
      <p:sp>
        <p:nvSpPr>
          <p:cNvPr id="15" name="Up Arrow 20">
            <a:extLst>
              <a:ext uri="{FF2B5EF4-FFF2-40B4-BE49-F238E27FC236}">
                <a16:creationId xmlns:a16="http://schemas.microsoft.com/office/drawing/2014/main" id="{77DB62AE-7DF2-4458-B4F0-731504BCDF10}"/>
              </a:ext>
            </a:extLst>
          </p:cNvPr>
          <p:cNvSpPr/>
          <p:nvPr/>
        </p:nvSpPr>
        <p:spPr>
          <a:xfrm flipV="1">
            <a:off x="3782839" y="2912764"/>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4773B08-6D66-4D9C-A596-37DF2402D025}"/>
              </a:ext>
            </a:extLst>
          </p:cNvPr>
          <p:cNvSpPr/>
          <p:nvPr/>
        </p:nvSpPr>
        <p:spPr>
          <a:xfrm>
            <a:off x="2025445" y="3781685"/>
            <a:ext cx="3953130" cy="109373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7" name="TextBox 16">
            <a:extLst>
              <a:ext uri="{FF2B5EF4-FFF2-40B4-BE49-F238E27FC236}">
                <a16:creationId xmlns:a16="http://schemas.microsoft.com/office/drawing/2014/main" id="{116B304E-8D5A-4E07-A32A-36EDB0E03931}"/>
              </a:ext>
            </a:extLst>
          </p:cNvPr>
          <p:cNvSpPr txBox="1"/>
          <p:nvPr/>
        </p:nvSpPr>
        <p:spPr>
          <a:xfrm>
            <a:off x="2294661" y="3913042"/>
            <a:ext cx="3637369" cy="830997"/>
          </a:xfrm>
          <a:prstGeom prst="rect">
            <a:avLst/>
          </a:prstGeom>
          <a:solidFill>
            <a:srgbClr val="5A7E83"/>
          </a:solidFill>
        </p:spPr>
        <p:txBody>
          <a:bodyPr wrap="square" rtlCol="0">
            <a:spAutoFit/>
          </a:bodyPr>
          <a:lstStyle/>
          <a:p>
            <a:pPr algn="ctr"/>
            <a:r>
              <a:rPr lang="en-US" sz="2400" dirty="0">
                <a:solidFill>
                  <a:schemeClr val="bg1"/>
                </a:solidFill>
              </a:rPr>
              <a:t>Price INCREASES,</a:t>
            </a:r>
          </a:p>
          <a:p>
            <a:pPr algn="ctr"/>
            <a:r>
              <a:rPr lang="en-US" sz="2400" dirty="0">
                <a:solidFill>
                  <a:schemeClr val="bg1"/>
                </a:solidFill>
              </a:rPr>
              <a:t>quantity supplied RISES</a:t>
            </a:r>
          </a:p>
        </p:txBody>
      </p:sp>
    </p:spTree>
    <p:extLst>
      <p:ext uri="{BB962C8B-B14F-4D97-AF65-F5344CB8AC3E}">
        <p14:creationId xmlns:p14="http://schemas.microsoft.com/office/powerpoint/2010/main" val="79069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Supply Schedule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C99E774C-BA2A-471E-B985-63A39BE71CF4}"/>
              </a:ext>
            </a:extLst>
          </p:cNvPr>
          <p:cNvGraphicFramePr>
            <a:graphicFrameLocks noGrp="1"/>
          </p:cNvGraphicFramePr>
          <p:nvPr>
            <p:extLst>
              <p:ext uri="{D42A27DB-BD31-4B8C-83A1-F6EECF244321}">
                <p14:modId xmlns:p14="http://schemas.microsoft.com/office/powerpoint/2010/main" val="4009601195"/>
              </p:ext>
            </p:extLst>
          </p:nvPr>
        </p:nvGraphicFramePr>
        <p:xfrm>
          <a:off x="2576052" y="1693391"/>
          <a:ext cx="7039896" cy="2966720"/>
        </p:xfrm>
        <a:graphic>
          <a:graphicData uri="http://schemas.openxmlformats.org/drawingml/2006/table">
            <a:tbl>
              <a:tblPr firstRow="1" bandRow="1">
                <a:tableStyleId>{5940675A-B579-460E-94D1-54222C63F5DA}</a:tableStyleId>
              </a:tblPr>
              <a:tblGrid>
                <a:gridCol w="2510503">
                  <a:extLst>
                    <a:ext uri="{9D8B030D-6E8A-4147-A177-3AD203B41FA5}">
                      <a16:colId xmlns:a16="http://schemas.microsoft.com/office/drawing/2014/main" val="3069412115"/>
                    </a:ext>
                  </a:extLst>
                </a:gridCol>
                <a:gridCol w="4529393">
                  <a:extLst>
                    <a:ext uri="{9D8B030D-6E8A-4147-A177-3AD203B41FA5}">
                      <a16:colId xmlns:a16="http://schemas.microsoft.com/office/drawing/2014/main" val="1748923260"/>
                    </a:ext>
                  </a:extLst>
                </a:gridCol>
              </a:tblGrid>
              <a:tr h="370840">
                <a:tc>
                  <a:txBody>
                    <a:bodyPr/>
                    <a:lstStyle/>
                    <a:p>
                      <a:pPr algn="ctr"/>
                      <a:r>
                        <a:rPr lang="en-US" b="1" dirty="0">
                          <a:solidFill>
                            <a:schemeClr val="bg1"/>
                          </a:solidFill>
                        </a:rPr>
                        <a:t>Price (per gallon)</a:t>
                      </a:r>
                    </a:p>
                  </a:txBody>
                  <a:tcPr>
                    <a:solidFill>
                      <a:srgbClr val="5A7E83"/>
                    </a:solidFill>
                  </a:tcPr>
                </a:tc>
                <a:tc>
                  <a:txBody>
                    <a:bodyPr/>
                    <a:lstStyle/>
                    <a:p>
                      <a:pPr algn="ctr"/>
                      <a:r>
                        <a:rPr lang="en-US" b="1" dirty="0">
                          <a:solidFill>
                            <a:schemeClr val="bg1"/>
                          </a:solidFill>
                        </a:rPr>
                        <a:t>Quantity Supplied (millions of gallons)</a:t>
                      </a:r>
                    </a:p>
                  </a:txBody>
                  <a:tcPr>
                    <a:solidFill>
                      <a:srgbClr val="5A7E83"/>
                    </a:solidFill>
                  </a:tcPr>
                </a:tc>
                <a:extLst>
                  <a:ext uri="{0D108BD9-81ED-4DB2-BD59-A6C34878D82A}">
                    <a16:rowId xmlns:a16="http://schemas.microsoft.com/office/drawing/2014/main" val="3442125135"/>
                  </a:ext>
                </a:extLst>
              </a:tr>
              <a:tr h="370840">
                <a:tc>
                  <a:txBody>
                    <a:bodyPr/>
                    <a:lstStyle/>
                    <a:p>
                      <a:pPr algn="ctr"/>
                      <a:r>
                        <a:rPr lang="en-US" dirty="0"/>
                        <a:t>$1.00</a:t>
                      </a:r>
                    </a:p>
                  </a:txBody>
                  <a:tcPr/>
                </a:tc>
                <a:tc>
                  <a:txBody>
                    <a:bodyPr/>
                    <a:lstStyle/>
                    <a:p>
                      <a:pPr algn="ctr"/>
                      <a:r>
                        <a:rPr lang="en-US" dirty="0"/>
                        <a:t>500</a:t>
                      </a:r>
                    </a:p>
                  </a:txBody>
                  <a:tcPr/>
                </a:tc>
                <a:extLst>
                  <a:ext uri="{0D108BD9-81ED-4DB2-BD59-A6C34878D82A}">
                    <a16:rowId xmlns:a16="http://schemas.microsoft.com/office/drawing/2014/main" val="3710964316"/>
                  </a:ext>
                </a:extLst>
              </a:tr>
              <a:tr h="370840">
                <a:tc>
                  <a:txBody>
                    <a:bodyPr/>
                    <a:lstStyle/>
                    <a:p>
                      <a:pPr algn="ctr"/>
                      <a:r>
                        <a:rPr lang="en-US" dirty="0"/>
                        <a:t>$1.20</a:t>
                      </a:r>
                    </a:p>
                  </a:txBody>
                  <a:tcPr/>
                </a:tc>
                <a:tc>
                  <a:txBody>
                    <a:bodyPr/>
                    <a:lstStyle/>
                    <a:p>
                      <a:pPr algn="ctr"/>
                      <a:r>
                        <a:rPr lang="en-US" dirty="0"/>
                        <a:t>550</a:t>
                      </a:r>
                    </a:p>
                  </a:txBody>
                  <a:tcPr/>
                </a:tc>
                <a:extLst>
                  <a:ext uri="{0D108BD9-81ED-4DB2-BD59-A6C34878D82A}">
                    <a16:rowId xmlns:a16="http://schemas.microsoft.com/office/drawing/2014/main" val="2953824927"/>
                  </a:ext>
                </a:extLst>
              </a:tr>
              <a:tr h="370840">
                <a:tc>
                  <a:txBody>
                    <a:bodyPr/>
                    <a:lstStyle/>
                    <a:p>
                      <a:pPr algn="ctr"/>
                      <a:r>
                        <a:rPr lang="en-US" dirty="0"/>
                        <a:t>$1.40</a:t>
                      </a:r>
                    </a:p>
                  </a:txBody>
                  <a:tcPr/>
                </a:tc>
                <a:tc>
                  <a:txBody>
                    <a:bodyPr/>
                    <a:lstStyle/>
                    <a:p>
                      <a:pPr algn="ctr"/>
                      <a:r>
                        <a:rPr lang="en-US" dirty="0"/>
                        <a:t>600</a:t>
                      </a:r>
                    </a:p>
                  </a:txBody>
                  <a:tcPr/>
                </a:tc>
                <a:extLst>
                  <a:ext uri="{0D108BD9-81ED-4DB2-BD59-A6C34878D82A}">
                    <a16:rowId xmlns:a16="http://schemas.microsoft.com/office/drawing/2014/main" val="495724832"/>
                  </a:ext>
                </a:extLst>
              </a:tr>
              <a:tr h="370840">
                <a:tc>
                  <a:txBody>
                    <a:bodyPr/>
                    <a:lstStyle/>
                    <a:p>
                      <a:pPr algn="ctr"/>
                      <a:r>
                        <a:rPr lang="en-US" dirty="0"/>
                        <a:t>$1.60</a:t>
                      </a:r>
                    </a:p>
                  </a:txBody>
                  <a:tcPr/>
                </a:tc>
                <a:tc>
                  <a:txBody>
                    <a:bodyPr/>
                    <a:lstStyle/>
                    <a:p>
                      <a:pPr algn="ctr"/>
                      <a:r>
                        <a:rPr lang="en-US" dirty="0"/>
                        <a:t>640</a:t>
                      </a:r>
                    </a:p>
                  </a:txBody>
                  <a:tcPr/>
                </a:tc>
                <a:extLst>
                  <a:ext uri="{0D108BD9-81ED-4DB2-BD59-A6C34878D82A}">
                    <a16:rowId xmlns:a16="http://schemas.microsoft.com/office/drawing/2014/main" val="3333249194"/>
                  </a:ext>
                </a:extLst>
              </a:tr>
              <a:tr h="370840">
                <a:tc>
                  <a:txBody>
                    <a:bodyPr/>
                    <a:lstStyle/>
                    <a:p>
                      <a:pPr algn="ctr"/>
                      <a:r>
                        <a:rPr lang="en-US" dirty="0"/>
                        <a:t>$1.80</a:t>
                      </a:r>
                    </a:p>
                  </a:txBody>
                  <a:tcPr/>
                </a:tc>
                <a:tc>
                  <a:txBody>
                    <a:bodyPr/>
                    <a:lstStyle/>
                    <a:p>
                      <a:pPr algn="ctr"/>
                      <a:r>
                        <a:rPr lang="en-US" dirty="0"/>
                        <a:t>680</a:t>
                      </a:r>
                    </a:p>
                  </a:txBody>
                  <a:tcPr/>
                </a:tc>
                <a:extLst>
                  <a:ext uri="{0D108BD9-81ED-4DB2-BD59-A6C34878D82A}">
                    <a16:rowId xmlns:a16="http://schemas.microsoft.com/office/drawing/2014/main" val="2489900302"/>
                  </a:ext>
                </a:extLst>
              </a:tr>
              <a:tr h="370840">
                <a:tc>
                  <a:txBody>
                    <a:bodyPr/>
                    <a:lstStyle/>
                    <a:p>
                      <a:pPr algn="ctr"/>
                      <a:r>
                        <a:rPr lang="en-US" dirty="0"/>
                        <a:t>$2.00</a:t>
                      </a:r>
                    </a:p>
                  </a:txBody>
                  <a:tcPr/>
                </a:tc>
                <a:tc>
                  <a:txBody>
                    <a:bodyPr/>
                    <a:lstStyle/>
                    <a:p>
                      <a:pPr algn="ctr"/>
                      <a:r>
                        <a:rPr lang="en-US" dirty="0"/>
                        <a:t>700</a:t>
                      </a:r>
                    </a:p>
                  </a:txBody>
                  <a:tcPr/>
                </a:tc>
                <a:extLst>
                  <a:ext uri="{0D108BD9-81ED-4DB2-BD59-A6C34878D82A}">
                    <a16:rowId xmlns:a16="http://schemas.microsoft.com/office/drawing/2014/main" val="3522067920"/>
                  </a:ext>
                </a:extLst>
              </a:tr>
              <a:tr h="370840">
                <a:tc>
                  <a:txBody>
                    <a:bodyPr/>
                    <a:lstStyle/>
                    <a:p>
                      <a:pPr algn="ctr"/>
                      <a:r>
                        <a:rPr lang="en-US" dirty="0"/>
                        <a:t>$2.20</a:t>
                      </a:r>
                    </a:p>
                  </a:txBody>
                  <a:tcPr/>
                </a:tc>
                <a:tc>
                  <a:txBody>
                    <a:bodyPr/>
                    <a:lstStyle/>
                    <a:p>
                      <a:pPr algn="ctr"/>
                      <a:r>
                        <a:rPr lang="en-US" dirty="0"/>
                        <a:t>720</a:t>
                      </a:r>
                    </a:p>
                  </a:txBody>
                  <a:tcPr/>
                </a:tc>
                <a:extLst>
                  <a:ext uri="{0D108BD9-81ED-4DB2-BD59-A6C34878D82A}">
                    <a16:rowId xmlns:a16="http://schemas.microsoft.com/office/drawing/2014/main" val="3677624720"/>
                  </a:ext>
                </a:extLst>
              </a:tr>
            </a:tbl>
          </a:graphicData>
        </a:graphic>
      </p:graphicFrame>
      <p:sp>
        <p:nvSpPr>
          <p:cNvPr id="7" name="TextBox 6">
            <a:extLst>
              <a:ext uri="{FF2B5EF4-FFF2-40B4-BE49-F238E27FC236}">
                <a16:creationId xmlns:a16="http://schemas.microsoft.com/office/drawing/2014/main" id="{E8ADD6DD-1527-478A-8E98-51E66CB45E9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supplied increases.</a:t>
            </a:r>
          </a:p>
        </p:txBody>
      </p:sp>
    </p:spTree>
    <p:extLst>
      <p:ext uri="{BB962C8B-B14F-4D97-AF65-F5344CB8AC3E}">
        <p14:creationId xmlns:p14="http://schemas.microsoft.com/office/powerpoint/2010/main" val="115536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42D1FF3-8259-41AD-B4EA-43075212CEC8}"/>
              </a:ext>
            </a:extLst>
          </p:cNvPr>
          <p:cNvGrpSpPr/>
          <p:nvPr/>
        </p:nvGrpSpPr>
        <p:grpSpPr>
          <a:xfrm>
            <a:off x="1002892" y="1451034"/>
            <a:ext cx="3701843" cy="4822824"/>
            <a:chOff x="542921" y="1664821"/>
            <a:chExt cx="8492547" cy="947095"/>
          </a:xfrm>
          <a:solidFill>
            <a:srgbClr val="627981"/>
          </a:solidFill>
        </p:grpSpPr>
        <p:sp>
          <p:nvSpPr>
            <p:cNvPr id="8" name="Rectangle 7">
              <a:extLst>
                <a:ext uri="{FF2B5EF4-FFF2-40B4-BE49-F238E27FC236}">
                  <a16:creationId xmlns:a16="http://schemas.microsoft.com/office/drawing/2014/main" id="{025BC22C-38DE-4EE5-AB6D-1A925DBBEA0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85AB603-D6AE-40F0-AAA9-73E0612F9F31}"/>
                </a:ext>
              </a:extLst>
            </p:cNvPr>
            <p:cNvSpPr txBox="1"/>
            <p:nvPr/>
          </p:nvSpPr>
          <p:spPr>
            <a:xfrm>
              <a:off x="760116" y="1750865"/>
              <a:ext cx="8058152" cy="782704"/>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supply curve </a:t>
              </a:r>
              <a:r>
                <a:rPr lang="en-US" sz="2300" dirty="0">
                  <a:solidFill>
                    <a:schemeClr val="bg1"/>
                  </a:solidFill>
                </a:rPr>
                <a:t>shows the relationship between price and quantity supplied.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The upward slope of the supply curve illustrates the law of supply—that a higher price leads to a higher quantity supplied, and vice versa.</a:t>
              </a:r>
              <a:endParaRPr lang="en-US" sz="2000" dirty="0">
                <a:solidFill>
                  <a:schemeClr val="bg1"/>
                </a:solidFill>
              </a:endParaRPr>
            </a:p>
          </p:txBody>
        </p:sp>
      </p:grpSp>
      <p:pic>
        <p:nvPicPr>
          <p:cNvPr id="3" name="Picture 2" descr="The graph shows an upward-sloping supply curve that represents the law of supply, with quantity of gasoline in millions of gallons on the x-axis and price per gallon in dollars on the y-axis.">
            <a:extLst>
              <a:ext uri="{FF2B5EF4-FFF2-40B4-BE49-F238E27FC236}">
                <a16:creationId xmlns:a16="http://schemas.microsoft.com/office/drawing/2014/main" id="{D98DD25A-B868-4205-BE95-717C813F39C0}"/>
              </a:ext>
            </a:extLst>
          </p:cNvPr>
          <p:cNvPicPr>
            <a:picLocks noChangeAspect="1"/>
          </p:cNvPicPr>
          <p:nvPr/>
        </p:nvPicPr>
        <p:blipFill>
          <a:blip r:embed="rId3"/>
          <a:stretch>
            <a:fillRect/>
          </a:stretch>
        </p:blipFill>
        <p:spPr>
          <a:xfrm>
            <a:off x="4888707" y="1809301"/>
            <a:ext cx="6647448" cy="4145484"/>
          </a:xfrm>
          <a:prstGeom prst="rect">
            <a:avLst/>
          </a:prstGeom>
        </p:spPr>
      </p:pic>
    </p:spTree>
    <p:extLst>
      <p:ext uri="{BB962C8B-B14F-4D97-AF65-F5344CB8AC3E}">
        <p14:creationId xmlns:p14="http://schemas.microsoft.com/office/powerpoint/2010/main" val="637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5" name="Table 4">
            <a:extLst>
              <a:ext uri="{FF2B5EF4-FFF2-40B4-BE49-F238E27FC236}">
                <a16:creationId xmlns:a16="http://schemas.microsoft.com/office/drawing/2014/main" id="{35376DAF-9E60-4F17-99FD-82925ADE2D8A}"/>
              </a:ext>
            </a:extLst>
          </p:cNvPr>
          <p:cNvGraphicFramePr>
            <a:graphicFrameLocks noGrp="1"/>
          </p:cNvGraphicFramePr>
          <p:nvPr>
            <p:extLst>
              <p:ext uri="{D42A27DB-BD31-4B8C-83A1-F6EECF244321}">
                <p14:modId xmlns:p14="http://schemas.microsoft.com/office/powerpoint/2010/main" val="2090698179"/>
              </p:ext>
            </p:extLst>
          </p:nvPr>
        </p:nvGraphicFramePr>
        <p:xfrm>
          <a:off x="2576052" y="1648230"/>
          <a:ext cx="7039896" cy="3235960"/>
        </p:xfrm>
        <a:graphic>
          <a:graphicData uri="http://schemas.openxmlformats.org/drawingml/2006/table">
            <a:tbl>
              <a:tblPr firstRow="1" bandRow="1">
                <a:tableStyleId>{5940675A-B579-460E-94D1-54222C63F5DA}</a:tableStyleId>
              </a:tblPr>
              <a:tblGrid>
                <a:gridCol w="1850570">
                  <a:extLst>
                    <a:ext uri="{9D8B030D-6E8A-4147-A177-3AD203B41FA5}">
                      <a16:colId xmlns:a16="http://schemas.microsoft.com/office/drawing/2014/main" val="3069412115"/>
                    </a:ext>
                  </a:extLst>
                </a:gridCol>
                <a:gridCol w="2593611">
                  <a:extLst>
                    <a:ext uri="{9D8B030D-6E8A-4147-A177-3AD203B41FA5}">
                      <a16:colId xmlns:a16="http://schemas.microsoft.com/office/drawing/2014/main" val="3310033673"/>
                    </a:ext>
                  </a:extLst>
                </a:gridCol>
                <a:gridCol w="2595715">
                  <a:extLst>
                    <a:ext uri="{9D8B030D-6E8A-4147-A177-3AD203B41FA5}">
                      <a16:colId xmlns:a16="http://schemas.microsoft.com/office/drawing/2014/main" val="1748923260"/>
                    </a:ext>
                  </a:extLst>
                </a:gridCol>
              </a:tblGrid>
              <a:tr h="370840">
                <a:tc>
                  <a:txBody>
                    <a:bodyPr/>
                    <a:lstStyle/>
                    <a:p>
                      <a:pPr algn="ctr"/>
                      <a:r>
                        <a:rPr lang="en-US" b="1" dirty="0">
                          <a:solidFill>
                            <a:schemeClr val="bg1"/>
                          </a:solidFill>
                        </a:rPr>
                        <a:t>Price (per gallon)</a:t>
                      </a:r>
                    </a:p>
                  </a:txBody>
                  <a:tcPr>
                    <a:solidFill>
                      <a:srgbClr val="5A7E83"/>
                    </a:solidFill>
                  </a:tcPr>
                </a:tc>
                <a:tc>
                  <a:txBody>
                    <a:bodyPr/>
                    <a:lstStyle/>
                    <a:p>
                      <a:pPr algn="ctr"/>
                      <a:r>
                        <a:rPr lang="en-US" b="1" dirty="0">
                          <a:solidFill>
                            <a:schemeClr val="bg1"/>
                          </a:solidFill>
                        </a:rPr>
                        <a:t>Quantity Demanded (millions of gallons)</a:t>
                      </a:r>
                    </a:p>
                  </a:txBody>
                  <a:tcPr>
                    <a:solidFill>
                      <a:srgbClr val="5A7E83"/>
                    </a:solidFill>
                  </a:tcPr>
                </a:tc>
                <a:tc>
                  <a:txBody>
                    <a:bodyPr/>
                    <a:lstStyle/>
                    <a:p>
                      <a:pPr algn="ctr"/>
                      <a:r>
                        <a:rPr lang="en-US" b="1" dirty="0">
                          <a:solidFill>
                            <a:schemeClr val="bg1"/>
                          </a:solidFill>
                        </a:rPr>
                        <a:t>Quantity Supplied (millions of gallons)</a:t>
                      </a:r>
                    </a:p>
                  </a:txBody>
                  <a:tcPr>
                    <a:solidFill>
                      <a:srgbClr val="5A7E83"/>
                    </a:solidFill>
                  </a:tcPr>
                </a:tc>
                <a:extLst>
                  <a:ext uri="{0D108BD9-81ED-4DB2-BD59-A6C34878D82A}">
                    <a16:rowId xmlns:a16="http://schemas.microsoft.com/office/drawing/2014/main" val="3442125135"/>
                  </a:ext>
                </a:extLst>
              </a:tr>
              <a:tr h="370840">
                <a:tc>
                  <a:txBody>
                    <a:bodyPr/>
                    <a:lstStyle/>
                    <a:p>
                      <a:pPr algn="ctr"/>
                      <a:r>
                        <a:rPr lang="en-US" dirty="0"/>
                        <a:t>$1.00</a:t>
                      </a:r>
                    </a:p>
                  </a:txBody>
                  <a:tcPr/>
                </a:tc>
                <a:tc>
                  <a:txBody>
                    <a:bodyPr/>
                    <a:lstStyle/>
                    <a:p>
                      <a:pPr algn="ctr"/>
                      <a:r>
                        <a:rPr lang="en-US" dirty="0"/>
                        <a:t>800</a:t>
                      </a:r>
                    </a:p>
                  </a:txBody>
                  <a:tcPr/>
                </a:tc>
                <a:tc>
                  <a:txBody>
                    <a:bodyPr/>
                    <a:lstStyle/>
                    <a:p>
                      <a:pPr algn="ctr"/>
                      <a:r>
                        <a:rPr lang="en-US" dirty="0"/>
                        <a:t>500</a:t>
                      </a:r>
                    </a:p>
                  </a:txBody>
                  <a:tcPr/>
                </a:tc>
                <a:extLst>
                  <a:ext uri="{0D108BD9-81ED-4DB2-BD59-A6C34878D82A}">
                    <a16:rowId xmlns:a16="http://schemas.microsoft.com/office/drawing/2014/main" val="3710964316"/>
                  </a:ext>
                </a:extLst>
              </a:tr>
              <a:tr h="370840">
                <a:tc>
                  <a:txBody>
                    <a:bodyPr/>
                    <a:lstStyle/>
                    <a:p>
                      <a:pPr algn="ctr"/>
                      <a:r>
                        <a:rPr lang="en-US" dirty="0"/>
                        <a:t>$1.20</a:t>
                      </a:r>
                    </a:p>
                  </a:txBody>
                  <a:tcPr/>
                </a:tc>
                <a:tc>
                  <a:txBody>
                    <a:bodyPr/>
                    <a:lstStyle/>
                    <a:p>
                      <a:pPr algn="ctr"/>
                      <a:r>
                        <a:rPr lang="en-US" dirty="0"/>
                        <a:t>700</a:t>
                      </a:r>
                    </a:p>
                  </a:txBody>
                  <a:tcPr/>
                </a:tc>
                <a:tc>
                  <a:txBody>
                    <a:bodyPr/>
                    <a:lstStyle/>
                    <a:p>
                      <a:pPr algn="ctr"/>
                      <a:r>
                        <a:rPr lang="en-US" dirty="0"/>
                        <a:t>550</a:t>
                      </a:r>
                    </a:p>
                  </a:txBody>
                  <a:tcPr/>
                </a:tc>
                <a:extLst>
                  <a:ext uri="{0D108BD9-81ED-4DB2-BD59-A6C34878D82A}">
                    <a16:rowId xmlns:a16="http://schemas.microsoft.com/office/drawing/2014/main" val="2953824927"/>
                  </a:ext>
                </a:extLst>
              </a:tr>
              <a:tr h="370840">
                <a:tc>
                  <a:txBody>
                    <a:bodyPr/>
                    <a:lstStyle/>
                    <a:p>
                      <a:pPr algn="ctr"/>
                      <a:r>
                        <a:rPr lang="en-US" b="1" dirty="0"/>
                        <a:t>$1.40</a:t>
                      </a:r>
                    </a:p>
                  </a:txBody>
                  <a:tcPr/>
                </a:tc>
                <a:tc>
                  <a:txBody>
                    <a:bodyPr/>
                    <a:lstStyle/>
                    <a:p>
                      <a:pPr algn="ctr"/>
                      <a:r>
                        <a:rPr lang="en-US" b="1" dirty="0"/>
                        <a:t>600</a:t>
                      </a:r>
                    </a:p>
                  </a:txBody>
                  <a:tcPr/>
                </a:tc>
                <a:tc>
                  <a:txBody>
                    <a:bodyPr/>
                    <a:lstStyle/>
                    <a:p>
                      <a:pPr algn="ctr"/>
                      <a:r>
                        <a:rPr lang="en-US" b="1" dirty="0"/>
                        <a:t>600</a:t>
                      </a:r>
                    </a:p>
                  </a:txBody>
                  <a:tcPr/>
                </a:tc>
                <a:extLst>
                  <a:ext uri="{0D108BD9-81ED-4DB2-BD59-A6C34878D82A}">
                    <a16:rowId xmlns:a16="http://schemas.microsoft.com/office/drawing/2014/main" val="495724832"/>
                  </a:ext>
                </a:extLst>
              </a:tr>
              <a:tr h="370840">
                <a:tc>
                  <a:txBody>
                    <a:bodyPr/>
                    <a:lstStyle/>
                    <a:p>
                      <a:pPr algn="ctr"/>
                      <a:r>
                        <a:rPr lang="en-US" dirty="0"/>
                        <a:t>$1.60</a:t>
                      </a:r>
                    </a:p>
                  </a:txBody>
                  <a:tcPr/>
                </a:tc>
                <a:tc>
                  <a:txBody>
                    <a:bodyPr/>
                    <a:lstStyle/>
                    <a:p>
                      <a:pPr algn="ctr"/>
                      <a:r>
                        <a:rPr lang="en-US" dirty="0"/>
                        <a:t>550</a:t>
                      </a:r>
                    </a:p>
                  </a:txBody>
                  <a:tcPr/>
                </a:tc>
                <a:tc>
                  <a:txBody>
                    <a:bodyPr/>
                    <a:lstStyle/>
                    <a:p>
                      <a:pPr algn="ctr"/>
                      <a:r>
                        <a:rPr lang="en-US" dirty="0"/>
                        <a:t>640</a:t>
                      </a:r>
                    </a:p>
                  </a:txBody>
                  <a:tcPr/>
                </a:tc>
                <a:extLst>
                  <a:ext uri="{0D108BD9-81ED-4DB2-BD59-A6C34878D82A}">
                    <a16:rowId xmlns:a16="http://schemas.microsoft.com/office/drawing/2014/main" val="3333249194"/>
                  </a:ext>
                </a:extLst>
              </a:tr>
              <a:tr h="370840">
                <a:tc>
                  <a:txBody>
                    <a:bodyPr/>
                    <a:lstStyle/>
                    <a:p>
                      <a:pPr algn="ctr"/>
                      <a:r>
                        <a:rPr lang="en-US" dirty="0"/>
                        <a:t>$1.80</a:t>
                      </a:r>
                    </a:p>
                  </a:txBody>
                  <a:tcPr/>
                </a:tc>
                <a:tc>
                  <a:txBody>
                    <a:bodyPr/>
                    <a:lstStyle/>
                    <a:p>
                      <a:pPr algn="ctr"/>
                      <a:r>
                        <a:rPr lang="en-US" dirty="0"/>
                        <a:t>500</a:t>
                      </a:r>
                    </a:p>
                  </a:txBody>
                  <a:tcPr/>
                </a:tc>
                <a:tc>
                  <a:txBody>
                    <a:bodyPr/>
                    <a:lstStyle/>
                    <a:p>
                      <a:pPr algn="ctr"/>
                      <a:r>
                        <a:rPr lang="en-US" dirty="0"/>
                        <a:t>680</a:t>
                      </a:r>
                    </a:p>
                  </a:txBody>
                  <a:tcPr/>
                </a:tc>
                <a:extLst>
                  <a:ext uri="{0D108BD9-81ED-4DB2-BD59-A6C34878D82A}">
                    <a16:rowId xmlns:a16="http://schemas.microsoft.com/office/drawing/2014/main" val="2489900302"/>
                  </a:ext>
                </a:extLst>
              </a:tr>
              <a:tr h="370840">
                <a:tc>
                  <a:txBody>
                    <a:bodyPr/>
                    <a:lstStyle/>
                    <a:p>
                      <a:pPr algn="ctr"/>
                      <a:r>
                        <a:rPr lang="en-US" dirty="0"/>
                        <a:t>$2.00</a:t>
                      </a:r>
                    </a:p>
                  </a:txBody>
                  <a:tcPr/>
                </a:tc>
                <a:tc>
                  <a:txBody>
                    <a:bodyPr/>
                    <a:lstStyle/>
                    <a:p>
                      <a:pPr algn="ctr"/>
                      <a:r>
                        <a:rPr lang="en-US" dirty="0"/>
                        <a:t>460</a:t>
                      </a:r>
                    </a:p>
                  </a:txBody>
                  <a:tcPr/>
                </a:tc>
                <a:tc>
                  <a:txBody>
                    <a:bodyPr/>
                    <a:lstStyle/>
                    <a:p>
                      <a:pPr algn="ctr"/>
                      <a:r>
                        <a:rPr lang="en-US" dirty="0"/>
                        <a:t>700</a:t>
                      </a:r>
                    </a:p>
                  </a:txBody>
                  <a:tcPr/>
                </a:tc>
                <a:extLst>
                  <a:ext uri="{0D108BD9-81ED-4DB2-BD59-A6C34878D82A}">
                    <a16:rowId xmlns:a16="http://schemas.microsoft.com/office/drawing/2014/main" val="3522067920"/>
                  </a:ext>
                </a:extLst>
              </a:tr>
              <a:tr h="370840">
                <a:tc>
                  <a:txBody>
                    <a:bodyPr/>
                    <a:lstStyle/>
                    <a:p>
                      <a:pPr algn="ctr"/>
                      <a:r>
                        <a:rPr lang="en-US" dirty="0"/>
                        <a:t>$2.20</a:t>
                      </a:r>
                    </a:p>
                  </a:txBody>
                  <a:tcPr/>
                </a:tc>
                <a:tc>
                  <a:txBody>
                    <a:bodyPr/>
                    <a:lstStyle/>
                    <a:p>
                      <a:pPr algn="ctr"/>
                      <a:r>
                        <a:rPr lang="en-US" dirty="0"/>
                        <a:t>420</a:t>
                      </a:r>
                    </a:p>
                  </a:txBody>
                  <a:tcPr/>
                </a:tc>
                <a:tc>
                  <a:txBody>
                    <a:bodyPr/>
                    <a:lstStyle/>
                    <a:p>
                      <a:pPr algn="ctr"/>
                      <a:r>
                        <a:rPr lang="en-US" dirty="0"/>
                        <a:t>720</a:t>
                      </a:r>
                    </a:p>
                  </a:txBody>
                  <a:tcPr/>
                </a:tc>
                <a:extLst>
                  <a:ext uri="{0D108BD9-81ED-4DB2-BD59-A6C34878D82A}">
                    <a16:rowId xmlns:a16="http://schemas.microsoft.com/office/drawing/2014/main" val="3677624720"/>
                  </a:ext>
                </a:extLst>
              </a:tr>
            </a:tbl>
          </a:graphicData>
        </a:graphic>
      </p:graphicFrame>
      <p:cxnSp>
        <p:nvCxnSpPr>
          <p:cNvPr id="4" name="Straight Arrow Connector 3">
            <a:extLst>
              <a:ext uri="{FF2B5EF4-FFF2-40B4-BE49-F238E27FC236}">
                <a16:creationId xmlns:a16="http://schemas.microsoft.com/office/drawing/2014/main" id="{DE2B597F-40B1-41FA-8C47-C09F6AECA495}"/>
              </a:ext>
            </a:extLst>
          </p:cNvPr>
          <p:cNvCxnSpPr>
            <a:cxnSpLocks/>
          </p:cNvCxnSpPr>
          <p:nvPr/>
        </p:nvCxnSpPr>
        <p:spPr>
          <a:xfrm>
            <a:off x="2296016" y="3218912"/>
            <a:ext cx="816077" cy="0"/>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6E05B46-FEAE-4D78-917B-4F4B36C2A534}"/>
              </a:ext>
            </a:extLst>
          </p:cNvPr>
          <p:cNvCxnSpPr>
            <a:cxnSpLocks/>
          </p:cNvCxnSpPr>
          <p:nvPr/>
        </p:nvCxnSpPr>
        <p:spPr>
          <a:xfrm flipH="1">
            <a:off x="5981237" y="3224000"/>
            <a:ext cx="771833" cy="0"/>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85CDC27-B1CB-4525-A433-EFC7F048C6BB}"/>
              </a:ext>
            </a:extLst>
          </p:cNvPr>
          <p:cNvCxnSpPr>
            <a:cxnSpLocks/>
          </p:cNvCxnSpPr>
          <p:nvPr/>
        </p:nvCxnSpPr>
        <p:spPr>
          <a:xfrm flipH="1">
            <a:off x="8552369" y="3224000"/>
            <a:ext cx="771833" cy="0"/>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0057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9AE81C-17E8-4961-BB8F-3283F8E0B9A5}"/>
              </a:ext>
            </a:extLst>
          </p:cNvPr>
          <p:cNvSpPr txBox="1"/>
          <p:nvPr/>
        </p:nvSpPr>
        <p:spPr>
          <a:xfrm>
            <a:off x="2895647" y="5489258"/>
            <a:ext cx="6400706" cy="830997"/>
          </a:xfrm>
          <a:prstGeom prst="rect">
            <a:avLst/>
          </a:prstGeom>
          <a:solidFill>
            <a:srgbClr val="5A7E83"/>
          </a:solidFill>
        </p:spPr>
        <p:txBody>
          <a:bodyPr wrap="square" rtlCol="0">
            <a:spAutoFit/>
          </a:bodyPr>
          <a:lstStyle/>
          <a:p>
            <a:pPr algn="ctr"/>
            <a:r>
              <a:rPr lang="en-US" sz="2400" dirty="0">
                <a:solidFill>
                  <a:schemeClr val="bg1"/>
                </a:solidFill>
              </a:rPr>
              <a:t>The </a:t>
            </a:r>
            <a:r>
              <a:rPr lang="en-US" sz="2400" b="1" dirty="0">
                <a:solidFill>
                  <a:schemeClr val="bg1"/>
                </a:solidFill>
              </a:rPr>
              <a:t>equilibrium price and quantity</a:t>
            </a:r>
            <a:r>
              <a:rPr lang="en-US" sz="2400" dirty="0">
                <a:solidFill>
                  <a:schemeClr val="bg1"/>
                </a:solidFill>
              </a:rPr>
              <a:t> occurs at the point where the demand and supply curves cross.</a:t>
            </a:r>
          </a:p>
        </p:txBody>
      </p:sp>
      <p:pic>
        <p:nvPicPr>
          <p:cNvPr id="3" name="Picture 2" descr="The graph shows the demand and supply for gasoline where the two curves intersect at the point of equilibrium.">
            <a:extLst>
              <a:ext uri="{FF2B5EF4-FFF2-40B4-BE49-F238E27FC236}">
                <a16:creationId xmlns:a16="http://schemas.microsoft.com/office/drawing/2014/main" id="{B7D21355-DB05-42E1-9765-3CA47DC1D8A6}"/>
              </a:ext>
            </a:extLst>
          </p:cNvPr>
          <p:cNvPicPr>
            <a:picLocks noChangeAspect="1"/>
          </p:cNvPicPr>
          <p:nvPr/>
        </p:nvPicPr>
        <p:blipFill>
          <a:blip r:embed="rId3"/>
          <a:stretch>
            <a:fillRect/>
          </a:stretch>
        </p:blipFill>
        <p:spPr>
          <a:xfrm>
            <a:off x="3237982" y="1291412"/>
            <a:ext cx="5716036" cy="4068876"/>
          </a:xfrm>
          <a:prstGeom prst="rect">
            <a:avLst/>
          </a:prstGeom>
        </p:spPr>
      </p:pic>
      <p:cxnSp>
        <p:nvCxnSpPr>
          <p:cNvPr id="7" name="Straight Arrow Connector 6">
            <a:extLst>
              <a:ext uri="{FF2B5EF4-FFF2-40B4-BE49-F238E27FC236}">
                <a16:creationId xmlns:a16="http://schemas.microsoft.com/office/drawing/2014/main" id="{9E9C5E1A-9F08-4DD4-92DE-676422C66E77}"/>
              </a:ext>
            </a:extLst>
          </p:cNvPr>
          <p:cNvCxnSpPr>
            <a:cxnSpLocks/>
          </p:cNvCxnSpPr>
          <p:nvPr/>
        </p:nvCxnSpPr>
        <p:spPr>
          <a:xfrm>
            <a:off x="5166394" y="3257576"/>
            <a:ext cx="900109"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356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The demand curve in the market for milk is described by the equation </a:t>
                </a:r>
                <a14:m>
                  <m:oMath xmlns:m="http://schemas.openxmlformats.org/officeDocument/2006/math">
                    <m:r>
                      <a:rPr lang="en-US" sz="2400" b="0" i="1" smtClean="0">
                        <a:solidFill>
                          <a:schemeClr val="bg1"/>
                        </a:solidFill>
                        <a:latin typeface="Cambria Math" panose="02040503050406030204" pitchFamily="18" charset="0"/>
                      </a:rPr>
                      <m:t>𝑄</m:t>
                    </m:r>
                    <m:r>
                      <m:rPr>
                        <m:sty m:val="p"/>
                      </m:rPr>
                      <a:rPr lang="en-US" sz="2400" b="0" i="0" baseline="-25000" smtClean="0">
                        <a:solidFill>
                          <a:schemeClr val="bg1"/>
                        </a:solidFill>
                        <a:latin typeface="Cambria Math" panose="02040503050406030204" pitchFamily="18" charset="0"/>
                      </a:rPr>
                      <m:t>d</m:t>
                    </m:r>
                    <m:r>
                      <a:rPr lang="en-US" sz="2400" b="0" i="1" smtClean="0">
                        <a:solidFill>
                          <a:schemeClr val="bg1"/>
                        </a:solidFill>
                        <a:latin typeface="Cambria Math" panose="02040503050406030204" pitchFamily="18" charset="0"/>
                      </a:rPr>
                      <m:t>=360−30</m:t>
                    </m:r>
                    <m:r>
                      <a:rPr lang="en-US" sz="2400" b="0" i="1" smtClean="0">
                        <a:solidFill>
                          <a:schemeClr val="bg1"/>
                        </a:solidFill>
                        <a:latin typeface="Cambria Math" panose="02040503050406030204" pitchFamily="18" charset="0"/>
                      </a:rPr>
                      <m:t>𝑃</m:t>
                    </m:r>
                  </m:oMath>
                </a14:m>
                <a:r>
                  <a:rPr lang="en-US" sz="2400" dirty="0">
                    <a:solidFill>
                      <a:schemeClr val="bg1"/>
                    </a:solidFill>
                  </a:rPr>
                  <a:t>, and the supply curve is described by the equation </a:t>
                </a:r>
                <a14:m>
                  <m:oMath xmlns:m="http://schemas.openxmlformats.org/officeDocument/2006/math">
                    <m:r>
                      <a:rPr lang="en-US" sz="2400" b="0" i="1" smtClean="0">
                        <a:solidFill>
                          <a:schemeClr val="bg1"/>
                        </a:solidFill>
                        <a:latin typeface="Cambria Math" panose="02040503050406030204" pitchFamily="18" charset="0"/>
                      </a:rPr>
                      <m:t>𝑄</m:t>
                    </m:r>
                    <m:r>
                      <m:rPr>
                        <m:sty m:val="p"/>
                      </m:rPr>
                      <a:rPr lang="en-US" sz="2400" b="0" i="0" baseline="-25000" smtClean="0">
                        <a:solidFill>
                          <a:schemeClr val="bg1"/>
                        </a:solidFill>
                        <a:latin typeface="Cambria Math" panose="02040503050406030204" pitchFamily="18" charset="0"/>
                      </a:rPr>
                      <m:t>s</m:t>
                    </m:r>
                    <m:r>
                      <a:rPr lang="en-US" sz="2400" b="0" i="1" smtClean="0">
                        <a:solidFill>
                          <a:schemeClr val="bg1"/>
                        </a:solidFill>
                        <a:latin typeface="Cambria Math" panose="02040503050406030204" pitchFamily="18" charset="0"/>
                      </a:rPr>
                      <m:t>=168+18</m:t>
                    </m:r>
                    <m:r>
                      <a:rPr lang="en-US" sz="2400" b="0" i="1" smtClean="0">
                        <a:solidFill>
                          <a:schemeClr val="bg1"/>
                        </a:solidFill>
                        <a:latin typeface="Cambria Math" panose="02040503050406030204" pitchFamily="18" charset="0"/>
                      </a:rPr>
                      <m:t>𝑃</m:t>
                    </m:r>
                  </m:oMath>
                </a14:m>
                <a:r>
                  <a:rPr lang="en-US" sz="2400" dirty="0">
                    <a:solidFill>
                      <a:schemeClr val="bg1"/>
                    </a:solidFill>
                  </a:rPr>
                  <a:t>, where </a:t>
                </a:r>
                <a14:m>
                  <m:oMath xmlns:m="http://schemas.openxmlformats.org/officeDocument/2006/math">
                    <m:r>
                      <a:rPr lang="en-US" sz="2400" b="0" i="1" smtClean="0">
                        <a:solidFill>
                          <a:schemeClr val="bg1"/>
                        </a:solidFill>
                        <a:latin typeface="Cambria Math" panose="02040503050406030204" pitchFamily="18" charset="0"/>
                      </a:rPr>
                      <m:t>𝑃</m:t>
                    </m:r>
                  </m:oMath>
                </a14:m>
                <a:r>
                  <a:rPr lang="en-US" sz="2400" dirty="0">
                    <a:solidFill>
                      <a:schemeClr val="bg1"/>
                    </a:solidFill>
                  </a:rPr>
                  <a:t> is the price in dollars and </a:t>
                </a:r>
                <a14:m>
                  <m:oMath xmlns:m="http://schemas.openxmlformats.org/officeDocument/2006/math">
                    <m:r>
                      <a:rPr lang="en-US" sz="2400" b="0" i="1" smtClean="0">
                        <a:solidFill>
                          <a:schemeClr val="bg1"/>
                        </a:solidFill>
                        <a:latin typeface="Cambria Math" panose="02040503050406030204" pitchFamily="18" charset="0"/>
                      </a:rPr>
                      <m:t>𝑄</m:t>
                    </m:r>
                  </m:oMath>
                </a14:m>
                <a:r>
                  <a:rPr lang="en-US" sz="2400" b="1" dirty="0">
                    <a:solidFill>
                      <a:schemeClr val="bg1"/>
                    </a:solidFill>
                  </a:rPr>
                  <a:t> </a:t>
                </a:r>
                <a:r>
                  <a:rPr lang="en-US" sz="2400" dirty="0">
                    <a:solidFill>
                      <a:schemeClr val="bg1"/>
                    </a:solidFill>
                  </a:rPr>
                  <a:t>is the number of gallons of milk.</a:t>
                </a:r>
              </a:p>
              <a:p>
                <a:pPr algn="ctr"/>
                <a:endParaRPr lang="en-US" sz="2400" dirty="0">
                  <a:solidFill>
                    <a:schemeClr val="bg1"/>
                  </a:solidFill>
                </a:endParaRPr>
              </a:p>
              <a:p>
                <a:pPr algn="ctr"/>
                <a:r>
                  <a:rPr lang="en-US" sz="2400" dirty="0">
                    <a:solidFill>
                      <a:schemeClr val="bg1"/>
                    </a:solidFill>
                  </a:rPr>
                  <a:t>Calculate the equilibrium price in this market.</a:t>
                </a:r>
                <a:endParaRPr lang="en-US" sz="2000" dirty="0"/>
              </a:p>
            </p:txBody>
          </p:sp>
        </mc:Choice>
        <mc:Fallback xmlns="">
          <p:sp>
            <p:nvSpPr>
              <p:cNvPr id="5" name="TextBox 4">
                <a:extLst>
                  <a:ext uri="{FF2B5EF4-FFF2-40B4-BE49-F238E27FC236}">
                    <a16:creationId xmlns:a16="http://schemas.microsoft.com/office/drawing/2014/main" id="{D9F5047C-398C-4D03-9E33-CAE54F733CA5}"/>
                  </a:ext>
                </a:extLst>
              </p:cNvPr>
              <p:cNvSpPr txBox="1">
                <a:spLocks noRot="1" noChangeAspect="1" noMove="1" noResize="1" noEditPoints="1" noAdjustHandles="1" noChangeArrowheads="1" noChangeShapeType="1" noTextEdit="1"/>
              </p:cNvSpPr>
              <p:nvPr/>
            </p:nvSpPr>
            <p:spPr>
              <a:xfrm>
                <a:off x="1881188" y="1600101"/>
                <a:ext cx="8429624" cy="2308324"/>
              </a:xfrm>
              <a:prstGeom prst="rect">
                <a:avLst/>
              </a:prstGeom>
              <a:blipFill>
                <a:blip r:embed="rId3"/>
                <a:stretch>
                  <a:fillRect l="-289" t="-2111" r="-1013" b="-5013"/>
                </a:stretch>
              </a:blipFill>
            </p:spPr>
            <p:txBody>
              <a:bodyPr/>
              <a:lstStyle/>
              <a:p>
                <a:r>
                  <a:rPr lang="en-US">
                    <a:noFill/>
                  </a:rPr>
                  <a:t> </a:t>
                </a:r>
              </a:p>
            </p:txBody>
          </p:sp>
        </mc:Fallback>
      </mc:AlternateContent>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785652"/>
              </a:xfrm>
              <a:prstGeom prst="rect">
                <a:avLst/>
              </a:prstGeom>
              <a:noFill/>
            </p:spPr>
            <p:txBody>
              <a:bodyPr wrap="square" rtlCol="0">
                <a:spAutoFit/>
              </a:bodyPr>
              <a:lstStyle/>
              <a:p>
                <a:pPr algn="ctr"/>
                <a:r>
                  <a:rPr lang="en-US" sz="2400" dirty="0">
                    <a:solidFill>
                      <a:schemeClr val="bg1"/>
                    </a:solidFill>
                  </a:rPr>
                  <a:t>To calculate equilibrium price, set the supply and demand equations equal to one another and solve for </a:t>
                </a:r>
                <a14:m>
                  <m:oMath xmlns:m="http://schemas.openxmlformats.org/officeDocument/2006/math">
                    <m:r>
                      <a:rPr lang="en-US" sz="2400" b="0" i="1" smtClean="0">
                        <a:solidFill>
                          <a:schemeClr val="bg1"/>
                        </a:solidFill>
                        <a:latin typeface="Cambria Math" panose="02040503050406030204" pitchFamily="18" charset="0"/>
                      </a:rPr>
                      <m:t>𝑃</m:t>
                    </m:r>
                  </m:oMath>
                </a14:m>
                <a:r>
                  <a:rPr lang="en-US" sz="2400" dirty="0">
                    <a:solidFill>
                      <a:schemeClr val="bg1"/>
                    </a:solidFill>
                  </a:rPr>
                  <a:t>:</a:t>
                </a: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360−30</m:t>
                      </m:r>
                      <m:r>
                        <a:rPr lang="en-US" sz="2400" b="0" i="1" smtClean="0">
                          <a:solidFill>
                            <a:schemeClr val="bg1"/>
                          </a:solidFill>
                          <a:latin typeface="Cambria Math" panose="02040503050406030204" pitchFamily="18" charset="0"/>
                        </a:rPr>
                        <m:t>𝑃</m:t>
                      </m:r>
                      <m:r>
                        <a:rPr lang="en-US" sz="2400" b="0" i="1" smtClean="0">
                          <a:solidFill>
                            <a:schemeClr val="bg1"/>
                          </a:solidFill>
                          <a:latin typeface="Cambria Math" panose="02040503050406030204" pitchFamily="18" charset="0"/>
                        </a:rPr>
                        <m:t>=168+18</m:t>
                      </m:r>
                      <m:r>
                        <a:rPr lang="en-US" sz="2400" b="0" i="1" smtClean="0">
                          <a:solidFill>
                            <a:schemeClr val="bg1"/>
                          </a:solidFill>
                          <a:latin typeface="Cambria Math" panose="02040503050406030204" pitchFamily="18" charset="0"/>
                        </a:rPr>
                        <m:t>𝑃</m:t>
                      </m:r>
                    </m:oMath>
                  </m:oMathPara>
                </a14:m>
                <a:endParaRPr lang="en-US" sz="2400" dirty="0">
                  <a:solidFill>
                    <a:schemeClr val="bg1"/>
                  </a:solidFill>
                </a:endParaRP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360=168+48</m:t>
                      </m:r>
                      <m:r>
                        <a:rPr lang="en-US" sz="2400" b="0" i="1" smtClean="0">
                          <a:solidFill>
                            <a:schemeClr val="bg1"/>
                          </a:solidFill>
                          <a:latin typeface="Cambria Math" panose="02040503050406030204" pitchFamily="18" charset="0"/>
                        </a:rPr>
                        <m:t>𝑃</m:t>
                      </m:r>
                    </m:oMath>
                  </m:oMathPara>
                </a14:m>
                <a:endParaRPr lang="en-US" sz="2400" dirty="0">
                  <a:solidFill>
                    <a:schemeClr val="bg1"/>
                  </a:solidFill>
                </a:endParaRP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192=48</m:t>
                      </m:r>
                      <m:r>
                        <a:rPr lang="en-US" sz="2400" b="0" i="1" smtClean="0">
                          <a:solidFill>
                            <a:schemeClr val="bg1"/>
                          </a:solidFill>
                          <a:latin typeface="Cambria Math" panose="02040503050406030204" pitchFamily="18" charset="0"/>
                        </a:rPr>
                        <m:t>𝑃</m:t>
                      </m:r>
                    </m:oMath>
                  </m:oMathPara>
                </a14:m>
                <a:endParaRPr lang="en-US" sz="2400" dirty="0">
                  <a:solidFill>
                    <a:schemeClr val="bg1"/>
                  </a:solidFill>
                </a:endParaRP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𝑃</m:t>
                      </m:r>
                      <m:r>
                        <a:rPr lang="en-US" sz="2400" b="0" i="1" smtClean="0">
                          <a:solidFill>
                            <a:schemeClr val="bg1"/>
                          </a:solidFill>
                          <a:latin typeface="Cambria Math" panose="02040503050406030204" pitchFamily="18" charset="0"/>
                        </a:rPr>
                        <m:t>=4</m:t>
                      </m:r>
                    </m:oMath>
                  </m:oMathPara>
                </a14:m>
                <a:endParaRPr lang="en-US" sz="2400" dirty="0">
                  <a:solidFill>
                    <a:schemeClr val="bg1"/>
                  </a:solidFill>
                </a:endParaRPr>
              </a:p>
            </p:txBody>
          </p:sp>
        </mc:Choice>
        <mc:Fallback xmlns="">
          <p:sp>
            <p:nvSpPr>
              <p:cNvPr id="3" name="TextBox 2">
                <a:extLst>
                  <a:ext uri="{FF2B5EF4-FFF2-40B4-BE49-F238E27FC236}">
                    <a16:creationId xmlns:a16="http://schemas.microsoft.com/office/drawing/2014/main" id="{9378F5E7-1C27-4E62-BCA9-DA2FD380FAD9}"/>
                  </a:ext>
                </a:extLst>
              </p:cNvPr>
              <p:cNvSpPr txBox="1">
                <a:spLocks noRot="1" noChangeAspect="1" noMove="1" noResize="1" noEditPoints="1" noAdjustHandles="1" noChangeArrowheads="1" noChangeShapeType="1" noTextEdit="1"/>
              </p:cNvSpPr>
              <p:nvPr/>
            </p:nvSpPr>
            <p:spPr>
              <a:xfrm>
                <a:off x="1881188" y="1734207"/>
                <a:ext cx="8429625" cy="3785652"/>
              </a:xfrm>
              <a:prstGeom prst="rect">
                <a:avLst/>
              </a:prstGeom>
              <a:blipFill>
                <a:blip r:embed="rId3"/>
                <a:stretch>
                  <a:fillRect t="-1288"/>
                </a:stretch>
              </a:blipFill>
            </p:spPr>
            <p:txBody>
              <a:bodyPr/>
              <a:lstStyle/>
              <a:p>
                <a:r>
                  <a:rPr lang="en-US">
                    <a:noFill/>
                  </a:rPr>
                  <a:t> </a:t>
                </a:r>
              </a:p>
            </p:txBody>
          </p:sp>
        </mc:Fallback>
      </mc:AlternateContent>
    </p:spTree>
    <p:extLst>
      <p:ext uri="{BB962C8B-B14F-4D97-AF65-F5344CB8AC3E}">
        <p14:creationId xmlns:p14="http://schemas.microsoft.com/office/powerpoint/2010/main" val="33585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A0367A-E90F-4306-A593-ACD3B83C98F5}"/>
              </a:ext>
            </a:extLst>
          </p:cNvPr>
          <p:cNvSpPr/>
          <p:nvPr/>
        </p:nvSpPr>
        <p:spPr>
          <a:xfrm>
            <a:off x="5159044" y="1383374"/>
            <a:ext cx="1873911" cy="646331"/>
          </a:xfrm>
          <a:prstGeom prst="rect">
            <a:avLst/>
          </a:prstGeom>
          <a:solidFill>
            <a:srgbClr val="5A7E83"/>
          </a:solidFill>
        </p:spPr>
        <p:txBody>
          <a:bodyPr wrap="none">
            <a:spAutoFit/>
          </a:bodyPr>
          <a:lstStyle/>
          <a:p>
            <a:r>
              <a:rPr lang="en-US" sz="3600" dirty="0">
                <a:solidFill>
                  <a:schemeClr val="bg1"/>
                </a:solidFill>
              </a:rPr>
              <a:t>SURPLUS</a:t>
            </a:r>
          </a:p>
        </p:txBody>
      </p:sp>
      <p:pic>
        <p:nvPicPr>
          <p:cNvPr id="8" name="Picture 7" descr="The graph shows the demand and supply for gasoline where the two curves intersect at the point of equilibrium. An arrow points to a portion of the graph where quantity supplied exceeds quantity demanded, representing a surplus.">
            <a:extLst>
              <a:ext uri="{FF2B5EF4-FFF2-40B4-BE49-F238E27FC236}">
                <a16:creationId xmlns:a16="http://schemas.microsoft.com/office/drawing/2014/main" id="{FED104B6-49FE-4F81-B8D1-8CBA81104516}"/>
              </a:ext>
            </a:extLst>
          </p:cNvPr>
          <p:cNvPicPr>
            <a:picLocks noChangeAspect="1"/>
          </p:cNvPicPr>
          <p:nvPr/>
        </p:nvPicPr>
        <p:blipFill>
          <a:blip r:embed="rId3"/>
          <a:stretch>
            <a:fillRect/>
          </a:stretch>
        </p:blipFill>
        <p:spPr>
          <a:xfrm>
            <a:off x="3152822" y="2167015"/>
            <a:ext cx="5886354" cy="4190114"/>
          </a:xfrm>
          <a:prstGeom prst="rect">
            <a:avLst/>
          </a:prstGeom>
        </p:spPr>
      </p:pic>
      <p:cxnSp>
        <p:nvCxnSpPr>
          <p:cNvPr id="7" name="Straight Arrow Connector 6">
            <a:extLst>
              <a:ext uri="{FF2B5EF4-FFF2-40B4-BE49-F238E27FC236}">
                <a16:creationId xmlns:a16="http://schemas.microsoft.com/office/drawing/2014/main" id="{E3857E34-F593-41F0-92E2-41835A54AA44}"/>
              </a:ext>
            </a:extLst>
          </p:cNvPr>
          <p:cNvCxnSpPr>
            <a:cxnSpLocks/>
          </p:cNvCxnSpPr>
          <p:nvPr/>
        </p:nvCxnSpPr>
        <p:spPr>
          <a:xfrm>
            <a:off x="4710037" y="3504649"/>
            <a:ext cx="816077"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036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A8EF7A0-D981-4678-BBC5-854ECB84B205}"/>
              </a:ext>
            </a:extLst>
          </p:cNvPr>
          <p:cNvSpPr/>
          <p:nvPr/>
        </p:nvSpPr>
        <p:spPr>
          <a:xfrm>
            <a:off x="4993326" y="1383374"/>
            <a:ext cx="2205347" cy="646331"/>
          </a:xfrm>
          <a:prstGeom prst="rect">
            <a:avLst/>
          </a:prstGeom>
          <a:solidFill>
            <a:srgbClr val="5A7E83"/>
          </a:solidFill>
        </p:spPr>
        <p:txBody>
          <a:bodyPr wrap="none">
            <a:spAutoFit/>
          </a:bodyPr>
          <a:lstStyle/>
          <a:p>
            <a:r>
              <a:rPr lang="en-US" sz="3600" dirty="0">
                <a:solidFill>
                  <a:schemeClr val="bg1"/>
                </a:solidFill>
              </a:rPr>
              <a:t>SHORTAGE</a:t>
            </a:r>
          </a:p>
        </p:txBody>
      </p:sp>
      <p:pic>
        <p:nvPicPr>
          <p:cNvPr id="9" name="Picture 8" descr="The graph shows the demand and supply for gasoline where the two curves intersect at the point of equilibrium. An arrow points to a portion of the graph where quantity demanded exceeds quantity supplied, representing a shortage.">
            <a:extLst>
              <a:ext uri="{FF2B5EF4-FFF2-40B4-BE49-F238E27FC236}">
                <a16:creationId xmlns:a16="http://schemas.microsoft.com/office/drawing/2014/main" id="{E94759D6-C48E-4EF9-A371-ADF545BE16AA}"/>
              </a:ext>
            </a:extLst>
          </p:cNvPr>
          <p:cNvPicPr>
            <a:picLocks noChangeAspect="1"/>
          </p:cNvPicPr>
          <p:nvPr/>
        </p:nvPicPr>
        <p:blipFill>
          <a:blip r:embed="rId3"/>
          <a:stretch>
            <a:fillRect/>
          </a:stretch>
        </p:blipFill>
        <p:spPr>
          <a:xfrm>
            <a:off x="3152822" y="2171485"/>
            <a:ext cx="5886354" cy="4190114"/>
          </a:xfrm>
          <a:prstGeom prst="rect">
            <a:avLst/>
          </a:prstGeom>
        </p:spPr>
      </p:pic>
      <p:cxnSp>
        <p:nvCxnSpPr>
          <p:cNvPr id="10" name="Straight Arrow Connector 9">
            <a:extLst>
              <a:ext uri="{FF2B5EF4-FFF2-40B4-BE49-F238E27FC236}">
                <a16:creationId xmlns:a16="http://schemas.microsoft.com/office/drawing/2014/main" id="{4059FA05-E1A1-4556-AD81-762FD571A32A}"/>
              </a:ext>
            </a:extLst>
          </p:cNvPr>
          <p:cNvCxnSpPr>
            <a:cxnSpLocks/>
          </p:cNvCxnSpPr>
          <p:nvPr/>
        </p:nvCxnSpPr>
        <p:spPr>
          <a:xfrm>
            <a:off x="4901307" y="4547174"/>
            <a:ext cx="816077"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9177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Invisible Hand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669663D-A84F-4D6E-82A7-C1FC74C6F23F}"/>
              </a:ext>
            </a:extLst>
          </p:cNvPr>
          <p:cNvSpPr/>
          <p:nvPr/>
        </p:nvSpPr>
        <p:spPr>
          <a:xfrm>
            <a:off x="4815970" y="2890390"/>
            <a:ext cx="4888468" cy="1077218"/>
          </a:xfrm>
          <a:prstGeom prst="rect">
            <a:avLst/>
          </a:prstGeom>
          <a:solidFill>
            <a:srgbClr val="5A7E83"/>
          </a:solidFill>
        </p:spPr>
        <p:txBody>
          <a:bodyPr wrap="square">
            <a:spAutoFit/>
          </a:bodyPr>
          <a:lstStyle/>
          <a:p>
            <a:r>
              <a:rPr lang="en-US" sz="3200" dirty="0">
                <a:solidFill>
                  <a:schemeClr val="bg1"/>
                </a:solidFill>
              </a:rPr>
              <a:t>The Invisible Hand takes the market back to equilibrium!</a:t>
            </a:r>
          </a:p>
        </p:txBody>
      </p:sp>
      <p:pic>
        <p:nvPicPr>
          <p:cNvPr id="5" name="Picture 4" descr="Portrait of Adam Smith">
            <a:extLst>
              <a:ext uri="{FF2B5EF4-FFF2-40B4-BE49-F238E27FC236}">
                <a16:creationId xmlns:a16="http://schemas.microsoft.com/office/drawing/2014/main" id="{DEA7D6B0-EB82-4C5F-8372-3769FC3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8" y="1664142"/>
            <a:ext cx="2365273" cy="3529715"/>
          </a:xfrm>
          <a:prstGeom prst="rect">
            <a:avLst/>
          </a:prstGeom>
        </p:spPr>
      </p:pic>
    </p:spTree>
    <p:extLst>
      <p:ext uri="{BB962C8B-B14F-4D97-AF65-F5344CB8AC3E}">
        <p14:creationId xmlns:p14="http://schemas.microsoft.com/office/powerpoint/2010/main" val="19845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1" y="5058372"/>
            <a:ext cx="7998448" cy="1323439"/>
          </a:xfrm>
          <a:prstGeom prst="rect">
            <a:avLst/>
          </a:prstGeom>
          <a:solidFill>
            <a:srgbClr val="627981"/>
          </a:solidFill>
        </p:spPr>
        <p:txBody>
          <a:bodyPr wrap="square" rtlCol="0">
            <a:spAutoFit/>
          </a:bodyPr>
          <a:lstStyle/>
          <a:p>
            <a:pPr algn="ctr"/>
            <a:r>
              <a:rPr lang="en-US" sz="20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pic>
        <p:nvPicPr>
          <p:cNvPr id="3" name="Picture 2" descr="A group of people playing football">
            <a:extLst>
              <a:ext uri="{FF2B5EF4-FFF2-40B4-BE49-F238E27FC236}">
                <a16:creationId xmlns:a16="http://schemas.microsoft.com/office/drawing/2014/main" id="{105D66D6-7DAD-43BC-B900-994A913C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524" y="1383374"/>
            <a:ext cx="5190942" cy="3460628"/>
          </a:xfrm>
          <a:prstGeom prst="rect">
            <a:avLst/>
          </a:prstGeom>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demand/supply schedule is a table that shows the quantity demanded/quantity supplied at different prices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demand/supply curve shows the relationship between quantity demanded/quantity supplied and price in a given market on a graph.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equilibrium price and equilibrium quantity occur where the supply and demand curves cross and quantity demanded equals quantity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quantity supplied exceeds quantity demanded, a surplus occurs, and when quantity demanded exceeds quantity supplied, a shortage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pressures, or the ‘invisible hand’, will push the price toward the equilibrium level when an economic imbalance occurs.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379440" y="2214037"/>
            <a:ext cx="9715789"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Shifts in Demand and Supply for Goods and Services</a:t>
            </a:r>
          </a:p>
        </p:txBody>
      </p:sp>
      <p:cxnSp>
        <p:nvCxnSpPr>
          <p:cNvPr id="14" name="Straight Connector 13"/>
          <p:cNvCxnSpPr/>
          <p:nvPr/>
        </p:nvCxnSpPr>
        <p:spPr>
          <a:xfrm>
            <a:off x="3071446" y="41640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20576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16405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456935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1E71625-7B0F-4A3E-BD6B-D828CEC85A57}"/>
              </a:ext>
            </a:extLst>
          </p:cNvPr>
          <p:cNvSpPr/>
          <p:nvPr/>
        </p:nvSpPr>
        <p:spPr>
          <a:xfrm>
            <a:off x="1418734" y="3708382"/>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0BDD722B-4609-44F4-B739-50B3F91AFE78}"/>
              </a:ext>
            </a:extLst>
          </p:cNvPr>
          <p:cNvSpPr/>
          <p:nvPr/>
        </p:nvSpPr>
        <p:spPr>
          <a:xfrm>
            <a:off x="1418734" y="1926513"/>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Ceteris Paribus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C978080-9CEC-496D-8590-D64E875C1BEE}"/>
              </a:ext>
            </a:extLst>
          </p:cNvPr>
          <p:cNvSpPr/>
          <p:nvPr/>
        </p:nvSpPr>
        <p:spPr>
          <a:xfrm>
            <a:off x="1707542" y="3708382"/>
            <a:ext cx="3337452"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1" u="none" strike="noStrike" kern="1200" cap="none" spc="0" normalizeH="0" baseline="0" noProof="0" dirty="0">
                <a:ln>
                  <a:noFill/>
                </a:ln>
                <a:solidFill>
                  <a:prstClr val="white"/>
                </a:solidFill>
                <a:effectLst/>
                <a:uLnTx/>
                <a:uFillTx/>
                <a:latin typeface="Calibri" panose="020F0502020204030204"/>
                <a:ea typeface="+mn-ea"/>
                <a:cs typeface="+mn-cs"/>
              </a:rPr>
              <a:t>Ceteris Paribus</a:t>
            </a:r>
          </a:p>
        </p:txBody>
      </p:sp>
      <p:sp>
        <p:nvSpPr>
          <p:cNvPr id="3" name="Rectangle 2">
            <a:extLst>
              <a:ext uri="{FF2B5EF4-FFF2-40B4-BE49-F238E27FC236}">
                <a16:creationId xmlns:a16="http://schemas.microsoft.com/office/drawing/2014/main" id="{4EC52DA9-8429-4F80-8A04-4B405690FC01}"/>
              </a:ext>
            </a:extLst>
          </p:cNvPr>
          <p:cNvSpPr/>
          <p:nvPr/>
        </p:nvSpPr>
        <p:spPr>
          <a:xfrm>
            <a:off x="1363537" y="4362643"/>
            <a:ext cx="402546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"other things being equal"</a:t>
            </a:r>
          </a:p>
        </p:txBody>
      </p:sp>
      <p:sp>
        <p:nvSpPr>
          <p:cNvPr id="6" name="TextBox 5">
            <a:extLst>
              <a:ext uri="{FF2B5EF4-FFF2-40B4-BE49-F238E27FC236}">
                <a16:creationId xmlns:a16="http://schemas.microsoft.com/office/drawing/2014/main" id="{1C77CB0D-EC95-4EDB-BAB1-87E1F15DFBE4}"/>
              </a:ext>
            </a:extLst>
          </p:cNvPr>
          <p:cNvSpPr txBox="1"/>
          <p:nvPr/>
        </p:nvSpPr>
        <p:spPr>
          <a:xfrm>
            <a:off x="1479159" y="2072942"/>
            <a:ext cx="379421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demand/supply curve shows the relationship between two variables,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a:t>
            </a:r>
          </a:p>
        </p:txBody>
      </p:sp>
      <p:pic>
        <p:nvPicPr>
          <p:cNvPr id="7" name="Picture 6" descr="A graph depicting the intersection of the demand curve and the supply curve, which is the equilibrium price.">
            <a:extLst>
              <a:ext uri="{FF2B5EF4-FFF2-40B4-BE49-F238E27FC236}">
                <a16:creationId xmlns:a16="http://schemas.microsoft.com/office/drawing/2014/main" id="{877388C9-0C59-4AAB-899B-5C1673E10C3F}"/>
              </a:ext>
            </a:extLst>
          </p:cNvPr>
          <p:cNvPicPr>
            <a:picLocks noChangeAspect="1"/>
          </p:cNvPicPr>
          <p:nvPr/>
        </p:nvPicPr>
        <p:blipFill>
          <a:blip r:embed="rId3"/>
          <a:stretch>
            <a:fillRect/>
          </a:stretch>
        </p:blipFill>
        <p:spPr>
          <a:xfrm>
            <a:off x="5622611" y="1767711"/>
            <a:ext cx="5552381" cy="3952381"/>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8F1C40B-D9A0-4946-98DD-6AE65CCF4780}"/>
              </a:ext>
            </a:extLst>
          </p:cNvPr>
          <p:cNvSpPr/>
          <p:nvPr/>
        </p:nvSpPr>
        <p:spPr>
          <a:xfrm>
            <a:off x="4786888"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473C817D-AA7D-4D75-8B8B-63E38D005131}"/>
              </a:ext>
            </a:extLst>
          </p:cNvPr>
          <p:cNvSpPr/>
          <p:nvPr/>
        </p:nvSpPr>
        <p:spPr>
          <a:xfrm>
            <a:off x="7684647" y="4747279"/>
            <a:ext cx="2626166" cy="19522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94F49A26-1CE3-4D77-B382-6008AAEDECB9}"/>
              </a:ext>
            </a:extLst>
          </p:cNvPr>
          <p:cNvSpPr/>
          <p:nvPr/>
        </p:nvSpPr>
        <p:spPr>
          <a:xfrm>
            <a:off x="1883045"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 is defined as the amount of some product a consumer is willing and able to purchase at each price</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460331"/>
            <a:ext cx="2066431"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Tastes and Preferences </a:t>
            </a:r>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420122"/>
            <a:ext cx="2468346"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Population Composition</a:t>
            </a:r>
          </a:p>
        </p:txBody>
      </p:sp>
      <p:sp>
        <p:nvSpPr>
          <p:cNvPr id="14" name="TextBox 13">
            <a:extLst>
              <a:ext uri="{FF2B5EF4-FFF2-40B4-BE49-F238E27FC236}">
                <a16:creationId xmlns:a16="http://schemas.microsoft.com/office/drawing/2014/main" id="{7221FDE9-331A-42A2-8147-451AD70FBD23}"/>
              </a:ext>
            </a:extLst>
          </p:cNvPr>
          <p:cNvSpPr txBox="1"/>
          <p:nvPr/>
        </p:nvSpPr>
        <p:spPr>
          <a:xfrm>
            <a:off x="2082878" y="4645566"/>
            <a:ext cx="2226500"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 in the Price of a Substitute</a:t>
            </a:r>
          </a:p>
        </p:txBody>
      </p:sp>
      <p:sp>
        <p:nvSpPr>
          <p:cNvPr id="17" name="TextBox 16">
            <a:extLst>
              <a:ext uri="{FF2B5EF4-FFF2-40B4-BE49-F238E27FC236}">
                <a16:creationId xmlns:a16="http://schemas.microsoft.com/office/drawing/2014/main" id="{916192E4-2A55-4D46-A3B3-4AE086FAB7FF}"/>
              </a:ext>
            </a:extLst>
          </p:cNvPr>
          <p:cNvSpPr txBox="1"/>
          <p:nvPr/>
        </p:nvSpPr>
        <p:spPr>
          <a:xfrm>
            <a:off x="4978804" y="4645567"/>
            <a:ext cx="2238105"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 in the Price of a Complement</a:t>
            </a:r>
          </a:p>
        </p:txBody>
      </p:sp>
      <p:sp>
        <p:nvSpPr>
          <p:cNvPr id="20" name="TextBox 19">
            <a:extLst>
              <a:ext uri="{FF2B5EF4-FFF2-40B4-BE49-F238E27FC236}">
                <a16:creationId xmlns:a16="http://schemas.microsoft.com/office/drawing/2014/main" id="{0D2B7A0B-D880-4C7E-A211-1F09C98327B9}"/>
              </a:ext>
            </a:extLst>
          </p:cNvPr>
          <p:cNvSpPr txBox="1"/>
          <p:nvPr/>
        </p:nvSpPr>
        <p:spPr>
          <a:xfrm>
            <a:off x="7684647" y="4633755"/>
            <a:ext cx="2626166"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Future Expectations</a:t>
            </a:r>
          </a:p>
        </p:txBody>
      </p:sp>
      <p:sp>
        <p:nvSpPr>
          <p:cNvPr id="23" name="TextBox 22">
            <a:extLst>
              <a:ext uri="{FF2B5EF4-FFF2-40B4-BE49-F238E27FC236}">
                <a16:creationId xmlns:a16="http://schemas.microsoft.com/office/drawing/2014/main" id="{3BE7ABB1-B9C0-49FF-AF3D-6B53566D2E16}"/>
              </a:ext>
            </a:extLst>
          </p:cNvPr>
          <p:cNvSpPr txBox="1"/>
          <p:nvPr/>
        </p:nvSpPr>
        <p:spPr>
          <a:xfrm>
            <a:off x="2363871" y="2743288"/>
            <a:ext cx="1664514" cy="1318181"/>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Income</a:t>
            </a:r>
          </a:p>
        </p:txBody>
      </p:sp>
    </p:spTree>
    <p:extLst>
      <p:ext uri="{BB962C8B-B14F-4D97-AF65-F5344CB8AC3E}">
        <p14:creationId xmlns:p14="http://schemas.microsoft.com/office/powerpoint/2010/main" val="3194471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Income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29DF2CE6-058A-4469-994E-8FA5B64D6FF4}"/>
              </a:ext>
            </a:extLst>
          </p:cNvPr>
          <p:cNvSpPr txBox="1"/>
          <p:nvPr/>
        </p:nvSpPr>
        <p:spPr>
          <a:xfrm>
            <a:off x="5158106" y="1615098"/>
            <a:ext cx="202170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Normal Goods</a:t>
            </a:r>
          </a:p>
        </p:txBody>
      </p:sp>
      <p:sp>
        <p:nvSpPr>
          <p:cNvPr id="7" name="TextBox 6">
            <a:extLst>
              <a:ext uri="{FF2B5EF4-FFF2-40B4-BE49-F238E27FC236}">
                <a16:creationId xmlns:a16="http://schemas.microsoft.com/office/drawing/2014/main" id="{B6EF636A-0C2E-419D-BCBF-9ADFD4158174}"/>
              </a:ext>
            </a:extLst>
          </p:cNvPr>
          <p:cNvSpPr txBox="1"/>
          <p:nvPr/>
        </p:nvSpPr>
        <p:spPr>
          <a:xfrm>
            <a:off x="5086268" y="2783967"/>
            <a:ext cx="201946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Inferior Goods</a:t>
            </a:r>
          </a:p>
        </p:txBody>
      </p:sp>
      <p:sp>
        <p:nvSpPr>
          <p:cNvPr id="8" name="TextBox 7">
            <a:extLst>
              <a:ext uri="{FF2B5EF4-FFF2-40B4-BE49-F238E27FC236}">
                <a16:creationId xmlns:a16="http://schemas.microsoft.com/office/drawing/2014/main" id="{6DC3BF43-40DD-4B1A-91BD-C2258B99742B}"/>
              </a:ext>
            </a:extLst>
          </p:cNvPr>
          <p:cNvSpPr txBox="1"/>
          <p:nvPr/>
        </p:nvSpPr>
        <p:spPr>
          <a:xfrm>
            <a:off x="1510717" y="2083722"/>
            <a:ext cx="213321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increase in income</a:t>
            </a:r>
          </a:p>
        </p:txBody>
      </p:sp>
      <p:sp>
        <p:nvSpPr>
          <p:cNvPr id="9" name="TextBox 8">
            <a:extLst>
              <a:ext uri="{FF2B5EF4-FFF2-40B4-BE49-F238E27FC236}">
                <a16:creationId xmlns:a16="http://schemas.microsoft.com/office/drawing/2014/main" id="{E63D974F-D7DD-4013-8F49-DA526DDE957D}"/>
              </a:ext>
            </a:extLst>
          </p:cNvPr>
          <p:cNvSpPr txBox="1"/>
          <p:nvPr/>
        </p:nvSpPr>
        <p:spPr>
          <a:xfrm>
            <a:off x="5058654" y="2091397"/>
            <a:ext cx="22250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increase in demand</a:t>
            </a:r>
          </a:p>
        </p:txBody>
      </p:sp>
      <p:sp>
        <p:nvSpPr>
          <p:cNvPr id="10" name="TextBox 9">
            <a:extLst>
              <a:ext uri="{FF2B5EF4-FFF2-40B4-BE49-F238E27FC236}">
                <a16:creationId xmlns:a16="http://schemas.microsoft.com/office/drawing/2014/main" id="{E2D450D8-9B81-4FC7-8D6B-A68231DA9478}"/>
              </a:ext>
            </a:extLst>
          </p:cNvPr>
          <p:cNvSpPr txBox="1"/>
          <p:nvPr/>
        </p:nvSpPr>
        <p:spPr>
          <a:xfrm>
            <a:off x="8698474" y="1945500"/>
            <a:ext cx="1943032"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rightward shift of demand curve</a:t>
            </a:r>
          </a:p>
        </p:txBody>
      </p:sp>
      <p:sp>
        <p:nvSpPr>
          <p:cNvPr id="11" name="TextBox 10">
            <a:extLst>
              <a:ext uri="{FF2B5EF4-FFF2-40B4-BE49-F238E27FC236}">
                <a16:creationId xmlns:a16="http://schemas.microsoft.com/office/drawing/2014/main" id="{EF054538-ADCA-4E05-AEB7-21980B1F5BBA}"/>
              </a:ext>
            </a:extLst>
          </p:cNvPr>
          <p:cNvSpPr txBox="1"/>
          <p:nvPr/>
        </p:nvSpPr>
        <p:spPr>
          <a:xfrm>
            <a:off x="1599204" y="3248661"/>
            <a:ext cx="213321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increase in income</a:t>
            </a:r>
          </a:p>
        </p:txBody>
      </p:sp>
      <p:sp>
        <p:nvSpPr>
          <p:cNvPr id="12" name="TextBox 11">
            <a:extLst>
              <a:ext uri="{FF2B5EF4-FFF2-40B4-BE49-F238E27FC236}">
                <a16:creationId xmlns:a16="http://schemas.microsoft.com/office/drawing/2014/main" id="{0D90C041-9AF8-4AC7-A96C-B7308C439B8F}"/>
              </a:ext>
            </a:extLst>
          </p:cNvPr>
          <p:cNvSpPr txBox="1"/>
          <p:nvPr/>
        </p:nvSpPr>
        <p:spPr>
          <a:xfrm>
            <a:off x="5075470" y="3258683"/>
            <a:ext cx="229402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decrease in demand</a:t>
            </a:r>
          </a:p>
        </p:txBody>
      </p:sp>
      <p:sp>
        <p:nvSpPr>
          <p:cNvPr id="13" name="TextBox 12">
            <a:extLst>
              <a:ext uri="{FF2B5EF4-FFF2-40B4-BE49-F238E27FC236}">
                <a16:creationId xmlns:a16="http://schemas.microsoft.com/office/drawing/2014/main" id="{4E6A8638-4C48-4C16-B57A-036E8B628491}"/>
              </a:ext>
            </a:extLst>
          </p:cNvPr>
          <p:cNvSpPr txBox="1"/>
          <p:nvPr/>
        </p:nvSpPr>
        <p:spPr>
          <a:xfrm>
            <a:off x="8774541" y="3104795"/>
            <a:ext cx="189346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leftward shift of demand curve</a:t>
            </a:r>
          </a:p>
        </p:txBody>
      </p:sp>
      <p:cxnSp>
        <p:nvCxnSpPr>
          <p:cNvPr id="6" name="Straight Arrow Connector 5">
            <a:extLst>
              <a:ext uri="{FF2B5EF4-FFF2-40B4-BE49-F238E27FC236}">
                <a16:creationId xmlns:a16="http://schemas.microsoft.com/office/drawing/2014/main" id="{B6171AD5-AE56-4BCD-8BFC-7CB585911837}"/>
              </a:ext>
            </a:extLst>
          </p:cNvPr>
          <p:cNvCxnSpPr>
            <a:cxnSpLocks/>
            <a:stCxn id="8" idx="3"/>
            <a:endCxn id="9" idx="1"/>
          </p:cNvCxnSpPr>
          <p:nvPr/>
        </p:nvCxnSpPr>
        <p:spPr>
          <a:xfrm>
            <a:off x="3643930" y="2283777"/>
            <a:ext cx="1414724" cy="7675"/>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6C13C86-B9E1-405D-B5EA-F6DEB639DC64}"/>
              </a:ext>
            </a:extLst>
          </p:cNvPr>
          <p:cNvCxnSpPr>
            <a:cxnSpLocks/>
            <a:stCxn id="9" idx="3"/>
            <a:endCxn id="10" idx="1"/>
          </p:cNvCxnSpPr>
          <p:nvPr/>
        </p:nvCxnSpPr>
        <p:spPr>
          <a:xfrm>
            <a:off x="7283750" y="2291452"/>
            <a:ext cx="1414724" cy="7991"/>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E2F0082-B062-47C7-9489-E4C69C3CE070}"/>
              </a:ext>
            </a:extLst>
          </p:cNvPr>
          <p:cNvCxnSpPr>
            <a:cxnSpLocks/>
            <a:stCxn id="11" idx="3"/>
            <a:endCxn id="12" idx="1"/>
          </p:cNvCxnSpPr>
          <p:nvPr/>
        </p:nvCxnSpPr>
        <p:spPr>
          <a:xfrm>
            <a:off x="3732417" y="3448716"/>
            <a:ext cx="1343053" cy="10022"/>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A2C57E7-2E49-4C61-BEFB-F445EFA78D9F}"/>
              </a:ext>
            </a:extLst>
          </p:cNvPr>
          <p:cNvCxnSpPr>
            <a:cxnSpLocks/>
            <a:stCxn id="12" idx="3"/>
            <a:endCxn id="13" idx="1"/>
          </p:cNvCxnSpPr>
          <p:nvPr/>
        </p:nvCxnSpPr>
        <p:spPr>
          <a:xfrm>
            <a:off x="7369496" y="3458738"/>
            <a:ext cx="1405045"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01B604C-AF9A-4007-86F6-D4411468B3DD}"/>
              </a:ext>
            </a:extLst>
          </p:cNvPr>
          <p:cNvGrpSpPr/>
          <p:nvPr/>
        </p:nvGrpSpPr>
        <p:grpSpPr>
          <a:xfrm>
            <a:off x="2066923" y="410033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49BD45E-84ED-4037-9BD6-CC542E8287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CE1680A9-96D9-4783-A42A-86293A537130}"/>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increases demand for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and decreases demand for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3" name="Group 22">
            <a:extLst>
              <a:ext uri="{FF2B5EF4-FFF2-40B4-BE49-F238E27FC236}">
                <a16:creationId xmlns:a16="http://schemas.microsoft.com/office/drawing/2014/main" id="{F1600F43-C616-4CEB-925D-670327627D09}"/>
              </a:ext>
            </a:extLst>
          </p:cNvPr>
          <p:cNvGrpSpPr/>
          <p:nvPr/>
        </p:nvGrpSpPr>
        <p:grpSpPr>
          <a:xfrm>
            <a:off x="2066923" y="502438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39D750B-4540-4016-9B3F-F37644B89B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942139AE-8E21-4910-B854-CF83CE3627A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as incomes rise, many people will buy fewer generic-brand groceries and more name-brand groceries.</a:t>
              </a:r>
            </a:p>
          </p:txBody>
        </p:sp>
      </p:grpSp>
    </p:spTree>
    <p:extLst>
      <p:ext uri="{BB962C8B-B14F-4D97-AF65-F5344CB8AC3E}">
        <p14:creationId xmlns:p14="http://schemas.microsoft.com/office/powerpoint/2010/main" val="10194168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Tastes and Preferences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From 1980 to 2014, per-person consumption of chicken in America increased dramatically, while per-person consumption of beef fell.</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Movements in taste change the quantity of a good demanded at every price.</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the demand for chicken would shift rightward, and the demand for beef would shift leftward. </a:t>
              </a:r>
            </a:p>
          </p:txBody>
        </p:sp>
      </p:grpSp>
      <p:pic>
        <p:nvPicPr>
          <p:cNvPr id="5" name="Graphic 4" descr="Rooster with solid fill">
            <a:extLst>
              <a:ext uri="{FF2B5EF4-FFF2-40B4-BE49-F238E27FC236}">
                <a16:creationId xmlns:a16="http://schemas.microsoft.com/office/drawing/2014/main" id="{499B5D0D-9CD7-4990-A47A-4D1D5FDB34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8371" y="4611927"/>
            <a:ext cx="1907628" cy="1907628"/>
          </a:xfrm>
          <a:prstGeom prst="rect">
            <a:avLst/>
          </a:prstGeom>
        </p:spPr>
      </p:pic>
      <p:pic>
        <p:nvPicPr>
          <p:cNvPr id="7" name="Graphic 6" descr="Cow with solid fill">
            <a:extLst>
              <a:ext uri="{FF2B5EF4-FFF2-40B4-BE49-F238E27FC236}">
                <a16:creationId xmlns:a16="http://schemas.microsoft.com/office/drawing/2014/main" id="{7FD540F1-92FF-4006-A8EE-1C6E754B7D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5999" y="4711775"/>
            <a:ext cx="1807780" cy="1807780"/>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Population Composition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society with relatively more children will have greater demand for goods and services like tricycles and day care facilities. </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society with relatively more elderly persons has a higher demand for nursing homes and hearing aids.</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size of the population can affect the demand for housing and many other goods.</a:t>
              </a:r>
            </a:p>
          </p:txBody>
        </p:sp>
      </p:grpSp>
      <p:grpSp>
        <p:nvGrpSpPr>
          <p:cNvPr id="22" name="Group 21">
            <a:extLst>
              <a:ext uri="{FF2B5EF4-FFF2-40B4-BE49-F238E27FC236}">
                <a16:creationId xmlns:a16="http://schemas.microsoft.com/office/drawing/2014/main" id="{7C0878E0-A84B-416D-AFB4-2855A29898FD}"/>
              </a:ext>
            </a:extLst>
          </p:cNvPr>
          <p:cNvGrpSpPr/>
          <p:nvPr/>
        </p:nvGrpSpPr>
        <p:grpSpPr>
          <a:xfrm>
            <a:off x="2066922" y="435333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94C8DB9-64C7-4F3B-936B-9CFFCA45A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0870355A-44C4-47A3-AFFF-E701A4D3DCD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of these changes in demand is shown as a shift in the demand curve because there is a change in some factor other than price.</a:t>
              </a:r>
            </a:p>
          </p:txBody>
        </p:sp>
      </p:grpSp>
    </p:spTree>
    <p:extLst>
      <p:ext uri="{BB962C8B-B14F-4D97-AF65-F5344CB8AC3E}">
        <p14:creationId xmlns:p14="http://schemas.microsoft.com/office/powerpoint/2010/main" val="4088375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the Prices of Related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substitute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a good or service that we can use in place of another good or service.</a:t>
              </a:r>
            </a:p>
          </p:txBody>
        </p:sp>
      </p:grpSp>
      <p:grpSp>
        <p:nvGrpSpPr>
          <p:cNvPr id="35" name="Group 34">
            <a:extLst>
              <a:ext uri="{FF2B5EF4-FFF2-40B4-BE49-F238E27FC236}">
                <a16:creationId xmlns:a16="http://schemas.microsoft.com/office/drawing/2014/main" id="{9059DC3C-EEDF-421C-9D4B-4EF6C82B6EB9}"/>
              </a:ext>
            </a:extLst>
          </p:cNvPr>
          <p:cNvGrpSpPr/>
          <p:nvPr/>
        </p:nvGrpSpPr>
        <p:grpSpPr>
          <a:xfrm>
            <a:off x="2066922" y="2490500"/>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E2699DCF-4ABC-4837-9423-36CDEBD653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B0611207-4309-4433-AFF9-30654460481F}"/>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Complements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are goods that are often used together so that consumption of one good tends to enhance consumption of the other.</a:t>
              </a:r>
            </a:p>
          </p:txBody>
        </p:sp>
      </p:grpSp>
      <p:pic>
        <p:nvPicPr>
          <p:cNvPr id="1026" name="Picture 2" descr="Graphic that demonstrates the effects when the price of a substitute good or complement good increases.">
            <a:extLst>
              <a:ext uri="{FF2B5EF4-FFF2-40B4-BE49-F238E27FC236}">
                <a16:creationId xmlns:a16="http://schemas.microsoft.com/office/drawing/2014/main" id="{4DE49BAE-9AAC-4520-AE6B-50F16AEAD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706" y="3429000"/>
            <a:ext cx="4572001" cy="304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82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Future Expectations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miling face with no fill">
            <a:extLst>
              <a:ext uri="{FF2B5EF4-FFF2-40B4-BE49-F238E27FC236}">
                <a16:creationId xmlns:a16="http://schemas.microsoft.com/office/drawing/2014/main" id="{5204CB5E-4865-4778-AF5E-1AADE8437D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5189" y="5093843"/>
            <a:ext cx="1920240" cy="1920240"/>
          </a:xfrm>
          <a:prstGeom prst="rect">
            <a:avLst/>
          </a:prstGeom>
        </p:spPr>
      </p:pic>
      <p:pic>
        <p:nvPicPr>
          <p:cNvPr id="5" name="Graphic 4" descr="Confused face with solid fill">
            <a:extLst>
              <a:ext uri="{FF2B5EF4-FFF2-40B4-BE49-F238E27FC236}">
                <a16:creationId xmlns:a16="http://schemas.microsoft.com/office/drawing/2014/main" id="{AF6ECD1A-3528-4598-9732-32514AD956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6000" y="5064175"/>
            <a:ext cx="1920240" cy="1920240"/>
          </a:xfrm>
          <a:prstGeom prst="rect">
            <a:avLst/>
          </a:prstGeom>
        </p:spPr>
      </p:pic>
      <p:sp>
        <p:nvSpPr>
          <p:cNvPr id="6" name="Thought Bubble: Cloud 5" descr="Thought bubble">
            <a:extLst>
              <a:ext uri="{FF2B5EF4-FFF2-40B4-BE49-F238E27FC236}">
                <a16:creationId xmlns:a16="http://schemas.microsoft.com/office/drawing/2014/main" id="{C8EFC669-3A21-4000-85EC-FBE34A40F2B8}"/>
              </a:ext>
            </a:extLst>
          </p:cNvPr>
          <p:cNvSpPr/>
          <p:nvPr/>
        </p:nvSpPr>
        <p:spPr>
          <a:xfrm>
            <a:off x="2749100" y="4377220"/>
            <a:ext cx="1587002" cy="1373909"/>
          </a:xfrm>
          <a:prstGeom prst="cloudCallout">
            <a:avLst>
              <a:gd name="adj1" fmla="val 56754"/>
              <a:gd name="adj2" fmla="val 70317"/>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8" name="Straight Arrow Connector 7" descr="Down arrow">
            <a:extLst>
              <a:ext uri="{FF2B5EF4-FFF2-40B4-BE49-F238E27FC236}">
                <a16:creationId xmlns:a16="http://schemas.microsoft.com/office/drawing/2014/main" id="{55811612-AC23-42EC-AE2D-0D5DC4A7EAA5}"/>
              </a:ext>
            </a:extLst>
          </p:cNvPr>
          <p:cNvCxnSpPr>
            <a:cxnSpLocks/>
          </p:cNvCxnSpPr>
          <p:nvPr/>
        </p:nvCxnSpPr>
        <p:spPr>
          <a:xfrm>
            <a:off x="3755381" y="4636693"/>
            <a:ext cx="0" cy="811784"/>
          </a:xfrm>
          <a:prstGeom prst="straightConnector1">
            <a:avLst/>
          </a:prstGeom>
          <a:ln w="762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6B63EC4-3061-461B-A64E-FA0837435606}"/>
              </a:ext>
            </a:extLst>
          </p:cNvPr>
          <p:cNvSpPr txBox="1"/>
          <p:nvPr/>
        </p:nvSpPr>
        <p:spPr>
          <a:xfrm>
            <a:off x="3116891" y="4473104"/>
            <a:ext cx="614271"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7DF2AB40-A72F-4279-85DB-A2A902E3F79A}"/>
              </a:ext>
            </a:extLst>
          </p:cNvPr>
          <p:cNvSpPr txBox="1"/>
          <p:nvPr/>
        </p:nvSpPr>
        <p:spPr>
          <a:xfrm>
            <a:off x="8388331" y="4441572"/>
            <a:ext cx="614271" cy="110799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nvGrpSpPr>
          <p:cNvPr id="13" name="Group 12">
            <a:extLst>
              <a:ext uri="{FF2B5EF4-FFF2-40B4-BE49-F238E27FC236}">
                <a16:creationId xmlns:a16="http://schemas.microsoft.com/office/drawing/2014/main" id="{0910C7B4-1D8D-4546-8D7F-ADB51BAC4116}"/>
              </a:ext>
            </a:extLst>
          </p:cNvPr>
          <p:cNvGrpSpPr/>
          <p:nvPr/>
        </p:nvGrpSpPr>
        <p:grpSpPr>
          <a:xfrm>
            <a:off x="2066922" y="3399995"/>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6D1C9462-9BED-4807-88FB-E19A49C14E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BF50CD92-B8D1-45E8-85D9-3C11B2BB4665}"/>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shift in demand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happens when a change in some economic factor causes a different quantity to be demanded at every price.</a:t>
              </a:r>
            </a:p>
          </p:txBody>
        </p:sp>
      </p:grpSp>
      <p:grpSp>
        <p:nvGrpSpPr>
          <p:cNvPr id="18" name="Group 17">
            <a:extLst>
              <a:ext uri="{FF2B5EF4-FFF2-40B4-BE49-F238E27FC236}">
                <a16:creationId xmlns:a16="http://schemas.microsoft.com/office/drawing/2014/main" id="{F8F5C36B-D3EA-4BA8-8B59-46D709329960}"/>
              </a:ext>
            </a:extLst>
          </p:cNvPr>
          <p:cNvGrpSpPr/>
          <p:nvPr/>
        </p:nvGrpSpPr>
        <p:grpSpPr>
          <a:xfrm>
            <a:off x="2066922" y="15747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4F0154-96C9-42A5-8F7B-15D86931B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B624C233-F41B-4A24-9D4A-57145D5DF243}"/>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incoming hurricane might increase the demand for flashlights and bottled water.</a:t>
              </a:r>
            </a:p>
          </p:txBody>
        </p:sp>
      </p:grpSp>
      <p:grpSp>
        <p:nvGrpSpPr>
          <p:cNvPr id="21" name="Group 20">
            <a:extLst>
              <a:ext uri="{FF2B5EF4-FFF2-40B4-BE49-F238E27FC236}">
                <a16:creationId xmlns:a16="http://schemas.microsoft.com/office/drawing/2014/main" id="{99CF3CDD-9404-47CF-AF7A-3EAA4850D3F9}"/>
              </a:ext>
            </a:extLst>
          </p:cNvPr>
          <p:cNvGrpSpPr/>
          <p:nvPr/>
        </p:nvGrpSpPr>
        <p:grpSpPr>
          <a:xfrm>
            <a:off x="2066922" y="24843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62017EA-4A2D-4D46-826C-6BC6E1A167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C8981B9D-3D71-4E8A-8A1E-91EFD5E92FF0}"/>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people learn that the price of a good like coffee is likely to rise in the future, they may head to the store to stock up on coffee now. </a:t>
              </a:r>
            </a:p>
          </p:txBody>
        </p:sp>
      </p:grpSp>
      <p:sp>
        <p:nvSpPr>
          <p:cNvPr id="24" name="Thought Bubble: Cloud 23" descr="Thought bubble">
            <a:extLst>
              <a:ext uri="{FF2B5EF4-FFF2-40B4-BE49-F238E27FC236}">
                <a16:creationId xmlns:a16="http://schemas.microsoft.com/office/drawing/2014/main" id="{4088E55B-6B5A-438B-8C2D-1057667B862A}"/>
              </a:ext>
            </a:extLst>
          </p:cNvPr>
          <p:cNvSpPr/>
          <p:nvPr/>
        </p:nvSpPr>
        <p:spPr>
          <a:xfrm flipH="1">
            <a:off x="8016240" y="4309583"/>
            <a:ext cx="1587002" cy="1373909"/>
          </a:xfrm>
          <a:prstGeom prst="cloudCallout">
            <a:avLst>
              <a:gd name="adj1" fmla="val 56754"/>
              <a:gd name="adj2" fmla="val 70317"/>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25" name="Straight Arrow Connector 24" descr="Up arrow">
            <a:extLst>
              <a:ext uri="{FF2B5EF4-FFF2-40B4-BE49-F238E27FC236}">
                <a16:creationId xmlns:a16="http://schemas.microsoft.com/office/drawing/2014/main" id="{993B75E9-582F-43A7-9484-48166AE9209C}"/>
              </a:ext>
            </a:extLst>
          </p:cNvPr>
          <p:cNvCxnSpPr>
            <a:cxnSpLocks/>
          </p:cNvCxnSpPr>
          <p:nvPr/>
        </p:nvCxnSpPr>
        <p:spPr>
          <a:xfrm flipV="1">
            <a:off x="9034625" y="4573912"/>
            <a:ext cx="0" cy="81178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4677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8F1C40B-D9A0-4946-98DD-6AE65CCF4780}"/>
              </a:ext>
            </a:extLst>
          </p:cNvPr>
          <p:cNvSpPr/>
          <p:nvPr/>
        </p:nvSpPr>
        <p:spPr>
          <a:xfrm>
            <a:off x="6454770" y="4729871"/>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94F49A26-1CE3-4D77-B382-6008AAEDECB9}"/>
              </a:ext>
            </a:extLst>
          </p:cNvPr>
          <p:cNvSpPr/>
          <p:nvPr/>
        </p:nvSpPr>
        <p:spPr>
          <a:xfrm>
            <a:off x="3129092" y="4726082"/>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That Affect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Supply is defined as the amount of some product a producer is willing and able to supply at each price. </a:t>
            </a:r>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783496"/>
            <a:ext cx="2066431" cy="1318181"/>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Input Prices</a:t>
            </a:r>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743287"/>
            <a:ext cx="2468346" cy="1318181"/>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Technological Change</a:t>
            </a:r>
          </a:p>
        </p:txBody>
      </p:sp>
      <p:sp>
        <p:nvSpPr>
          <p:cNvPr id="14" name="TextBox 13">
            <a:extLst>
              <a:ext uri="{FF2B5EF4-FFF2-40B4-BE49-F238E27FC236}">
                <a16:creationId xmlns:a16="http://schemas.microsoft.com/office/drawing/2014/main" id="{7221FDE9-331A-42A2-8147-451AD70FBD23}"/>
              </a:ext>
            </a:extLst>
          </p:cNvPr>
          <p:cNvSpPr txBox="1"/>
          <p:nvPr/>
        </p:nvSpPr>
        <p:spPr>
          <a:xfrm>
            <a:off x="3328925" y="4622928"/>
            <a:ext cx="2226500"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Regulations, Taxes, etc.</a:t>
            </a:r>
          </a:p>
        </p:txBody>
      </p:sp>
      <p:sp>
        <p:nvSpPr>
          <p:cNvPr id="17" name="TextBox 16">
            <a:extLst>
              <a:ext uri="{FF2B5EF4-FFF2-40B4-BE49-F238E27FC236}">
                <a16:creationId xmlns:a16="http://schemas.microsoft.com/office/drawing/2014/main" id="{916192E4-2A55-4D46-A3B3-4AE086FAB7FF}"/>
              </a:ext>
            </a:extLst>
          </p:cNvPr>
          <p:cNvSpPr txBox="1"/>
          <p:nvPr/>
        </p:nvSpPr>
        <p:spPr>
          <a:xfrm>
            <a:off x="6646686" y="4626718"/>
            <a:ext cx="2238105"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Changes in the Number of Sellers</a:t>
            </a:r>
          </a:p>
        </p:txBody>
      </p:sp>
      <p:sp>
        <p:nvSpPr>
          <p:cNvPr id="23" name="TextBox 22">
            <a:extLst>
              <a:ext uri="{FF2B5EF4-FFF2-40B4-BE49-F238E27FC236}">
                <a16:creationId xmlns:a16="http://schemas.microsoft.com/office/drawing/2014/main" id="{3BE7ABB1-B9C0-49FF-AF3D-6B53566D2E16}"/>
              </a:ext>
            </a:extLst>
          </p:cNvPr>
          <p:cNvSpPr txBox="1"/>
          <p:nvPr/>
        </p:nvSpPr>
        <p:spPr>
          <a:xfrm>
            <a:off x="1722621" y="2420122"/>
            <a:ext cx="2947013" cy="1964512"/>
          </a:xfrm>
          <a:prstGeom prst="rect">
            <a:avLst/>
          </a:prstGeom>
          <a:noFill/>
        </p:spPr>
        <p:txBody>
          <a:bodyPr wrap="square" rtlCol="0" anchor="ctr">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700" b="0" i="0" u="none" strike="noStrike" kern="1200" cap="none" spc="0" normalizeH="0" baseline="0" noProof="0" dirty="0">
                <a:ln>
                  <a:noFill/>
                </a:ln>
                <a:solidFill>
                  <a:prstClr val="white"/>
                </a:solidFill>
                <a:effectLst/>
                <a:uLnTx/>
                <a:uFillTx/>
                <a:latin typeface="Calibri" panose="020F0502020204030204"/>
                <a:ea typeface="+mn-ea"/>
                <a:cs typeface="+mn-cs"/>
              </a:rPr>
              <a:t>Changes in Conditions for Production </a:t>
            </a:r>
          </a:p>
        </p:txBody>
      </p:sp>
    </p:spTree>
    <p:extLst>
      <p:ext uri="{BB962C8B-B14F-4D97-AF65-F5344CB8AC3E}">
        <p14:creationId xmlns:p14="http://schemas.microsoft.com/office/powerpoint/2010/main" val="2184169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Invisible Hand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Portrait of Adam Smith">
            <a:extLst>
              <a:ext uri="{FF2B5EF4-FFF2-40B4-BE49-F238E27FC236}">
                <a16:creationId xmlns:a16="http://schemas.microsoft.com/office/drawing/2014/main" id="{9621B856-4684-4F03-8B5D-F143253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090" y="4429331"/>
            <a:ext cx="1547234" cy="2308951"/>
          </a:xfrm>
          <a:prstGeom prst="rect">
            <a:avLst/>
          </a:prstGeom>
        </p:spPr>
      </p:pic>
      <p:grpSp>
        <p:nvGrpSpPr>
          <p:cNvPr id="20" name="Group 19">
            <a:extLst>
              <a:ext uri="{FF2B5EF4-FFF2-40B4-BE49-F238E27FC236}">
                <a16:creationId xmlns:a16="http://schemas.microsoft.com/office/drawing/2014/main" id="{C94F5CA7-3597-4CB7-92E8-98D7412A8853}"/>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95875B3-6F14-4D0A-8FFF-160ECE5FD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B11331E-2221-404D-9829-CA635C33047C}"/>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Smith's invisible hand theory states that the market works as if guided by an invisible hand.</a:t>
              </a:r>
            </a:p>
          </p:txBody>
        </p:sp>
      </p:grpSp>
      <p:grpSp>
        <p:nvGrpSpPr>
          <p:cNvPr id="33" name="Group 32">
            <a:extLst>
              <a:ext uri="{FF2B5EF4-FFF2-40B4-BE49-F238E27FC236}">
                <a16:creationId xmlns:a16="http://schemas.microsoft.com/office/drawing/2014/main" id="{5C27F44D-6BA5-4062-92F8-1EB209A04A0F}"/>
              </a:ext>
            </a:extLst>
          </p:cNvPr>
          <p:cNvGrpSpPr/>
          <p:nvPr/>
        </p:nvGrpSpPr>
        <p:grpSpPr>
          <a:xfrm>
            <a:off x="2066922" y="25702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9B09514-9C58-45A3-B0A2-08F08E450B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7BD7FE2A-F514-4CC3-A5BB-B14443BF42DE}"/>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wrote that markets, if left alone, are the best and most efficient way of allocating scarce resources.</a:t>
              </a:r>
            </a:p>
          </p:txBody>
        </p:sp>
      </p:grpSp>
      <p:grpSp>
        <p:nvGrpSpPr>
          <p:cNvPr id="13" name="Group 12">
            <a:extLst>
              <a:ext uri="{FF2B5EF4-FFF2-40B4-BE49-F238E27FC236}">
                <a16:creationId xmlns:a16="http://schemas.microsoft.com/office/drawing/2014/main" id="{B9645CCB-E367-4EE4-BA7B-E42CF913D799}"/>
              </a:ext>
            </a:extLst>
          </p:cNvPr>
          <p:cNvGrpSpPr/>
          <p:nvPr/>
        </p:nvGrpSpPr>
        <p:grpSpPr>
          <a:xfrm>
            <a:off x="2066922" y="35596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2E452AD-8373-476D-9981-B5DD12893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5FC5E3-A1E4-4FE7-8852-39FBF76E8632}"/>
                </a:ext>
              </a:extLst>
            </p:cNvPr>
            <p:cNvSpPr txBox="1"/>
            <p:nvPr/>
          </p:nvSpPr>
          <p:spPr>
            <a:xfrm>
              <a:off x="542923" y="179775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interaction of buyers and sellers in a market, each pursuing their own self-interest, leads to the most efficient market outcome.</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Conditions for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Graphic 7" descr="Hill scene">
            <a:extLst>
              <a:ext uri="{FF2B5EF4-FFF2-40B4-BE49-F238E27FC236}">
                <a16:creationId xmlns:a16="http://schemas.microsoft.com/office/drawing/2014/main" id="{902793FA-98DB-47CD-B555-DAE05A0BF6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6402" y="4336820"/>
            <a:ext cx="2548610" cy="2548610"/>
          </a:xfrm>
          <a:prstGeom prst="rect">
            <a:avLst/>
          </a:prstGeom>
        </p:spPr>
      </p:pic>
      <p:grpSp>
        <p:nvGrpSpPr>
          <p:cNvPr id="5" name="Group 4">
            <a:extLst>
              <a:ext uri="{FF2B5EF4-FFF2-40B4-BE49-F238E27FC236}">
                <a16:creationId xmlns:a16="http://schemas.microsoft.com/office/drawing/2014/main" id="{197DD407-CF0E-4377-892F-69230E69FE4C}"/>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60F8A513-04AD-4789-9CC3-6CAE379FE0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D2EBFFF0-894F-416C-A7C8-2F57AD419020}"/>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conditions are not favorable, supply will be hampered, and the curve will shift left.</a:t>
              </a:r>
            </a:p>
          </p:txBody>
        </p:sp>
      </p:grpSp>
      <p:grpSp>
        <p:nvGrpSpPr>
          <p:cNvPr id="9" name="Group 8">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weather and climate will affect the cost of production for many agricultural products.</a:t>
              </a:r>
            </a:p>
          </p:txBody>
        </p:sp>
      </p:grpSp>
      <p:grpSp>
        <p:nvGrpSpPr>
          <p:cNvPr id="12" name="Group 11">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natural conditions are favorable, supply will increase, and the curve will shift right.</a:t>
              </a:r>
            </a:p>
          </p:txBody>
        </p:sp>
      </p:grpSp>
    </p:spTree>
    <p:extLst>
      <p:ext uri="{BB962C8B-B14F-4D97-AF65-F5344CB8AC3E}">
        <p14:creationId xmlns:p14="http://schemas.microsoft.com/office/powerpoint/2010/main" val="2173992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E6D90C-2CAD-4FB1-AA4F-B28128D9A19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499E1D4-7F31-4E25-BBD2-5494C90DA1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41B4D2D-31BA-42D2-9BC7-416B7AAC7753}"/>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shift in supply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means a change in the quantity supplied at every price.</a:t>
              </a:r>
            </a:p>
          </p:txBody>
        </p:sp>
      </p:grpSp>
      <p:grpSp>
        <p:nvGrpSpPr>
          <p:cNvPr id="11" name="Group 10">
            <a:extLst>
              <a:ext uri="{FF2B5EF4-FFF2-40B4-BE49-F238E27FC236}">
                <a16:creationId xmlns:a16="http://schemas.microsoft.com/office/drawing/2014/main" id="{26198C46-F16E-4773-B27F-CA3E3892B34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2C5D0B-B401-4AE3-9162-553DB2BF45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CF524B31-A393-4E4C-8ABF-848187B32BD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firm produces goods and services using combinations of labor, materials, and machinery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inputs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factors of production</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a:extLst>
              <a:ext uri="{FF2B5EF4-FFF2-40B4-BE49-F238E27FC236}">
                <a16:creationId xmlns:a16="http://schemas.microsoft.com/office/drawing/2014/main" id="{6CEEE5F4-DB50-4F93-9880-99BFEE10D736}"/>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54A2FA1-6B3C-4220-B014-677A6E00C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AA39B58F-A0EE-4DCE-9709-3EBE6CB6742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firm's profits increase, it is more motivated to increase output since the more it produces, the more profit it will earn.</a:t>
              </a:r>
            </a:p>
          </p:txBody>
        </p:sp>
      </p:grpSp>
      <p:grpSp>
        <p:nvGrpSpPr>
          <p:cNvPr id="17" name="Group 16">
            <a:extLst>
              <a:ext uri="{FF2B5EF4-FFF2-40B4-BE49-F238E27FC236}">
                <a16:creationId xmlns:a16="http://schemas.microsoft.com/office/drawing/2014/main" id="{E7402011-72CE-4BDD-8DBF-2F461A963E82}"/>
              </a:ext>
            </a:extLst>
          </p:cNvPr>
          <p:cNvGrpSpPr/>
          <p:nvPr/>
        </p:nvGrpSpPr>
        <p:grpSpPr>
          <a:xfrm>
            <a:off x="2066922" y="435333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6D76FA-BD67-4938-8B75-58ADF52B79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8637355D-85DC-41DD-8200-805FBDCCA43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costs of production fall, a firm will tend to supply a larger quantity at any given price for its output.</a:t>
              </a:r>
            </a:p>
          </p:txBody>
        </p:sp>
      </p:grpSp>
    </p:spTree>
    <p:extLst>
      <p:ext uri="{BB962C8B-B14F-4D97-AF65-F5344CB8AC3E}">
        <p14:creationId xmlns:p14="http://schemas.microsoft.com/office/powerpoint/2010/main" val="1518124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Production Costs Affect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Graph showing the supply for cars and two possible shifts of the supply curve based on changes in costs of production.">
            <a:extLst>
              <a:ext uri="{FF2B5EF4-FFF2-40B4-BE49-F238E27FC236}">
                <a16:creationId xmlns:a16="http://schemas.microsoft.com/office/drawing/2014/main" id="{8FF5F9BA-B9DB-43D2-A3C2-3FCAD55F85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270" y="1499779"/>
            <a:ext cx="5578468" cy="385844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raphic that describes the effects of a decrease in production costs and an increase in production costs.">
            <a:extLst>
              <a:ext uri="{FF2B5EF4-FFF2-40B4-BE49-F238E27FC236}">
                <a16:creationId xmlns:a16="http://schemas.microsoft.com/office/drawing/2014/main" id="{BB1FB424-0CE2-4089-88DB-8B2EA9952A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1238" y="1686910"/>
            <a:ext cx="3825768" cy="29458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267A43A-2D6D-4161-ACFF-FB4B71380DB4}"/>
              </a:ext>
            </a:extLst>
          </p:cNvPr>
          <p:cNvSpPr/>
          <p:nvPr/>
        </p:nvSpPr>
        <p:spPr>
          <a:xfrm>
            <a:off x="2110858" y="5518237"/>
            <a:ext cx="8058154" cy="100131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costs of production fall, a firm will tend to supply a larger quantity at any given price for its output. We can show this with a rightward shift in the supply curve.</a:t>
            </a:r>
          </a:p>
        </p:txBody>
      </p:sp>
    </p:spTree>
    <p:extLst>
      <p:ext uri="{BB962C8B-B14F-4D97-AF65-F5344CB8AC3E}">
        <p14:creationId xmlns:p14="http://schemas.microsoft.com/office/powerpoint/2010/main" val="2061962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Technological Change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firm discovers a new technology that allows the firm to produce at a lower cost, the supply curve will shift to the right as well.</a:t>
              </a:r>
            </a:p>
          </p:txBody>
        </p:sp>
      </p:grpSp>
      <p:grpSp>
        <p:nvGrpSpPr>
          <p:cNvPr id="12" name="Group 11">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Green Revolution, focused on breeding improved seeds for basic crops, doubled production per acre in some counties.</a:t>
              </a:r>
            </a:p>
          </p:txBody>
        </p:sp>
      </p:grpSp>
      <p:pic>
        <p:nvPicPr>
          <p:cNvPr id="17" name="Picture 16" descr="A farmer carrying crops on a stick">
            <a:extLst>
              <a:ext uri="{FF2B5EF4-FFF2-40B4-BE49-F238E27FC236}">
                <a16:creationId xmlns:a16="http://schemas.microsoft.com/office/drawing/2014/main" id="{C0A721BE-7857-44F2-B74C-A91E98076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827" y="3566702"/>
            <a:ext cx="4309760" cy="2875418"/>
          </a:xfrm>
          <a:prstGeom prst="rect">
            <a:avLst/>
          </a:prstGeom>
        </p:spPr>
      </p:pic>
    </p:spTree>
    <p:extLst>
      <p:ext uri="{BB962C8B-B14F-4D97-AF65-F5344CB8AC3E}">
        <p14:creationId xmlns:p14="http://schemas.microsoft.com/office/powerpoint/2010/main" val="21896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Changes in Regulation, Taxes, Etc.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8D88341-5198-496A-993F-C67317DFBB25}"/>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F1E8F8BB-AFBD-4B03-93A4-A48DD9C40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4E4EB57B-2EAA-4273-8263-303E0D667EFB}"/>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Complying with regulations, like requiring firms to spend money to provide a cleaner environment, also shift the supply curve leftward.</a:t>
              </a:r>
            </a:p>
          </p:txBody>
        </p:sp>
      </p:grpSp>
      <p:grpSp>
        <p:nvGrpSpPr>
          <p:cNvPr id="8" name="Group 7">
            <a:extLst>
              <a:ext uri="{FF2B5EF4-FFF2-40B4-BE49-F238E27FC236}">
                <a16:creationId xmlns:a16="http://schemas.microsoft.com/office/drawing/2014/main" id="{090B772C-55DF-4ACC-AA62-CDD77361DF3D}"/>
              </a:ext>
            </a:extLst>
          </p:cNvPr>
          <p:cNvGrpSpPr/>
          <p:nvPr/>
        </p:nvGrpSpPr>
        <p:grpSpPr>
          <a:xfrm>
            <a:off x="2066922" y="157477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510B6D2-A96B-465E-88B6-29B95BFAC8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205147DC-5237-4742-BF0F-27F5D27B6B54}"/>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policies can affect the cost of production and the supply curve through taxes, regulations, and subsidies.</a:t>
              </a:r>
            </a:p>
          </p:txBody>
        </p:sp>
      </p:grpSp>
      <p:grpSp>
        <p:nvGrpSpPr>
          <p:cNvPr id="11" name="Group 10">
            <a:extLst>
              <a:ext uri="{FF2B5EF4-FFF2-40B4-BE49-F238E27FC236}">
                <a16:creationId xmlns:a16="http://schemas.microsoft.com/office/drawing/2014/main" id="{726E57BF-FF45-40BB-9FFF-8B3F912F3FB1}"/>
              </a:ext>
            </a:extLst>
          </p:cNvPr>
          <p:cNvGrpSpPr/>
          <p:nvPr/>
        </p:nvGrpSpPr>
        <p:grpSpPr>
          <a:xfrm>
            <a:off x="2066922" y="248436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EA22AD2-E604-4A84-A429-654B56AE4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D86DB831-8D90-4911-A9FB-DF6645F2BD40}"/>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Businesses treat taxes as costs, and higher costs decrease supply and shift the supply curve leftward.</a:t>
              </a:r>
            </a:p>
          </p:txBody>
        </p:sp>
      </p:grpSp>
      <p:grpSp>
        <p:nvGrpSpPr>
          <p:cNvPr id="14" name="Group 13">
            <a:extLst>
              <a:ext uri="{FF2B5EF4-FFF2-40B4-BE49-F238E27FC236}">
                <a16:creationId xmlns:a16="http://schemas.microsoft.com/office/drawing/2014/main" id="{5C2B50E3-EACE-4690-828B-264B06A72FD2}"/>
              </a:ext>
            </a:extLst>
          </p:cNvPr>
          <p:cNvGrpSpPr/>
          <p:nvPr/>
        </p:nvGrpSpPr>
        <p:grpSpPr>
          <a:xfrm>
            <a:off x="2066922" y="4336820"/>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3985B837-0000-4380-B8B8-D040C30B5C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F5BCFD11-BEE0-4529-BE62-81DEE5062AEC}"/>
                </a:ext>
              </a:extLst>
            </p:cNvPr>
            <p:cNvSpPr txBox="1"/>
            <p:nvPr/>
          </p:nvSpPr>
          <p:spPr>
            <a:xfrm>
              <a:off x="542922" y="175795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 subsidies reduce the cost of production and increase supply at every given price, shifting the supply curve rightward.</a:t>
              </a:r>
            </a:p>
          </p:txBody>
        </p:sp>
      </p:grpSp>
    </p:spTree>
    <p:extLst>
      <p:ext uri="{BB962C8B-B14F-4D97-AF65-F5344CB8AC3E}">
        <p14:creationId xmlns:p14="http://schemas.microsoft.com/office/powerpoint/2010/main" val="2477352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54731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E9B755AA-C63D-42FF-AC11-20E69BB53968}"/>
              </a:ext>
            </a:extLst>
          </p:cNvPr>
          <p:cNvSpPr txBox="1"/>
          <p:nvPr/>
        </p:nvSpPr>
        <p:spPr>
          <a:xfrm>
            <a:off x="1881188" y="4624598"/>
            <a:ext cx="8429624"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Tree>
    <p:extLst>
      <p:ext uri="{BB962C8B-B14F-4D97-AF65-F5344CB8AC3E}">
        <p14:creationId xmlns:p14="http://schemas.microsoft.com/office/powerpoint/2010/main" val="2054279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8"/>
            <a:ext cx="9273061" cy="532453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often 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or "other things being equal" assumption.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demand curve shifts, there is a different quantity demanded at any given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supply curve shifts, there is a different quantity supplied at any given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the supply curve for goods and services include changes in conditions for production, changes in input prices, technological changes, changes in regulations, and changes in the number of sellers.</a:t>
            </a:r>
          </a:p>
        </p:txBody>
      </p:sp>
    </p:spTree>
    <p:extLst>
      <p:ext uri="{BB962C8B-B14F-4D97-AF65-F5344CB8AC3E}">
        <p14:creationId xmlns:p14="http://schemas.microsoft.com/office/powerpoint/2010/main" val="1156385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2044350" y="1795042"/>
            <a:ext cx="8103299"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Changes in Equilibrium Price and 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Four-Step Process</a:t>
            </a:r>
          </a:p>
        </p:txBody>
      </p:sp>
      <p:cxnSp>
        <p:nvCxnSpPr>
          <p:cNvPr id="14" name="Straight Connector 13"/>
          <p:cNvCxnSpPr/>
          <p:nvPr/>
        </p:nvCxnSpPr>
        <p:spPr>
          <a:xfrm>
            <a:off x="3271396" y="438036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271395" y="18174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433981" y="4402760"/>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24136448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rrow: Right 2">
            <a:extLst>
              <a:ext uri="{FF2B5EF4-FFF2-40B4-BE49-F238E27FC236}">
                <a16:creationId xmlns:a16="http://schemas.microsoft.com/office/drawing/2014/main" id="{02FFFBE2-3EEA-4F94-8B1E-61EEAAA8186F}"/>
              </a:ext>
            </a:extLst>
          </p:cNvPr>
          <p:cNvSpPr/>
          <p:nvPr/>
        </p:nvSpPr>
        <p:spPr>
          <a:xfrm>
            <a:off x="641131" y="3065678"/>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18CC5A78-708D-4C6B-9AE6-03D58B2AC7BB}"/>
              </a:ext>
            </a:extLst>
          </p:cNvPr>
          <p:cNvSpPr/>
          <p:nvPr/>
        </p:nvSpPr>
        <p:spPr>
          <a:xfrm>
            <a:off x="8634661" y="3769001"/>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1E702C87-4ECD-433A-B778-041C49F5D214}"/>
              </a:ext>
            </a:extLst>
          </p:cNvPr>
          <p:cNvSpPr/>
          <p:nvPr/>
        </p:nvSpPr>
        <p:spPr>
          <a:xfrm>
            <a:off x="3399129"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0821CB9-E0F8-4F80-8C5A-6B4C29B6F76C}"/>
              </a:ext>
            </a:extLst>
          </p:cNvPr>
          <p:cNvSpPr/>
          <p:nvPr/>
        </p:nvSpPr>
        <p:spPr>
          <a:xfrm>
            <a:off x="777434"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6452FA7-4B8D-4F67-9512-FAF211585DAD}"/>
              </a:ext>
            </a:extLst>
          </p:cNvPr>
          <p:cNvSpPr txBox="1"/>
          <p:nvPr/>
        </p:nvSpPr>
        <p:spPr>
          <a:xfrm>
            <a:off x="792050"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sp>
        <p:nvSpPr>
          <p:cNvPr id="17" name="TextBox 16">
            <a:extLst>
              <a:ext uri="{FF2B5EF4-FFF2-40B4-BE49-F238E27FC236}">
                <a16:creationId xmlns:a16="http://schemas.microsoft.com/office/drawing/2014/main" id="{C81B7B3A-5F4A-4DAF-A0B7-E34409593196}"/>
              </a:ext>
            </a:extLst>
          </p:cNvPr>
          <p:cNvSpPr txBox="1"/>
          <p:nvPr/>
        </p:nvSpPr>
        <p:spPr>
          <a:xfrm>
            <a:off x="3412418" y="4045999"/>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sp>
        <p:nvSpPr>
          <p:cNvPr id="18" name="TextBox 17">
            <a:extLst>
              <a:ext uri="{FF2B5EF4-FFF2-40B4-BE49-F238E27FC236}">
                <a16:creationId xmlns:a16="http://schemas.microsoft.com/office/drawing/2014/main" id="{895B4E53-C8FA-4932-9EEE-740087FA024B}"/>
              </a:ext>
            </a:extLst>
          </p:cNvPr>
          <p:cNvSpPr txBox="1"/>
          <p:nvPr/>
        </p:nvSpPr>
        <p:spPr>
          <a:xfrm>
            <a:off x="6035441"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sp>
        <p:nvSpPr>
          <p:cNvPr id="19" name="TextBox 18">
            <a:extLst>
              <a:ext uri="{FF2B5EF4-FFF2-40B4-BE49-F238E27FC236}">
                <a16:creationId xmlns:a16="http://schemas.microsoft.com/office/drawing/2014/main" id="{7BDAB069-F14F-4CA9-9225-306FB5FFEFE0}"/>
              </a:ext>
            </a:extLst>
          </p:cNvPr>
          <p:cNvSpPr txBox="1"/>
          <p:nvPr/>
        </p:nvSpPr>
        <p:spPr>
          <a:xfrm>
            <a:off x="8645827" y="3849799"/>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nvGrpSpPr>
          <p:cNvPr id="24" name="Group 23">
            <a:extLst>
              <a:ext uri="{FF2B5EF4-FFF2-40B4-BE49-F238E27FC236}">
                <a16:creationId xmlns:a16="http://schemas.microsoft.com/office/drawing/2014/main" id="{DBB5BE35-2D7B-4F9E-B438-610AC465D39F}"/>
              </a:ext>
            </a:extLst>
          </p:cNvPr>
          <p:cNvGrpSpPr/>
          <p:nvPr/>
        </p:nvGrpSpPr>
        <p:grpSpPr>
          <a:xfrm>
            <a:off x="2066922" y="1580912"/>
            <a:ext cx="8058154" cy="1041763"/>
            <a:chOff x="542923" y="1736761"/>
            <a:chExt cx="8058154" cy="1041763"/>
          </a:xfrm>
          <a:solidFill>
            <a:srgbClr val="627981"/>
          </a:solidFill>
        </p:grpSpPr>
        <p:sp>
          <p:nvSpPr>
            <p:cNvPr id="25" name="Rectangle 24">
              <a:extLst>
                <a:ext uri="{FF2B5EF4-FFF2-40B4-BE49-F238E27FC236}">
                  <a16:creationId xmlns:a16="http://schemas.microsoft.com/office/drawing/2014/main" id="{ECCBACD0-3C29-4BA7-ABF1-0A18793F3422}"/>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594643" y="174682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an economic event, like something that affects demand or supply. How does this economic event affect equilibrium price and quantity? The question can be analyzed using the four-step process.</a:t>
              </a:r>
            </a:p>
          </p:txBody>
        </p:sp>
      </p:grpSp>
    </p:spTree>
    <p:extLst>
      <p:ext uri="{BB962C8B-B14F-4D97-AF65-F5344CB8AC3E}">
        <p14:creationId xmlns:p14="http://schemas.microsoft.com/office/powerpoint/2010/main" val="1783318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728F3F3-CCC4-4972-A9D8-E86D61306FE5}"/>
              </a:ext>
            </a:extLst>
          </p:cNvPr>
          <p:cNvSpPr/>
          <p:nvPr/>
        </p:nvSpPr>
        <p:spPr>
          <a:xfrm>
            <a:off x="3791083" y="1776858"/>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Rectangle 6">
            <a:extLst>
              <a:ext uri="{FF2B5EF4-FFF2-40B4-BE49-F238E27FC236}">
                <a16:creationId xmlns:a16="http://schemas.microsoft.com/office/drawing/2014/main" id="{4D17E775-0996-4283-954A-02DAB5C84A8A}"/>
              </a:ext>
            </a:extLst>
          </p:cNvPr>
          <p:cNvSpPr/>
          <p:nvPr/>
        </p:nvSpPr>
        <p:spPr>
          <a:xfrm>
            <a:off x="5175916" y="1969786"/>
            <a:ext cx="2180405" cy="707886"/>
          </a:xfrm>
          <a:prstGeom prst="rect">
            <a:avLst/>
          </a:prstGeom>
        </p:spPr>
        <p:txBody>
          <a:bodyPr wrap="none">
            <a:spAutoFit/>
          </a:bodyPr>
          <a:lstStyle/>
          <a:p>
            <a:pPr algn="ctr"/>
            <a:r>
              <a:rPr lang="en-US" sz="4000" b="1" dirty="0">
                <a:solidFill>
                  <a:schemeClr val="bg1"/>
                </a:solidFill>
              </a:rPr>
              <a:t>DEMAND</a:t>
            </a:r>
            <a:endParaRPr lang="en-US" sz="4000" dirty="0">
              <a:solidFill>
                <a:schemeClr val="bg1"/>
              </a:solidFill>
            </a:endParaRPr>
          </a:p>
        </p:txBody>
      </p:sp>
      <p:sp>
        <p:nvSpPr>
          <p:cNvPr id="9" name="TextBox 8">
            <a:extLst>
              <a:ext uri="{FF2B5EF4-FFF2-40B4-BE49-F238E27FC236}">
                <a16:creationId xmlns:a16="http://schemas.microsoft.com/office/drawing/2014/main" id="{6F112824-8CA2-4263-BAAB-A06C999A99AD}"/>
              </a:ext>
            </a:extLst>
          </p:cNvPr>
          <p:cNvSpPr txBox="1"/>
          <p:nvPr/>
        </p:nvSpPr>
        <p:spPr>
          <a:xfrm>
            <a:off x="3065765" y="3615353"/>
            <a:ext cx="6400706" cy="830997"/>
          </a:xfrm>
          <a:prstGeom prst="rect">
            <a:avLst/>
          </a:prstGeom>
          <a:solidFill>
            <a:srgbClr val="5A7E83"/>
          </a:solidFill>
        </p:spPr>
        <p:txBody>
          <a:bodyPr wrap="square" rtlCol="0">
            <a:spAutoFit/>
          </a:bodyPr>
          <a:lstStyle/>
          <a:p>
            <a:pPr algn="ctr"/>
            <a:r>
              <a:rPr lang="en-US" sz="2400" dirty="0">
                <a:solidFill>
                  <a:schemeClr val="bg1"/>
                </a:solidFill>
              </a:rPr>
              <a:t>The amount of a good or service that consumers wish to purchase at each price</a:t>
            </a:r>
          </a:p>
        </p:txBody>
      </p:sp>
      <p:sp>
        <p:nvSpPr>
          <p:cNvPr id="10" name="Up Arrow 4">
            <a:extLst>
              <a:ext uri="{FF2B5EF4-FFF2-40B4-BE49-F238E27FC236}">
                <a16:creationId xmlns:a16="http://schemas.microsoft.com/office/drawing/2014/main" id="{B6970E1A-1773-41BB-906C-D32E68AA2EA6}"/>
              </a:ext>
            </a:extLst>
          </p:cNvPr>
          <p:cNvSpPr/>
          <p:nvPr/>
        </p:nvSpPr>
        <p:spPr>
          <a:xfrm flipV="1">
            <a:off x="5935612" y="287658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699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1881188"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that during a particular summer, weather conditions are perfect for salmon fishing. The rivers and oceans are healthy, allowing salmon to thrive. The ocean stayed calm during fishing season, so commercial fishing operations did not lose many days to bad weather. Using the four-step process, explain how climate conditions affect the quantity and price of salmon.</a:t>
            </a:r>
          </a:p>
        </p:txBody>
      </p:sp>
      <p:pic>
        <p:nvPicPr>
          <p:cNvPr id="2050" name="Picture 2" descr="A photograph of a man holding a caught salmon.">
            <a:extLst>
              <a:ext uri="{FF2B5EF4-FFF2-40B4-BE49-F238E27FC236}">
                <a16:creationId xmlns:a16="http://schemas.microsoft.com/office/drawing/2014/main" id="{5F3DE102-25E2-44DD-A6CD-0D184AF87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797" y="3486853"/>
            <a:ext cx="4364406" cy="290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182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BA4E4F-6208-4D01-88EB-483AB8865EC6}"/>
              </a:ext>
            </a:extLst>
          </p:cNvPr>
          <p:cNvSpPr/>
          <p:nvPr/>
        </p:nvSpPr>
        <p:spPr>
          <a:xfrm>
            <a:off x="1702676" y="1383374"/>
            <a:ext cx="9144000" cy="3286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059863" y="1628840"/>
            <a:ext cx="8429625" cy="2769989"/>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1: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Draw a demand and supply model to illustrate the market for salmon in the year before the good weather conditions began.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2: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Did the economic event affect supply or demand?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3: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Was the effect on supply an increase or a decrease?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4: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Compare the new equilibrium price and quantity to the original equilibrium. </a:t>
            </a:r>
          </a:p>
        </p:txBody>
      </p:sp>
    </p:spTree>
    <p:extLst>
      <p:ext uri="{BB962C8B-B14F-4D97-AF65-F5344CB8AC3E}">
        <p14:creationId xmlns:p14="http://schemas.microsoft.com/office/powerpoint/2010/main" val="1062470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124" name="Picture 4" descr="A graph representing the four-step process in the context of supply of salmon. Indicates a rightward shift in the supply curve while demand remains unshifted, resulting in a lower equilibrium price and a higher equilibrium quantity.">
            <a:extLst>
              <a:ext uri="{FF2B5EF4-FFF2-40B4-BE49-F238E27FC236}">
                <a16:creationId xmlns:a16="http://schemas.microsoft.com/office/drawing/2014/main" id="{B7B50EC4-70C8-4E94-B715-C8451C31B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917" y="1825452"/>
            <a:ext cx="5715000" cy="47815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7B4FB9A-4E9F-4C83-8D6E-1832937FDAAE}"/>
              </a:ext>
            </a:extLst>
          </p:cNvPr>
          <p:cNvSpPr txBox="1"/>
          <p:nvPr/>
        </p:nvSpPr>
        <p:spPr>
          <a:xfrm>
            <a:off x="1392457" y="1502797"/>
            <a:ext cx="3903787" cy="501675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an example of a natural condition that affects supply, not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 change in natural conditions that increases the quantity supplied at any given price, shifting the supply curve rightward.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rightward shift in supply, equilibrium quantity increases while equilibrium price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727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A5CD803-98C3-44AD-9C04-1FB1D95685DA}"/>
              </a:ext>
            </a:extLst>
          </p:cNvPr>
          <p:cNvSpPr txBox="1"/>
          <p:nvPr/>
        </p:nvSpPr>
        <p:spPr>
          <a:xfrm>
            <a:off x="2257696" y="1492965"/>
            <a:ext cx="3903787" cy="4708981"/>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good weather conditions increased the supply of salmon.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was a higher equilibrium quantity of salmon bought and sold in the market at a lower price.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something like poor water quality decreased the salmon population, the exact opposite would be true.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8" name="Picture 4" descr="A diagram of how an increase in supply affects equilibrium prices. Shows that an increase in supply leads to a higher equilibrium quantity and a lower equilibrium price.">
            <a:extLst>
              <a:ext uri="{FF2B5EF4-FFF2-40B4-BE49-F238E27FC236}">
                <a16:creationId xmlns:a16="http://schemas.microsoft.com/office/drawing/2014/main" id="{97EA2E7E-0082-46C6-A1B4-5C08D916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831" y="1383374"/>
            <a:ext cx="2974428" cy="5250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759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Interconnections and Speed of Adjustment in Real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many factors that affect demand and supply can change all at once.</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demand for cars might increase because of rising incomes, and it might decrease because of rising gasoline prices.</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433002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economist sorts out all interconnected events by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each and combining the analyses to see the net effect.</a:t>
              </a:r>
            </a:p>
          </p:txBody>
        </p:sp>
      </p:grpSp>
      <p:grpSp>
        <p:nvGrpSpPr>
          <p:cNvPr id="29" name="Group 28">
            <a:extLst>
              <a:ext uri="{FF2B5EF4-FFF2-40B4-BE49-F238E27FC236}">
                <a16:creationId xmlns:a16="http://schemas.microsoft.com/office/drawing/2014/main" id="{41BC0B1C-76B1-472E-9ECC-7EC764635595}"/>
              </a:ext>
            </a:extLst>
          </p:cNvPr>
          <p:cNvGrpSpPr/>
          <p:nvPr/>
        </p:nvGrpSpPr>
        <p:grpSpPr>
          <a:xfrm>
            <a:off x="2066922" y="3417489"/>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27B5EC83-BE0D-49D0-959E-99519CF89B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805C49-40FD-471B-8420-4C653E64D50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Likewise, the supply of cars might increase because of innovative new technologies, and it might decrease as a result of regulations.</a:t>
              </a:r>
            </a:p>
          </p:txBody>
        </p:sp>
      </p:grpSp>
    </p:spTree>
    <p:extLst>
      <p:ext uri="{BB962C8B-B14F-4D97-AF65-F5344CB8AC3E}">
        <p14:creationId xmlns:p14="http://schemas.microsoft.com/office/powerpoint/2010/main" val="3064830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118641" y="1496773"/>
            <a:ext cx="8429625"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Postal Service is facing difficult challenges. Compensation for postal workers tends to increase most years due to cost-of-living increases. At the same time, increasingly more people are using email, text, and other digital message forms, such as Facebook and Twitter, to communicate with friends and others. What does this suggest about the continued viability of the Postal Service?</a:t>
            </a:r>
          </a:p>
        </p:txBody>
      </p:sp>
      <p:pic>
        <p:nvPicPr>
          <p:cNvPr id="4098" name="Picture 2" descr="A photograph of a mailbox.">
            <a:extLst>
              <a:ext uri="{FF2B5EF4-FFF2-40B4-BE49-F238E27FC236}">
                <a16:creationId xmlns:a16="http://schemas.microsoft.com/office/drawing/2014/main" id="{96CA8DC5-3E65-4FBB-8DDF-28E246C11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53" y="3639207"/>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0859072-725D-4CDC-8322-934DF68FD93A}"/>
              </a:ext>
            </a:extLst>
          </p:cNvPr>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p>
        </p:txBody>
      </p:sp>
    </p:spTree>
    <p:extLst>
      <p:ext uri="{BB962C8B-B14F-4D97-AF65-F5344CB8AC3E}">
        <p14:creationId xmlns:p14="http://schemas.microsoft.com/office/powerpoint/2010/main" val="1607269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7C5C140-CD3C-4AEE-A1B0-2C5465D909BA}"/>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labor compensation causes a leftward shift in the supply curve, a decrease in the equilibrium quantity, and an increase in the equilibrium price. (b) A change in tastes away from postal services causes a leftward shift in the demand curve, a decrease in the equilibrium quantity, and a decrease in the equilibrium price.</a:t>
            </a:r>
          </a:p>
        </p:txBody>
      </p:sp>
      <p:pic>
        <p:nvPicPr>
          <p:cNvPr id="5" name="Picture 4" descr="Two graphs representing the four-step approach in the context of demand for and supply of postal service. The graph on the left shows the four-step analysis of higher compensation for postal workers. A leftward shift in supply leads to a lower quantity and a higher price. The graph on the right shows the four-step analysis of a change in tastes away from postal services. A leftward shift in demand leads to a lower quantity and a lower price.">
            <a:extLst>
              <a:ext uri="{FF2B5EF4-FFF2-40B4-BE49-F238E27FC236}">
                <a16:creationId xmlns:a16="http://schemas.microsoft.com/office/drawing/2014/main" id="{5C078FD6-D48E-49D9-89F8-8DAFFC60E3D3}"/>
              </a:ext>
            </a:extLst>
          </p:cNvPr>
          <p:cNvPicPr>
            <a:picLocks noChangeAspect="1"/>
          </p:cNvPicPr>
          <p:nvPr/>
        </p:nvPicPr>
        <p:blipFill>
          <a:blip r:embed="rId3"/>
          <a:stretch>
            <a:fillRect/>
          </a:stretch>
        </p:blipFill>
        <p:spPr>
          <a:xfrm>
            <a:off x="2717555" y="3258178"/>
            <a:ext cx="6756890" cy="3278449"/>
          </a:xfrm>
          <a:prstGeom prst="rect">
            <a:avLst/>
          </a:prstGeom>
        </p:spPr>
      </p:pic>
    </p:spTree>
    <p:extLst>
      <p:ext uri="{BB962C8B-B14F-4D97-AF65-F5344CB8AC3E}">
        <p14:creationId xmlns:p14="http://schemas.microsoft.com/office/powerpoint/2010/main" val="3680708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7" y="1617505"/>
            <a:ext cx="8786811" cy="341632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an example of changes in demand and/or supply that has affected the price of products that you buy?</a:t>
            </a:r>
          </a:p>
        </p:txBody>
      </p:sp>
    </p:spTree>
    <p:extLst>
      <p:ext uri="{BB962C8B-B14F-4D97-AF65-F5344CB8AC3E}">
        <p14:creationId xmlns:p14="http://schemas.microsoft.com/office/powerpoint/2010/main" val="2572799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1121"/>
            <a:ext cx="9273061" cy="707886"/>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using the supply and demand framework to think about how an event will affect the equilibrium price and quantity, proceed through four steps:</a:t>
            </a:r>
          </a:p>
        </p:txBody>
      </p:sp>
      <p:sp>
        <p:nvSpPr>
          <p:cNvPr id="7" name="Arrow: Right 6">
            <a:extLst>
              <a:ext uri="{FF2B5EF4-FFF2-40B4-BE49-F238E27FC236}">
                <a16:creationId xmlns:a16="http://schemas.microsoft.com/office/drawing/2014/main" id="{B34F522A-284E-47AD-8782-CC76CE2E3DDA}"/>
              </a:ext>
            </a:extLst>
          </p:cNvPr>
          <p:cNvSpPr/>
          <p:nvPr/>
        </p:nvSpPr>
        <p:spPr>
          <a:xfrm>
            <a:off x="641130" y="2519115"/>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020DFF60-5587-4827-BAD5-B2064651B04D}"/>
              </a:ext>
            </a:extLst>
          </p:cNvPr>
          <p:cNvSpPr/>
          <p:nvPr/>
        </p:nvSpPr>
        <p:spPr>
          <a:xfrm>
            <a:off x="8634661" y="3222438"/>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BEBCA7D9-9A54-488E-BDED-1993ED68B523}"/>
              </a:ext>
            </a:extLst>
          </p:cNvPr>
          <p:cNvSpPr/>
          <p:nvPr/>
        </p:nvSpPr>
        <p:spPr>
          <a:xfrm>
            <a:off x="3399129"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7C179E2-3FC6-4E12-A61C-D45C1D94C393}"/>
              </a:ext>
            </a:extLst>
          </p:cNvPr>
          <p:cNvSpPr/>
          <p:nvPr/>
        </p:nvSpPr>
        <p:spPr>
          <a:xfrm>
            <a:off x="777434"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B122E-B025-4521-8A7C-19F5A97249BE}"/>
              </a:ext>
            </a:extLst>
          </p:cNvPr>
          <p:cNvSpPr txBox="1"/>
          <p:nvPr/>
        </p:nvSpPr>
        <p:spPr>
          <a:xfrm>
            <a:off x="792050"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sp>
        <p:nvSpPr>
          <p:cNvPr id="12" name="TextBox 11">
            <a:extLst>
              <a:ext uri="{FF2B5EF4-FFF2-40B4-BE49-F238E27FC236}">
                <a16:creationId xmlns:a16="http://schemas.microsoft.com/office/drawing/2014/main" id="{29694915-6F5C-496E-847A-C0A4CAB5600F}"/>
              </a:ext>
            </a:extLst>
          </p:cNvPr>
          <p:cNvSpPr txBox="1"/>
          <p:nvPr/>
        </p:nvSpPr>
        <p:spPr>
          <a:xfrm>
            <a:off x="3412418" y="3499436"/>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sp>
        <p:nvSpPr>
          <p:cNvPr id="13" name="TextBox 12">
            <a:extLst>
              <a:ext uri="{FF2B5EF4-FFF2-40B4-BE49-F238E27FC236}">
                <a16:creationId xmlns:a16="http://schemas.microsoft.com/office/drawing/2014/main" id="{242D683E-7183-462B-A35C-AF5CCBCC1D7D}"/>
              </a:ext>
            </a:extLst>
          </p:cNvPr>
          <p:cNvSpPr txBox="1"/>
          <p:nvPr/>
        </p:nvSpPr>
        <p:spPr>
          <a:xfrm>
            <a:off x="6035441"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sp>
        <p:nvSpPr>
          <p:cNvPr id="15" name="TextBox 14">
            <a:extLst>
              <a:ext uri="{FF2B5EF4-FFF2-40B4-BE49-F238E27FC236}">
                <a16:creationId xmlns:a16="http://schemas.microsoft.com/office/drawing/2014/main" id="{385150DA-B796-4677-A110-DB91B0884F2C}"/>
              </a:ext>
            </a:extLst>
          </p:cNvPr>
          <p:cNvSpPr txBox="1"/>
          <p:nvPr/>
        </p:nvSpPr>
        <p:spPr>
          <a:xfrm>
            <a:off x="8645827" y="3303236"/>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spTree>
    <p:extLst>
      <p:ext uri="{BB962C8B-B14F-4D97-AF65-F5344CB8AC3E}">
        <p14:creationId xmlns:p14="http://schemas.microsoft.com/office/powerpoint/2010/main" val="890061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036544" y="2970003"/>
            <a:ext cx="1011891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Price Ceilings and Price Floors</a:t>
            </a:r>
          </a:p>
        </p:txBody>
      </p:sp>
      <p:cxnSp>
        <p:nvCxnSpPr>
          <p:cNvPr id="14" name="Straight Connector 13"/>
          <p:cNvCxnSpPr/>
          <p:nvPr/>
        </p:nvCxnSpPr>
        <p:spPr>
          <a:xfrm>
            <a:off x="2969440" y="415422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2930111" y="28245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135329" y="4154224"/>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3098877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Quantity Demanded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728F3F3-CCC4-4972-A9D8-E86D61306FE5}"/>
              </a:ext>
            </a:extLst>
          </p:cNvPr>
          <p:cNvSpPr/>
          <p:nvPr/>
        </p:nvSpPr>
        <p:spPr>
          <a:xfrm>
            <a:off x="3737920" y="1798123"/>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Rectangle 6">
            <a:extLst>
              <a:ext uri="{FF2B5EF4-FFF2-40B4-BE49-F238E27FC236}">
                <a16:creationId xmlns:a16="http://schemas.microsoft.com/office/drawing/2014/main" id="{4D17E775-0996-4283-954A-02DAB5C84A8A}"/>
              </a:ext>
            </a:extLst>
          </p:cNvPr>
          <p:cNvSpPr/>
          <p:nvPr/>
        </p:nvSpPr>
        <p:spPr>
          <a:xfrm>
            <a:off x="3662097" y="1991051"/>
            <a:ext cx="5101718" cy="707886"/>
          </a:xfrm>
          <a:prstGeom prst="rect">
            <a:avLst/>
          </a:prstGeom>
        </p:spPr>
        <p:txBody>
          <a:bodyPr wrap="none">
            <a:spAutoFit/>
          </a:bodyPr>
          <a:lstStyle/>
          <a:p>
            <a:pPr algn="ctr"/>
            <a:r>
              <a:rPr lang="en-US" sz="4000" b="1" dirty="0">
                <a:solidFill>
                  <a:schemeClr val="bg1"/>
                </a:solidFill>
              </a:rPr>
              <a:t>QUANTITY DEMANDED</a:t>
            </a:r>
            <a:endParaRPr lang="en-US" sz="4000" dirty="0">
              <a:solidFill>
                <a:schemeClr val="bg1"/>
              </a:solidFill>
            </a:endParaRPr>
          </a:p>
        </p:txBody>
      </p:sp>
      <p:sp>
        <p:nvSpPr>
          <p:cNvPr id="9" name="TextBox 8">
            <a:extLst>
              <a:ext uri="{FF2B5EF4-FFF2-40B4-BE49-F238E27FC236}">
                <a16:creationId xmlns:a16="http://schemas.microsoft.com/office/drawing/2014/main" id="{6F112824-8CA2-4263-BAAB-A06C999A99AD}"/>
              </a:ext>
            </a:extLst>
          </p:cNvPr>
          <p:cNvSpPr txBox="1"/>
          <p:nvPr/>
        </p:nvSpPr>
        <p:spPr>
          <a:xfrm>
            <a:off x="3012602" y="3636618"/>
            <a:ext cx="6400706" cy="830997"/>
          </a:xfrm>
          <a:prstGeom prst="rect">
            <a:avLst/>
          </a:prstGeom>
          <a:solidFill>
            <a:srgbClr val="5A7E83"/>
          </a:solidFill>
        </p:spPr>
        <p:txBody>
          <a:bodyPr wrap="square" rtlCol="0">
            <a:spAutoFit/>
          </a:bodyPr>
          <a:lstStyle/>
          <a:p>
            <a:pPr algn="ctr"/>
            <a:r>
              <a:rPr lang="en-US" sz="2400" dirty="0">
                <a:solidFill>
                  <a:schemeClr val="bg1"/>
                </a:solidFill>
              </a:rPr>
              <a:t>The number of units a consumer is willing to buy at a specific price</a:t>
            </a:r>
          </a:p>
        </p:txBody>
      </p:sp>
      <p:sp>
        <p:nvSpPr>
          <p:cNvPr id="10" name="Up Arrow 4">
            <a:extLst>
              <a:ext uri="{FF2B5EF4-FFF2-40B4-BE49-F238E27FC236}">
                <a16:creationId xmlns:a16="http://schemas.microsoft.com/office/drawing/2014/main" id="{B6970E1A-1773-41BB-906C-D32E68AA2EA6}"/>
              </a:ext>
            </a:extLst>
          </p:cNvPr>
          <p:cNvSpPr/>
          <p:nvPr/>
        </p:nvSpPr>
        <p:spPr>
          <a:xfrm flipV="1">
            <a:off x="5882449" y="2897850"/>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3708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Why Set Price Ceilings or Price Floors?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E1CC43-20E1-4FB7-A5EF-7F69F15CBA0B}"/>
              </a:ext>
            </a:extLst>
          </p:cNvPr>
          <p:cNvGrpSpPr/>
          <p:nvPr/>
        </p:nvGrpSpPr>
        <p:grpSpPr>
          <a:xfrm>
            <a:off x="2066923" y="2511078"/>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6E7A8C4-A903-4D87-9D1C-957FD7A2E8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60056F1F-B101-422B-970F-508E6F28C09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Controversy often surrounds the prices and quantities established by demand and supply, especially for products considered necessities.</a:t>
              </a:r>
            </a:p>
          </p:txBody>
        </p:sp>
      </p:grpSp>
      <p:grpSp>
        <p:nvGrpSpPr>
          <p:cNvPr id="10" name="Group 9">
            <a:extLst>
              <a:ext uri="{FF2B5EF4-FFF2-40B4-BE49-F238E27FC236}">
                <a16:creationId xmlns:a16="http://schemas.microsoft.com/office/drawing/2014/main" id="{101F576D-2683-485C-8878-30E3D4F1DB7A}"/>
              </a:ext>
            </a:extLst>
          </p:cNvPr>
          <p:cNvGrpSpPr/>
          <p:nvPr/>
        </p:nvGrpSpPr>
        <p:grpSpPr>
          <a:xfrm>
            <a:off x="2066923" y="343512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E1AB7C0-404B-4099-B15C-0BC73A3D29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DFA4D275-A92E-48A2-BAEA-7224475D625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Discontent over prices often pressures politicians, who may then pass legislation to prevent a price from becoming "too high" or "too low."</a:t>
              </a:r>
            </a:p>
          </p:txBody>
        </p:sp>
      </p:grpSp>
      <p:grpSp>
        <p:nvGrpSpPr>
          <p:cNvPr id="13" name="Group 12">
            <a:extLst>
              <a:ext uri="{FF2B5EF4-FFF2-40B4-BE49-F238E27FC236}">
                <a16:creationId xmlns:a16="http://schemas.microsoft.com/office/drawing/2014/main" id="{C227F8D6-DDB9-4F73-BB71-8480438EDB74}"/>
              </a:ext>
            </a:extLst>
          </p:cNvPr>
          <p:cNvGrpSpPr/>
          <p:nvPr/>
        </p:nvGrpSpPr>
        <p:grpSpPr>
          <a:xfrm>
            <a:off x="2066923" y="158703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928CBE53-EEEB-4BD8-B1AE-57F4FAF2D6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8581EF7A-CE8C-495F-B115-51DB9896A49F}"/>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often assumed that markets are free; that is, they operate with no government intervention, but this is not always the case.</a:t>
              </a:r>
            </a:p>
          </p:txBody>
        </p:sp>
      </p:grpSp>
      <p:grpSp>
        <p:nvGrpSpPr>
          <p:cNvPr id="16" name="Group 15">
            <a:extLst>
              <a:ext uri="{FF2B5EF4-FFF2-40B4-BE49-F238E27FC236}">
                <a16:creationId xmlns:a16="http://schemas.microsoft.com/office/drawing/2014/main" id="{F69BFEEB-1577-4521-9752-0805ED9BEF76}"/>
              </a:ext>
            </a:extLst>
          </p:cNvPr>
          <p:cNvGrpSpPr/>
          <p:nvPr/>
        </p:nvGrpSpPr>
        <p:grpSpPr>
          <a:xfrm>
            <a:off x="2066923" y="435916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B4D02E8-BA7A-4EE1-B183-D2DCF8F326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83F2B8C-47FB-44C2-B6FB-C5DC3806DF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Governments can pass laws affecting market outcomes, but no law can negate economic principles.</a:t>
              </a:r>
            </a:p>
          </p:txBody>
        </p:sp>
      </p:grpSp>
    </p:spTree>
    <p:extLst>
      <p:ext uri="{BB962C8B-B14F-4D97-AF65-F5344CB8AC3E}">
        <p14:creationId xmlns:p14="http://schemas.microsoft.com/office/powerpoint/2010/main" val="10621716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diagram of the types of government price controls.">
            <a:extLst>
              <a:ext uri="{FF2B5EF4-FFF2-40B4-BE49-F238E27FC236}">
                <a16:creationId xmlns:a16="http://schemas.microsoft.com/office/drawing/2014/main" id="{B34065EB-E4A4-4BAA-8289-D7DAAE66C9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602" y="2664372"/>
            <a:ext cx="6504796" cy="359932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46F6AE7B-701B-4442-B8DC-79B96769ED5B}"/>
              </a:ext>
            </a:extLst>
          </p:cNvPr>
          <p:cNvGrpSpPr/>
          <p:nvPr/>
        </p:nvGrpSpPr>
        <p:grpSpPr>
          <a:xfrm>
            <a:off x="2066923" y="159638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552E9-343F-4B6D-851B-E7114B0AD7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351023B-CA4C-41B3-95AB-9328EEACE8FC}"/>
                </a:ext>
              </a:extLst>
            </p:cNvPr>
            <p:cNvSpPr txBox="1"/>
            <p:nvPr/>
          </p:nvSpPr>
          <p:spPr>
            <a:xfrm>
              <a:off x="542923" y="1782589"/>
              <a:ext cx="7807571" cy="70788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government will set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controls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 the form of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ceilings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floors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can be either binding or nonbinding.</a:t>
              </a:r>
            </a:p>
          </p:txBody>
        </p:sp>
      </p:grpSp>
    </p:spTree>
    <p:extLst>
      <p:ext uri="{BB962C8B-B14F-4D97-AF65-F5344CB8AC3E}">
        <p14:creationId xmlns:p14="http://schemas.microsoft.com/office/powerpoint/2010/main" val="4007429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ceiling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a legal maximum price that one pays for some good or service.</a:t>
              </a:r>
            </a:p>
          </p:txBody>
        </p:sp>
      </p:grpSp>
      <p:grpSp>
        <p:nvGrpSpPr>
          <p:cNvPr id="18" name="Group 17">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government imposes price ceilings in order to keep the price of some necessary good or service affordable.</a:t>
              </a:r>
            </a:p>
          </p:txBody>
        </p:sp>
      </p:grpSp>
      <p:grpSp>
        <p:nvGrpSpPr>
          <p:cNvPr id="28" name="Group 27">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government could set a price ceiling on rent to prevent housing from becoming too expensive.</a:t>
              </a:r>
            </a:p>
          </p:txBody>
        </p:sp>
      </p:grpSp>
      <p:pic>
        <p:nvPicPr>
          <p:cNvPr id="3" name="Picture 2"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ve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18F71914-5833-42B7-A722-BEB5F8262488}"/>
              </a:ext>
            </a:extLst>
          </p:cNvPr>
          <p:cNvPicPr>
            <a:picLocks noChangeAspect="1"/>
          </p:cNvPicPr>
          <p:nvPr/>
        </p:nvPicPr>
        <p:blipFill>
          <a:blip r:embed="rId3"/>
          <a:stretch>
            <a:fillRect/>
          </a:stretch>
        </p:blipFill>
        <p:spPr>
          <a:xfrm>
            <a:off x="5533767" y="1599220"/>
            <a:ext cx="6365106" cy="4270637"/>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94949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ceiling is binding if set below the equilibrium price, as it forces a lower price.</a:t>
              </a:r>
            </a:p>
          </p:txBody>
        </p:sp>
      </p:grpSp>
      <p:grpSp>
        <p:nvGrpSpPr>
          <p:cNvPr id="18" name="Group 17">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binding price ceiling initially creates a shortage, as quantity demanded will exceed quantity supplied.</a:t>
              </a:r>
            </a:p>
          </p:txBody>
        </p:sp>
      </p:grpSp>
      <p:grpSp>
        <p:nvGrpSpPr>
          <p:cNvPr id="28" name="Group 27">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ceiling above the equilibrium price will not be binding, as the equilibrium point has not yet reached the ‘ceiling’.</a:t>
              </a:r>
            </a:p>
          </p:txBody>
        </p:sp>
      </p:grpSp>
      <p:pic>
        <p:nvPicPr>
          <p:cNvPr id="3" name="Picture 2"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ve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18F71914-5833-42B7-A722-BEB5F8262488}"/>
              </a:ext>
            </a:extLst>
          </p:cNvPr>
          <p:cNvPicPr>
            <a:picLocks noChangeAspect="1"/>
          </p:cNvPicPr>
          <p:nvPr/>
        </p:nvPicPr>
        <p:blipFill>
          <a:blip r:embed="rId3"/>
          <a:stretch>
            <a:fillRect/>
          </a:stretch>
        </p:blipFill>
        <p:spPr>
          <a:xfrm>
            <a:off x="5533767" y="1599220"/>
            <a:ext cx="6365106" cy="4270637"/>
          </a:xfrm>
          <a:prstGeom prst="rect">
            <a:avLst/>
          </a:prstGeom>
        </p:spPr>
      </p:pic>
    </p:spTree>
    <p:extLst>
      <p:ext uri="{BB962C8B-B14F-4D97-AF65-F5344CB8AC3E}">
        <p14:creationId xmlns:p14="http://schemas.microsoft.com/office/powerpoint/2010/main" val="174714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floor helps producers because it holds up a price the government feels is too low.</a:t>
              </a:r>
            </a:p>
          </p:txBody>
        </p:sp>
      </p:grpSp>
      <p:grpSp>
        <p:nvGrpSpPr>
          <p:cNvPr id="17" name="Group 16">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Perhaps the best-known example of a price floor is the minimum wage, which guarantees a basic standard of living for workers.</a:t>
              </a:r>
            </a:p>
          </p:txBody>
        </p:sp>
      </p:grpSp>
      <p:grpSp>
        <p:nvGrpSpPr>
          <p:cNvPr id="23" name="Group 22">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price floor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lowest price that one can legally pay for some good or service.</a:t>
              </a:r>
            </a:p>
          </p:txBody>
        </p:sp>
      </p:grpSp>
      <p:grpSp>
        <p:nvGrpSpPr>
          <p:cNvPr id="31" name="Group 30">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are sometimes called "price supports" because they support a price by preventing it from falling below a certain level.</a:t>
              </a:r>
            </a:p>
          </p:txBody>
        </p:sp>
      </p:grpSp>
    </p:spTree>
    <p:extLst>
      <p:ext uri="{BB962C8B-B14F-4D97-AF65-F5344CB8AC3E}">
        <p14:creationId xmlns:p14="http://schemas.microsoft.com/office/powerpoint/2010/main" val="27583367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Floor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B89C9895-F520-4A47-8A86-F13549F53586}"/>
              </a:ext>
            </a:extLst>
          </p:cNvPr>
          <p:cNvGrpSpPr/>
          <p:nvPr/>
        </p:nvGrpSpPr>
        <p:grpSpPr>
          <a:xfrm>
            <a:off x="1524001" y="1599220"/>
            <a:ext cx="4029079" cy="1114364"/>
            <a:chOff x="542922" y="1736761"/>
            <a:chExt cx="8058155" cy="1041764"/>
          </a:xfrm>
          <a:solidFill>
            <a:srgbClr val="627981"/>
          </a:solidFill>
        </p:grpSpPr>
        <p:sp>
          <p:nvSpPr>
            <p:cNvPr id="15" name="Rectangle 14">
              <a:extLst>
                <a:ext uri="{FF2B5EF4-FFF2-40B4-BE49-F238E27FC236}">
                  <a16:creationId xmlns:a16="http://schemas.microsoft.com/office/drawing/2014/main" id="{3A22EE4E-0832-4601-B91D-BB124C218C6E}"/>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386943E0-8C2C-43FD-9107-40D9C5FC3C46}"/>
                </a:ext>
              </a:extLst>
            </p:cNvPr>
            <p:cNvSpPr txBox="1"/>
            <p:nvPr/>
          </p:nvSpPr>
          <p:spPr>
            <a:xfrm>
              <a:off x="542922" y="1745949"/>
              <a:ext cx="7807571" cy="94949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floor is binding if set above the equilibrium price, as it forces a higher price.</a:t>
              </a:r>
            </a:p>
          </p:txBody>
        </p:sp>
      </p:grpSp>
      <p:grpSp>
        <p:nvGrpSpPr>
          <p:cNvPr id="21" name="Group 20">
            <a:extLst>
              <a:ext uri="{FF2B5EF4-FFF2-40B4-BE49-F238E27FC236}">
                <a16:creationId xmlns:a16="http://schemas.microsoft.com/office/drawing/2014/main" id="{6A478DDC-2561-402C-B3AF-BD01BD0D740B}"/>
              </a:ext>
            </a:extLst>
          </p:cNvPr>
          <p:cNvGrpSpPr/>
          <p:nvPr/>
        </p:nvGrpSpPr>
        <p:grpSpPr>
          <a:xfrm>
            <a:off x="1524001" y="2871816"/>
            <a:ext cx="4029079" cy="1333268"/>
            <a:chOff x="542922" y="1736760"/>
            <a:chExt cx="8058155" cy="1246407"/>
          </a:xfrm>
          <a:solidFill>
            <a:srgbClr val="627981"/>
          </a:solidFill>
        </p:grpSpPr>
        <p:sp>
          <p:nvSpPr>
            <p:cNvPr id="22" name="Rectangle 21">
              <a:extLst>
                <a:ext uri="{FF2B5EF4-FFF2-40B4-BE49-F238E27FC236}">
                  <a16:creationId xmlns:a16="http://schemas.microsoft.com/office/drawing/2014/main" id="{9E9BC1ED-5C20-4828-9A09-797786E23209}"/>
                </a:ext>
              </a:extLst>
            </p:cNvPr>
            <p:cNvSpPr/>
            <p:nvPr/>
          </p:nvSpPr>
          <p:spPr>
            <a:xfrm>
              <a:off x="542924" y="1736760"/>
              <a:ext cx="8058153" cy="12464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B548B37A-B73B-4B84-B23F-F7E32169E5A4}"/>
                </a:ext>
              </a:extLst>
            </p:cNvPr>
            <p:cNvSpPr txBox="1"/>
            <p:nvPr/>
          </p:nvSpPr>
          <p:spPr>
            <a:xfrm>
              <a:off x="542922" y="1745949"/>
              <a:ext cx="7807571"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binding price floor initially creates a surplus, as quantity supplied will exceed quantity demanded.</a:t>
              </a:r>
            </a:p>
          </p:txBody>
        </p:sp>
      </p:grpSp>
      <p:grpSp>
        <p:nvGrpSpPr>
          <p:cNvPr id="24" name="Group 23">
            <a:extLst>
              <a:ext uri="{FF2B5EF4-FFF2-40B4-BE49-F238E27FC236}">
                <a16:creationId xmlns:a16="http://schemas.microsoft.com/office/drawing/2014/main" id="{47DF6371-B2F0-4385-A1C7-079D30BE84A3}"/>
              </a:ext>
            </a:extLst>
          </p:cNvPr>
          <p:cNvGrpSpPr/>
          <p:nvPr/>
        </p:nvGrpSpPr>
        <p:grpSpPr>
          <a:xfrm>
            <a:off x="1524001" y="4369915"/>
            <a:ext cx="4029079" cy="1350178"/>
            <a:chOff x="542922" y="1736760"/>
            <a:chExt cx="8058155" cy="1262215"/>
          </a:xfrm>
          <a:solidFill>
            <a:srgbClr val="627981"/>
          </a:solidFill>
        </p:grpSpPr>
        <p:sp>
          <p:nvSpPr>
            <p:cNvPr id="25" name="Rectangle 24">
              <a:extLst>
                <a:ext uri="{FF2B5EF4-FFF2-40B4-BE49-F238E27FC236}">
                  <a16:creationId xmlns:a16="http://schemas.microsoft.com/office/drawing/2014/main" id="{862C4401-5D86-44A0-B94D-80226961A982}"/>
                </a:ext>
              </a:extLst>
            </p:cNvPr>
            <p:cNvSpPr/>
            <p:nvPr/>
          </p:nvSpPr>
          <p:spPr>
            <a:xfrm>
              <a:off x="542924" y="1736760"/>
              <a:ext cx="8058153" cy="1262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4F5DEC-3F40-4806-96D3-C326C407ADCA}"/>
                </a:ext>
              </a:extLst>
            </p:cNvPr>
            <p:cNvSpPr txBox="1"/>
            <p:nvPr/>
          </p:nvSpPr>
          <p:spPr>
            <a:xfrm>
              <a:off x="542922" y="1745949"/>
              <a:ext cx="7807571" cy="123721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floor below the equilibrium price will not be binding, as the equilibrium point has not yet surpassed the ‘floor’.</a:t>
              </a:r>
            </a:p>
          </p:txBody>
        </p:sp>
      </p:grpSp>
      <p:pic>
        <p:nvPicPr>
          <p:cNvPr id="4098" name="Picture 2" descr="The graph shows an example of a price floor, which leads to excess supply or surplus. The demand curve, labeled D, slopes downward from left to right. The supply curve, labeled S, slopes upward left to right. A horizontal line drawn across the graph at a price of Pf indicates a price floor. The equilibrium point E0 occurs at a price of P0 and a quantity of Q0. The price floor is above the equilibrium price of P0. The price floor intersects the demand curve at a quantity of Qd, which is less than the equilibrium quantity. The price floor intersects the supply curve at a quantity of Qs, which is greater than the equilibrium quantity. The space between Qd and Qs is labeled as excess supply or surplus.">
            <a:extLst>
              <a:ext uri="{FF2B5EF4-FFF2-40B4-BE49-F238E27FC236}">
                <a16:creationId xmlns:a16="http://schemas.microsoft.com/office/drawing/2014/main" id="{9EF5CE76-BC83-4BD1-BB79-CD6033844F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4251" y="1599220"/>
            <a:ext cx="5103747" cy="4774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283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C911724-2520-4CD0-9BE5-9224093C6EB5}"/>
              </a:ext>
            </a:extLst>
          </p:cNvPr>
          <p:cNvSpPr/>
          <p:nvPr/>
        </p:nvSpPr>
        <p:spPr>
          <a:xfrm>
            <a:off x="1670329" y="1475860"/>
            <a:ext cx="8997672" cy="28485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745981"/>
            <a:ext cx="8851342" cy="2308324"/>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Opponents of the minimum wage often argue that since the minimum wage is a price floor, it creates a surplus of workers, which is unemployment. Others who favor the minimum wage argue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that the minimum wage does not contribute to unemployment. Use demand and/or supply curves to explain how the minimum wage may not contribute to unemployment.</a:t>
            </a:r>
          </a:p>
        </p:txBody>
      </p:sp>
    </p:spTree>
    <p:extLst>
      <p:ext uri="{BB962C8B-B14F-4D97-AF65-F5344CB8AC3E}">
        <p14:creationId xmlns:p14="http://schemas.microsoft.com/office/powerpoint/2010/main" val="7655013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Unintended Consequences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case of agriculture, farmers can benefit from a price floor, but taxpayers and consumers of food will pay the costs. </a:t>
              </a:r>
            </a:p>
          </p:txBody>
        </p:sp>
      </p:grpSp>
      <p:grpSp>
        <p:nvGrpSpPr>
          <p:cNvPr id="17" name="Group 16">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usually cause a shortage/surplus, meaning the market is not in its natural equilibrium.</a:t>
              </a:r>
            </a:p>
          </p:txBody>
        </p:sp>
      </p:grpSp>
      <p:grpSp>
        <p:nvGrpSpPr>
          <p:cNvPr id="23" name="Group 22">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first rule of economics is you do not get something for nothing—everything has an opportunity cost. </a:t>
              </a:r>
            </a:p>
          </p:txBody>
        </p:sp>
      </p:grpSp>
      <p:grpSp>
        <p:nvGrpSpPr>
          <p:cNvPr id="31" name="Group 30">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price ceiling forces a lower price, then the quality may diminish, such as lower quality housing following rent control.</a:t>
              </a:r>
            </a:p>
          </p:txBody>
        </p:sp>
      </p:grpSp>
    </p:spTree>
    <p:extLst>
      <p:ext uri="{BB962C8B-B14F-4D97-AF65-F5344CB8AC3E}">
        <p14:creationId xmlns:p14="http://schemas.microsoft.com/office/powerpoint/2010/main" val="864188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26664"/>
            <a:ext cx="9273061" cy="409342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ceilings prevent a price from rising above a certain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price ceiling is set below the equilibrium price, quantity demanded will exceed quantity supplied, and excess demand or shortages will result.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prevent a price from falling below a certain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price floor is set above the equilibrium price, quantity supplied will exceed quantity demanded, and excess supply or surpluses will result.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and price ceilings often lead to unintended consequences.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8070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638337" y="2968154"/>
            <a:ext cx="1091532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Supply, and Efficiency</a:t>
            </a:r>
          </a:p>
        </p:txBody>
      </p:sp>
      <p:cxnSp>
        <p:nvCxnSpPr>
          <p:cNvPr id="14" name="Straight Connector 13"/>
          <p:cNvCxnSpPr/>
          <p:nvPr/>
        </p:nvCxnSpPr>
        <p:spPr>
          <a:xfrm>
            <a:off x="3071446" y="43410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25099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41038"/>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3267393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Up Arrow 16">
            <a:extLst>
              <a:ext uri="{FF2B5EF4-FFF2-40B4-BE49-F238E27FC236}">
                <a16:creationId xmlns:a16="http://schemas.microsoft.com/office/drawing/2014/main" id="{FDC464CC-E0F9-439C-B4DC-35EEE55F6761}"/>
              </a:ext>
            </a:extLst>
          </p:cNvPr>
          <p:cNvSpPr/>
          <p:nvPr/>
        </p:nvSpPr>
        <p:spPr>
          <a:xfrm flipV="1">
            <a:off x="7858745" y="293221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6C712A-32C6-4E3B-94BE-666C1BD34384}"/>
              </a:ext>
            </a:extLst>
          </p:cNvPr>
          <p:cNvSpPr/>
          <p:nvPr/>
        </p:nvSpPr>
        <p:spPr>
          <a:xfrm>
            <a:off x="3782839" y="1838474"/>
            <a:ext cx="4736918"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Rectangle 11">
            <a:extLst>
              <a:ext uri="{FF2B5EF4-FFF2-40B4-BE49-F238E27FC236}">
                <a16:creationId xmlns:a16="http://schemas.microsoft.com/office/drawing/2014/main" id="{840C7926-88ED-4D9F-8C4D-8AB564C81F68}"/>
              </a:ext>
            </a:extLst>
          </p:cNvPr>
          <p:cNvSpPr/>
          <p:nvPr/>
        </p:nvSpPr>
        <p:spPr>
          <a:xfrm>
            <a:off x="4113346" y="2009835"/>
            <a:ext cx="3965316" cy="707886"/>
          </a:xfrm>
          <a:prstGeom prst="rect">
            <a:avLst/>
          </a:prstGeom>
        </p:spPr>
        <p:txBody>
          <a:bodyPr wrap="none">
            <a:spAutoFit/>
          </a:bodyPr>
          <a:lstStyle/>
          <a:p>
            <a:pPr algn="ctr"/>
            <a:r>
              <a:rPr lang="en-US" sz="4000" b="1" dirty="0">
                <a:solidFill>
                  <a:schemeClr val="bg1"/>
                </a:solidFill>
              </a:rPr>
              <a:t>LAW OF DEMAND</a:t>
            </a:r>
            <a:endParaRPr lang="en-US" sz="4000" dirty="0">
              <a:solidFill>
                <a:schemeClr val="bg1"/>
              </a:solidFill>
            </a:endParaRPr>
          </a:p>
        </p:txBody>
      </p:sp>
      <p:sp>
        <p:nvSpPr>
          <p:cNvPr id="13" name="Rectangle 12">
            <a:extLst>
              <a:ext uri="{FF2B5EF4-FFF2-40B4-BE49-F238E27FC236}">
                <a16:creationId xmlns:a16="http://schemas.microsoft.com/office/drawing/2014/main" id="{5618F2AB-8125-4137-9182-2758CC3CE615}"/>
              </a:ext>
            </a:extLst>
          </p:cNvPr>
          <p:cNvSpPr/>
          <p:nvPr/>
        </p:nvSpPr>
        <p:spPr>
          <a:xfrm>
            <a:off x="6213421" y="3781685"/>
            <a:ext cx="3953129" cy="109371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4" name="TextBox 13">
            <a:extLst>
              <a:ext uri="{FF2B5EF4-FFF2-40B4-BE49-F238E27FC236}">
                <a16:creationId xmlns:a16="http://schemas.microsoft.com/office/drawing/2014/main" id="{E82DF5C7-8AD5-4538-AC95-55173B055A5E}"/>
              </a:ext>
            </a:extLst>
          </p:cNvPr>
          <p:cNvSpPr txBox="1"/>
          <p:nvPr/>
        </p:nvSpPr>
        <p:spPr>
          <a:xfrm>
            <a:off x="6428255" y="3913610"/>
            <a:ext cx="3521993" cy="830997"/>
          </a:xfrm>
          <a:prstGeom prst="rect">
            <a:avLst/>
          </a:prstGeom>
          <a:solidFill>
            <a:srgbClr val="5A7E83"/>
          </a:solidFill>
        </p:spPr>
        <p:txBody>
          <a:bodyPr wrap="square" rtlCol="0">
            <a:spAutoFit/>
          </a:bodyPr>
          <a:lstStyle/>
          <a:p>
            <a:pPr algn="ctr"/>
            <a:r>
              <a:rPr lang="en-US" sz="2400" dirty="0">
                <a:solidFill>
                  <a:schemeClr val="bg1"/>
                </a:solidFill>
              </a:rPr>
              <a:t>Price DECREASES,</a:t>
            </a:r>
          </a:p>
          <a:p>
            <a:pPr algn="ctr"/>
            <a:r>
              <a:rPr lang="en-US" sz="2400" dirty="0">
                <a:solidFill>
                  <a:schemeClr val="bg1"/>
                </a:solidFill>
              </a:rPr>
              <a:t>quantity demanded RISES</a:t>
            </a:r>
            <a:endParaRPr lang="en-US" sz="2400" dirty="0">
              <a:solidFill>
                <a:srgbClr val="314C57"/>
              </a:solidFill>
            </a:endParaRPr>
          </a:p>
        </p:txBody>
      </p:sp>
      <p:sp>
        <p:nvSpPr>
          <p:cNvPr id="15" name="Up Arrow 20">
            <a:extLst>
              <a:ext uri="{FF2B5EF4-FFF2-40B4-BE49-F238E27FC236}">
                <a16:creationId xmlns:a16="http://schemas.microsoft.com/office/drawing/2014/main" id="{77DB62AE-7DF2-4458-B4F0-731504BCDF10}"/>
              </a:ext>
            </a:extLst>
          </p:cNvPr>
          <p:cNvSpPr/>
          <p:nvPr/>
        </p:nvSpPr>
        <p:spPr>
          <a:xfrm flipV="1">
            <a:off x="3782839" y="2912764"/>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4773B08-6D66-4D9C-A596-37DF2402D025}"/>
              </a:ext>
            </a:extLst>
          </p:cNvPr>
          <p:cNvSpPr/>
          <p:nvPr/>
        </p:nvSpPr>
        <p:spPr>
          <a:xfrm>
            <a:off x="2025445" y="3781685"/>
            <a:ext cx="3953130" cy="109373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7" name="TextBox 16">
            <a:extLst>
              <a:ext uri="{FF2B5EF4-FFF2-40B4-BE49-F238E27FC236}">
                <a16:creationId xmlns:a16="http://schemas.microsoft.com/office/drawing/2014/main" id="{116B304E-8D5A-4E07-A32A-36EDB0E03931}"/>
              </a:ext>
            </a:extLst>
          </p:cNvPr>
          <p:cNvSpPr txBox="1"/>
          <p:nvPr/>
        </p:nvSpPr>
        <p:spPr>
          <a:xfrm>
            <a:off x="2294661" y="3913042"/>
            <a:ext cx="3637369" cy="830997"/>
          </a:xfrm>
          <a:prstGeom prst="rect">
            <a:avLst/>
          </a:prstGeom>
          <a:solidFill>
            <a:srgbClr val="5A7E83"/>
          </a:solidFill>
        </p:spPr>
        <p:txBody>
          <a:bodyPr wrap="square" rtlCol="0">
            <a:spAutoFit/>
          </a:bodyPr>
          <a:lstStyle/>
          <a:p>
            <a:pPr algn="ctr"/>
            <a:r>
              <a:rPr lang="en-US" sz="2400" dirty="0">
                <a:solidFill>
                  <a:schemeClr val="bg1"/>
                </a:solidFill>
              </a:rPr>
              <a:t>Price INCREASES,</a:t>
            </a:r>
          </a:p>
          <a:p>
            <a:pPr algn="ctr"/>
            <a:r>
              <a:rPr lang="en-US" sz="2400" dirty="0">
                <a:solidFill>
                  <a:schemeClr val="bg1"/>
                </a:solidFill>
              </a:rPr>
              <a:t>quantity demanded FALLS</a:t>
            </a:r>
          </a:p>
        </p:txBody>
      </p:sp>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7"/>
            <a:ext cx="4029079" cy="1033348"/>
            <a:chOff x="542922" y="1736762"/>
            <a:chExt cx="8058155" cy="536880"/>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2"/>
              <a:ext cx="8058153" cy="5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familiar demand and supply diagram holds within it the concept of economic efficiency.</a:t>
              </a:r>
            </a:p>
          </p:txBody>
        </p:sp>
      </p:grpSp>
      <p:grpSp>
        <p:nvGrpSpPr>
          <p:cNvPr id="15" name="Group 14">
            <a:extLst>
              <a:ext uri="{FF2B5EF4-FFF2-40B4-BE49-F238E27FC236}">
                <a16:creationId xmlns:a16="http://schemas.microsoft.com/office/drawing/2014/main" id="{08D48BEE-4468-457F-8DC3-7CD720D63C57}"/>
              </a:ext>
            </a:extLst>
          </p:cNvPr>
          <p:cNvGrpSpPr/>
          <p:nvPr/>
        </p:nvGrpSpPr>
        <p:grpSpPr>
          <a:xfrm>
            <a:off x="1881188" y="2755581"/>
            <a:ext cx="4029079" cy="2572228"/>
            <a:chOff x="542922" y="1736762"/>
            <a:chExt cx="8058155" cy="1336411"/>
          </a:xfrm>
          <a:solidFill>
            <a:srgbClr val="627981"/>
          </a:solidFill>
        </p:grpSpPr>
        <p:sp>
          <p:nvSpPr>
            <p:cNvPr id="17" name="Rectangle 16">
              <a:extLst>
                <a:ext uri="{FF2B5EF4-FFF2-40B4-BE49-F238E27FC236}">
                  <a16:creationId xmlns:a16="http://schemas.microsoft.com/office/drawing/2014/main" id="{23368D21-0A1C-4676-AE65-CE35E2E45986}"/>
                </a:ext>
              </a:extLst>
            </p:cNvPr>
            <p:cNvSpPr/>
            <p:nvPr/>
          </p:nvSpPr>
          <p:spPr>
            <a:xfrm>
              <a:off x="542924" y="1736762"/>
              <a:ext cx="8058153" cy="13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DDB31577-8577-477F-B789-D401A65449C9}"/>
                </a:ext>
              </a:extLst>
            </p:cNvPr>
            <p:cNvSpPr txBox="1"/>
            <p:nvPr/>
          </p:nvSpPr>
          <p:spPr>
            <a:xfrm>
              <a:off x="542922" y="1745949"/>
              <a:ext cx="7807571" cy="132722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Efficiency in the demand and supply model has the same basic meaning: the economy is getting as much benefit as possible from its scarce resources, and all the possible gains from trade have been achieved.</a:t>
              </a:r>
            </a:p>
          </p:txBody>
        </p:sp>
      </p:grpSp>
      <p:pic>
        <p:nvPicPr>
          <p:cNvPr id="3" name="Picture 2" descr="The graph shows the demand and supply for gasoline where the two curves intersect at the point of equilibrium">
            <a:extLst>
              <a:ext uri="{FF2B5EF4-FFF2-40B4-BE49-F238E27FC236}">
                <a16:creationId xmlns:a16="http://schemas.microsoft.com/office/drawing/2014/main" id="{68F52B85-881B-4329-AB75-E7E8C549F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499750"/>
            <a:ext cx="5538516" cy="3858500"/>
          </a:xfrm>
          <a:prstGeom prst="rect">
            <a:avLst/>
          </a:prstGeom>
        </p:spPr>
      </p:pic>
      <p:sp>
        <p:nvSpPr>
          <p:cNvPr id="20" name="Oval 19">
            <a:extLst>
              <a:ext uri="{FF2B5EF4-FFF2-40B4-BE49-F238E27FC236}">
                <a16:creationId xmlns:a16="http://schemas.microsoft.com/office/drawing/2014/main" id="{8A8CC7D6-3EEB-43D8-AD4B-FE7ACA64AC38}"/>
              </a:ext>
            </a:extLst>
          </p:cNvPr>
          <p:cNvSpPr/>
          <p:nvPr/>
        </p:nvSpPr>
        <p:spPr>
          <a:xfrm rot="5400000">
            <a:off x="9317771" y="2577389"/>
            <a:ext cx="835572" cy="1468644"/>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85262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Consumer Surplus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323439"/>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Consumer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difference between the benefit that the consumer receives and the price that the consumer pays.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6" y="4814494"/>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Consumer surplus is represented by the area below the demand curve and above the price.</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7" y="3052968"/>
            <a:ext cx="4030881"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curve reflects a consumer's willingness to pay or, in other words, the benefit that consumers expect to receive from consuming a product.</a:t>
            </a:r>
          </a:p>
        </p:txBody>
      </p:sp>
      <p:pic>
        <p:nvPicPr>
          <p:cNvPr id="4" name="Picture 3" descr="A graph showing intersecting supply and demand curves, with a region below the demand curve and above the equilibrium price labeled as consumer surplus">
            <a:extLst>
              <a:ext uri="{FF2B5EF4-FFF2-40B4-BE49-F238E27FC236}">
                <a16:creationId xmlns:a16="http://schemas.microsoft.com/office/drawing/2014/main" id="{3C70DC23-D4F1-4600-985B-44F72493BF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2067" y="1287393"/>
            <a:ext cx="5715000" cy="5295900"/>
          </a:xfrm>
          <a:prstGeom prst="rect">
            <a:avLst/>
          </a:prstGeom>
        </p:spPr>
      </p:pic>
      <p:sp>
        <p:nvSpPr>
          <p:cNvPr id="10" name="Oval 9">
            <a:extLst>
              <a:ext uri="{FF2B5EF4-FFF2-40B4-BE49-F238E27FC236}">
                <a16:creationId xmlns:a16="http://schemas.microsoft.com/office/drawing/2014/main" id="{D6D9C50B-F0DA-49E6-8520-F60932219BD1}"/>
              </a:ext>
            </a:extLst>
          </p:cNvPr>
          <p:cNvSpPr/>
          <p:nvPr/>
        </p:nvSpPr>
        <p:spPr>
          <a:xfrm rot="5400000">
            <a:off x="7715545" y="2371542"/>
            <a:ext cx="611023" cy="238304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97234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Producer Surplus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63121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Producer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difference between the price a seller actually gets for a product and the minimum price the seller is willing to accept.</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5" y="4548632"/>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Producer surplus is represented by the area above the supply curve and below the price.</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5" y="3381702"/>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supply curve shows the quantity that sellers are willing to sell at each price.</a:t>
            </a:r>
          </a:p>
        </p:txBody>
      </p:sp>
      <p:pic>
        <p:nvPicPr>
          <p:cNvPr id="3" name="Picture 2" descr="A graph showing intersecting supply and demand curves, with a region above the supply curve and below the equilibrium price labeled as producer surplus">
            <a:extLst>
              <a:ext uri="{FF2B5EF4-FFF2-40B4-BE49-F238E27FC236}">
                <a16:creationId xmlns:a16="http://schemas.microsoft.com/office/drawing/2014/main" id="{99F4A8AD-3352-4A7C-A77F-8E2D8F711B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8702" y="1383374"/>
            <a:ext cx="5715000" cy="5295900"/>
          </a:xfrm>
          <a:prstGeom prst="rect">
            <a:avLst/>
          </a:prstGeom>
        </p:spPr>
      </p:pic>
      <p:sp>
        <p:nvSpPr>
          <p:cNvPr id="10" name="Oval 9">
            <a:extLst>
              <a:ext uri="{FF2B5EF4-FFF2-40B4-BE49-F238E27FC236}">
                <a16:creationId xmlns:a16="http://schemas.microsoft.com/office/drawing/2014/main" id="{61F660A7-4660-4CFC-86FE-88CB7DAD9E1A}"/>
              </a:ext>
            </a:extLst>
          </p:cNvPr>
          <p:cNvSpPr/>
          <p:nvPr/>
        </p:nvSpPr>
        <p:spPr>
          <a:xfrm rot="5400000">
            <a:off x="7749835" y="2698010"/>
            <a:ext cx="611023" cy="238304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2352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Social Surplus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015663"/>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Social surplus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is the sum of consumer surplus and producer surplus.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3" y="3614060"/>
            <a:ext cx="4030881" cy="1938992"/>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Social surplus is larger at equilibrium quantity and price than it would be at any other quantity, demonstrating the economic efficiency of the market equilibrium.</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4" y="2760528"/>
            <a:ext cx="403088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Social surplus is also known as economic surplus or total surplus.</a:t>
            </a:r>
          </a:p>
        </p:txBody>
      </p:sp>
      <p:pic>
        <p:nvPicPr>
          <p:cNvPr id="3" name="Picture 2" descr="A graph showing intersecting supply and demand curves, with a region above the supply curve and below the equilibrium price labeled as producer surplus, and the region below the demand curve and above the price labeled as consumer surplus">
            <a:extLst>
              <a:ext uri="{FF2B5EF4-FFF2-40B4-BE49-F238E27FC236}">
                <a16:creationId xmlns:a16="http://schemas.microsoft.com/office/drawing/2014/main" id="{5A0ABE8D-7A60-4A08-8C10-60DB55FB96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304948"/>
            <a:ext cx="5715000" cy="5295900"/>
          </a:xfrm>
          <a:prstGeom prst="rect">
            <a:avLst/>
          </a:prstGeom>
        </p:spPr>
      </p:pic>
    </p:spTree>
    <p:extLst>
      <p:ext uri="{BB962C8B-B14F-4D97-AF65-F5344CB8AC3E}">
        <p14:creationId xmlns:p14="http://schemas.microsoft.com/office/powerpoint/2010/main" val="41797653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Inefficiency of Price Floors and Price Ceilings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D9859B-7C42-4736-96DA-CE1330E411D7}"/>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85D17B5D-DA17-4935-A283-56CA778727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613E2FC1-3E46-40F0-8C92-608C636DC4CF}"/>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imposition of a price control will prevent a market from adjusting to its equilibrium price and quantity, creating an inefficient outcome.</a:t>
              </a:r>
            </a:p>
          </p:txBody>
        </p:sp>
      </p:grpSp>
      <p:grpSp>
        <p:nvGrpSpPr>
          <p:cNvPr id="8" name="Group 7">
            <a:extLst>
              <a:ext uri="{FF2B5EF4-FFF2-40B4-BE49-F238E27FC236}">
                <a16:creationId xmlns:a16="http://schemas.microsoft.com/office/drawing/2014/main" id="{CF377A92-2591-44D5-8495-A6C218B0285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AC6CD04A-EFEC-4CE2-B061-E12C097CB61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59D6AFC-BBD9-4A93-BE74-36188EF2882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floors and price ceilings will transfer some consumer surplus to producers or some producer surplus to consumers.</a:t>
              </a:r>
            </a:p>
          </p:txBody>
        </p:sp>
      </p:grpSp>
      <p:grpSp>
        <p:nvGrpSpPr>
          <p:cNvPr id="11" name="Group 10">
            <a:extLst>
              <a:ext uri="{FF2B5EF4-FFF2-40B4-BE49-F238E27FC236}">
                <a16:creationId xmlns:a16="http://schemas.microsoft.com/office/drawing/2014/main" id="{147C15C6-DB6A-4067-A5B0-86003B7A9157}"/>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4FA638B-AD31-46C3-A9A2-28435DD723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66E0F08-23F5-4775-B0F5-343E8F20237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loss in social surplus that occurs when the economy produces at an inefficient quantity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deadweight loss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4899034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Two graphs: one graph showing a demand and supply curve with the area under the demand curve and above the price floor as new consumer surplus and the other showing a demand and supply curve with the area above the supply curve and below the price ceiling as new producer surplus">
            <a:extLst>
              <a:ext uri="{FF2B5EF4-FFF2-40B4-BE49-F238E27FC236}">
                <a16:creationId xmlns:a16="http://schemas.microsoft.com/office/drawing/2014/main" id="{C499B0B6-9A11-42AA-B8A2-EB82C8C17C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8381" y="2540376"/>
            <a:ext cx="8400864" cy="3878399"/>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8BE0759-F082-47F3-9737-AAA86154992E}"/>
              </a:ext>
            </a:extLst>
          </p:cNvPr>
          <p:cNvSpPr txBox="1"/>
          <p:nvPr/>
        </p:nvSpPr>
        <p:spPr>
          <a:xfrm>
            <a:off x="6818148" y="1297581"/>
            <a:ext cx="3343223"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Price floor causes surplus</a:t>
            </a:r>
          </a:p>
        </p:txBody>
      </p:sp>
      <p:sp>
        <p:nvSpPr>
          <p:cNvPr id="8" name="TextBox 7">
            <a:extLst>
              <a:ext uri="{FF2B5EF4-FFF2-40B4-BE49-F238E27FC236}">
                <a16:creationId xmlns:a16="http://schemas.microsoft.com/office/drawing/2014/main" id="{E02ED4A7-91F2-4058-B71D-EDF48AD3BC94}"/>
              </a:ext>
            </a:extLst>
          </p:cNvPr>
          <p:cNvSpPr txBox="1"/>
          <p:nvPr/>
        </p:nvSpPr>
        <p:spPr>
          <a:xfrm>
            <a:off x="1941187" y="1311151"/>
            <a:ext cx="3737626"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Price ceiling causes shortage</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327E08D-CCC2-45B5-9C4C-04DD59274F7C}"/>
                  </a:ext>
                </a:extLst>
              </p:cNvPr>
              <p:cNvSpPr txBox="1"/>
              <p:nvPr/>
            </p:nvSpPr>
            <p:spPr>
              <a:xfrm>
                <a:off x="3171964" y="1771567"/>
                <a:ext cx="1047146"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𝐷</m:t>
                      </m:r>
                      <m: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&gt;</m:t>
                      </m:r>
                      <m: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𝑆</m:t>
                      </m:r>
                    </m:oMath>
                  </m:oMathPara>
                </a14:m>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9" name="TextBox 8">
                <a:extLst>
                  <a:ext uri="{FF2B5EF4-FFF2-40B4-BE49-F238E27FC236}">
                    <a16:creationId xmlns:a16="http://schemas.microsoft.com/office/drawing/2014/main" id="{E327E08D-CCC2-45B5-9C4C-04DD59274F7C}"/>
                  </a:ext>
                </a:extLst>
              </p:cNvPr>
              <p:cNvSpPr txBox="1">
                <a:spLocks noRot="1" noChangeAspect="1" noMove="1" noResize="1" noEditPoints="1" noAdjustHandles="1" noChangeArrowheads="1" noChangeShapeType="1" noTextEdit="1"/>
              </p:cNvSpPr>
              <p:nvPr/>
            </p:nvSpPr>
            <p:spPr>
              <a:xfrm>
                <a:off x="3171964" y="1771567"/>
                <a:ext cx="1047146" cy="4616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B4054F6-0F33-4801-BB2D-F96B28FBA866}"/>
                  </a:ext>
                </a:extLst>
              </p:cNvPr>
              <p:cNvSpPr txBox="1"/>
              <p:nvPr/>
            </p:nvSpPr>
            <p:spPr>
              <a:xfrm>
                <a:off x="7966186" y="1759246"/>
                <a:ext cx="1047146" cy="461665"/>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𝑆</m:t>
                      </m:r>
                      <m: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&gt;</m:t>
                      </m:r>
                      <m:r>
                        <a:rPr kumimoji="0" lang="en-US" sz="24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𝐷</m:t>
                      </m:r>
                    </m:oMath>
                  </m:oMathPara>
                </a14:m>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10" name="TextBox 9">
                <a:extLst>
                  <a:ext uri="{FF2B5EF4-FFF2-40B4-BE49-F238E27FC236}">
                    <a16:creationId xmlns:a16="http://schemas.microsoft.com/office/drawing/2014/main" id="{EB4054F6-0F33-4801-BB2D-F96B28FBA866}"/>
                  </a:ext>
                </a:extLst>
              </p:cNvPr>
              <p:cNvSpPr txBox="1">
                <a:spLocks noRot="1" noChangeAspect="1" noMove="1" noResize="1" noEditPoints="1" noAdjustHandles="1" noChangeArrowheads="1" noChangeShapeType="1" noTextEdit="1"/>
              </p:cNvSpPr>
              <p:nvPr/>
            </p:nvSpPr>
            <p:spPr>
              <a:xfrm>
                <a:off x="7966186" y="1759246"/>
                <a:ext cx="1047146" cy="461665"/>
              </a:xfrm>
              <a:prstGeom prst="rect">
                <a:avLst/>
              </a:prstGeom>
              <a:blipFill>
                <a:blip r:embed="rId5"/>
                <a:stretch>
                  <a:fillRect/>
                </a:stretch>
              </a:blipFill>
            </p:spPr>
            <p:txBody>
              <a:bodyPr/>
              <a:lstStyle/>
              <a:p>
                <a:r>
                  <a:rPr lang="en-US">
                    <a:noFill/>
                  </a:rPr>
                  <a:t> </a:t>
                </a:r>
              </a:p>
            </p:txBody>
          </p:sp>
        </mc:Fallback>
      </mc:AlternateContent>
      <p:sp>
        <p:nvSpPr>
          <p:cNvPr id="3" name="Oval 2">
            <a:extLst>
              <a:ext uri="{FF2B5EF4-FFF2-40B4-BE49-F238E27FC236}">
                <a16:creationId xmlns:a16="http://schemas.microsoft.com/office/drawing/2014/main" id="{F559F96C-4040-4029-B356-674A29DCD521}"/>
              </a:ext>
            </a:extLst>
          </p:cNvPr>
          <p:cNvSpPr/>
          <p:nvPr/>
        </p:nvSpPr>
        <p:spPr>
          <a:xfrm>
            <a:off x="2425834" y="4312175"/>
            <a:ext cx="782830" cy="857408"/>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79AAB27-3209-4F54-BA92-23F8E19BD5E7}"/>
              </a:ext>
            </a:extLst>
          </p:cNvPr>
          <p:cNvSpPr txBox="1"/>
          <p:nvPr/>
        </p:nvSpPr>
        <p:spPr>
          <a:xfrm>
            <a:off x="7290096" y="2355650"/>
            <a:ext cx="2430136" cy="369332"/>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New consumer surplus</a:t>
            </a:r>
          </a:p>
        </p:txBody>
      </p:sp>
      <p:cxnSp>
        <p:nvCxnSpPr>
          <p:cNvPr id="11" name="Straight Arrow Connector 10">
            <a:extLst>
              <a:ext uri="{FF2B5EF4-FFF2-40B4-BE49-F238E27FC236}">
                <a16:creationId xmlns:a16="http://schemas.microsoft.com/office/drawing/2014/main" id="{CA2797B4-7C94-4437-B772-585C6EBA42C7}"/>
              </a:ext>
            </a:extLst>
          </p:cNvPr>
          <p:cNvCxnSpPr>
            <a:cxnSpLocks/>
            <a:endCxn id="3" idx="0"/>
          </p:cNvCxnSpPr>
          <p:nvPr/>
        </p:nvCxnSpPr>
        <p:spPr>
          <a:xfrm flipH="1">
            <a:off x="2817249" y="2700048"/>
            <a:ext cx="648008" cy="1612127"/>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02147F5-27E1-438C-9DFE-6684EF1AD545}"/>
              </a:ext>
            </a:extLst>
          </p:cNvPr>
          <p:cNvSpPr txBox="1"/>
          <p:nvPr/>
        </p:nvSpPr>
        <p:spPr>
          <a:xfrm>
            <a:off x="2480469" y="2380704"/>
            <a:ext cx="2430136" cy="369332"/>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New producer surplus</a:t>
            </a:r>
          </a:p>
        </p:txBody>
      </p:sp>
      <p:sp>
        <p:nvSpPr>
          <p:cNvPr id="15" name="Oval 14">
            <a:extLst>
              <a:ext uri="{FF2B5EF4-FFF2-40B4-BE49-F238E27FC236}">
                <a16:creationId xmlns:a16="http://schemas.microsoft.com/office/drawing/2014/main" id="{B9864E9C-F48B-4604-A25E-CDA16DD98545}"/>
              </a:ext>
            </a:extLst>
          </p:cNvPr>
          <p:cNvSpPr/>
          <p:nvPr/>
        </p:nvSpPr>
        <p:spPr>
          <a:xfrm>
            <a:off x="6796418" y="3180939"/>
            <a:ext cx="851338" cy="730268"/>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3" name="Straight Arrow Connector 12">
            <a:extLst>
              <a:ext uri="{FF2B5EF4-FFF2-40B4-BE49-F238E27FC236}">
                <a16:creationId xmlns:a16="http://schemas.microsoft.com/office/drawing/2014/main" id="{EC2C201F-1D00-46F0-97FF-101B34D2B65F}"/>
              </a:ext>
            </a:extLst>
          </p:cNvPr>
          <p:cNvCxnSpPr>
            <a:cxnSpLocks/>
            <a:endCxn id="15" idx="7"/>
          </p:cNvCxnSpPr>
          <p:nvPr/>
        </p:nvCxnSpPr>
        <p:spPr>
          <a:xfrm flipH="1">
            <a:off x="7523080" y="2682576"/>
            <a:ext cx="966680" cy="605308"/>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04627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graphs showing intersecting demand and supply curves. The area to the left of the equilibrium of the curves is identified as deadweight loss.">
            <a:extLst>
              <a:ext uri="{FF2B5EF4-FFF2-40B4-BE49-F238E27FC236}">
                <a16:creationId xmlns:a16="http://schemas.microsoft.com/office/drawing/2014/main" id="{76E6C4A1-8949-43DE-A10B-EB1855261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601" y="2708912"/>
            <a:ext cx="8625475" cy="3982094"/>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 of 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A7666DEA-1734-41F9-A46D-A96E9D2324B2}"/>
              </a:ext>
            </a:extLst>
          </p:cNvPr>
          <p:cNvSpPr/>
          <p:nvPr/>
        </p:nvSpPr>
        <p:spPr>
          <a:xfrm>
            <a:off x="3100830" y="3807729"/>
            <a:ext cx="835572" cy="1135117"/>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B5608387-DA88-481A-89D0-6B34BAD1ACAA}"/>
              </a:ext>
            </a:extLst>
          </p:cNvPr>
          <p:cNvSpPr/>
          <p:nvPr/>
        </p:nvSpPr>
        <p:spPr>
          <a:xfrm>
            <a:off x="7707757" y="3958850"/>
            <a:ext cx="835572" cy="1135117"/>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11C2CFBB-4B01-4B78-BCFB-F562D9FC338C}"/>
              </a:ext>
            </a:extLst>
          </p:cNvPr>
          <p:cNvSpPr txBox="1"/>
          <p:nvPr/>
        </p:nvSpPr>
        <p:spPr>
          <a:xfrm>
            <a:off x="2774396" y="2494002"/>
            <a:ext cx="2430136"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Deadweight Loss</a:t>
            </a:r>
          </a:p>
        </p:txBody>
      </p:sp>
      <p:sp>
        <p:nvSpPr>
          <p:cNvPr id="19" name="TextBox 18">
            <a:extLst>
              <a:ext uri="{FF2B5EF4-FFF2-40B4-BE49-F238E27FC236}">
                <a16:creationId xmlns:a16="http://schemas.microsoft.com/office/drawing/2014/main" id="{3021E0FA-3F0C-4D20-96AA-38C1AE611F08}"/>
              </a:ext>
            </a:extLst>
          </p:cNvPr>
          <p:cNvSpPr txBox="1"/>
          <p:nvPr/>
        </p:nvSpPr>
        <p:spPr>
          <a:xfrm>
            <a:off x="7444357" y="2494002"/>
            <a:ext cx="2430136"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Deadweight Loss</a:t>
            </a:r>
          </a:p>
        </p:txBody>
      </p:sp>
      <p:cxnSp>
        <p:nvCxnSpPr>
          <p:cNvPr id="16" name="Straight Arrow Connector 15">
            <a:extLst>
              <a:ext uri="{FF2B5EF4-FFF2-40B4-BE49-F238E27FC236}">
                <a16:creationId xmlns:a16="http://schemas.microsoft.com/office/drawing/2014/main" id="{0AAA30E6-7C6E-4900-8A12-57BBB2D409BF}"/>
              </a:ext>
            </a:extLst>
          </p:cNvPr>
          <p:cNvCxnSpPr>
            <a:cxnSpLocks/>
            <a:stCxn id="18" idx="2"/>
          </p:cNvCxnSpPr>
          <p:nvPr/>
        </p:nvCxnSpPr>
        <p:spPr>
          <a:xfrm flipH="1">
            <a:off x="3626130" y="2863334"/>
            <a:ext cx="363334" cy="963151"/>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A6135DF-EF21-47C7-AD9C-7257DA8120A3}"/>
              </a:ext>
            </a:extLst>
          </p:cNvPr>
          <p:cNvCxnSpPr>
            <a:cxnSpLocks/>
            <a:stCxn id="19" idx="2"/>
          </p:cNvCxnSpPr>
          <p:nvPr/>
        </p:nvCxnSpPr>
        <p:spPr>
          <a:xfrm flipH="1">
            <a:off x="8206740" y="2863334"/>
            <a:ext cx="452685" cy="1095516"/>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179D4FD4-265C-4E65-98C3-28175FF12A45}"/>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BA14FA-2675-4389-B3D9-1847FC3195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1932CAB0-5EF4-4F4D-AA37-00B21DD8A674}"/>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loss to social surplus resulting from a price control is referred to as deadweight loss, as it benefits neither producers nor consumers.</a:t>
              </a:r>
            </a:p>
          </p:txBody>
        </p:sp>
      </p:grpSp>
    </p:spTree>
    <p:extLst>
      <p:ext uri="{BB962C8B-B14F-4D97-AF65-F5344CB8AC3E}">
        <p14:creationId xmlns:p14="http://schemas.microsoft.com/office/powerpoint/2010/main" val="452848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Consumer surplus is the gap between the price that consumers are willing to pay, based on their preferences, and the market equilibrium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Producer surplus is the gap between the price for which producers are willing to sell a product, based on their costs, and the market equilibrium price.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Social surplus is the sum of consumer surplus and producer surplus.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surplus is larger at the equilibrium quantity and price than it will be at any other quantity and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Deadweight loss is loss in total surplus that occurs when the economy produces at an inefficient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78922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Schedule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5" name="Table 4">
            <a:extLst>
              <a:ext uri="{FF2B5EF4-FFF2-40B4-BE49-F238E27FC236}">
                <a16:creationId xmlns:a16="http://schemas.microsoft.com/office/drawing/2014/main" id="{FDDD0813-CFE2-46C2-8F53-55FB491B4971}"/>
              </a:ext>
            </a:extLst>
          </p:cNvPr>
          <p:cNvGraphicFramePr>
            <a:graphicFrameLocks noGrp="1"/>
          </p:cNvGraphicFramePr>
          <p:nvPr>
            <p:extLst>
              <p:ext uri="{D42A27DB-BD31-4B8C-83A1-F6EECF244321}">
                <p14:modId xmlns:p14="http://schemas.microsoft.com/office/powerpoint/2010/main" val="2970659589"/>
              </p:ext>
            </p:extLst>
          </p:nvPr>
        </p:nvGraphicFramePr>
        <p:xfrm>
          <a:off x="2576052" y="1693493"/>
          <a:ext cx="7039896" cy="2966720"/>
        </p:xfrm>
        <a:graphic>
          <a:graphicData uri="http://schemas.openxmlformats.org/drawingml/2006/table">
            <a:tbl>
              <a:tblPr firstRow="1" bandRow="1">
                <a:tableStyleId>{5940675A-B579-460E-94D1-54222C63F5DA}</a:tableStyleId>
              </a:tblPr>
              <a:tblGrid>
                <a:gridCol w="2510503">
                  <a:extLst>
                    <a:ext uri="{9D8B030D-6E8A-4147-A177-3AD203B41FA5}">
                      <a16:colId xmlns:a16="http://schemas.microsoft.com/office/drawing/2014/main" val="3069412115"/>
                    </a:ext>
                  </a:extLst>
                </a:gridCol>
                <a:gridCol w="4529393">
                  <a:extLst>
                    <a:ext uri="{9D8B030D-6E8A-4147-A177-3AD203B41FA5}">
                      <a16:colId xmlns:a16="http://schemas.microsoft.com/office/drawing/2014/main" val="1748923260"/>
                    </a:ext>
                  </a:extLst>
                </a:gridCol>
              </a:tblGrid>
              <a:tr h="370840">
                <a:tc>
                  <a:txBody>
                    <a:bodyPr/>
                    <a:lstStyle/>
                    <a:p>
                      <a:pPr algn="ctr"/>
                      <a:r>
                        <a:rPr lang="en-US" b="1" dirty="0">
                          <a:solidFill>
                            <a:schemeClr val="bg1"/>
                          </a:solidFill>
                        </a:rPr>
                        <a:t>Price (per gallon)</a:t>
                      </a:r>
                    </a:p>
                  </a:txBody>
                  <a:tcPr>
                    <a:solidFill>
                      <a:srgbClr val="5A7E83"/>
                    </a:solidFill>
                  </a:tcPr>
                </a:tc>
                <a:tc>
                  <a:txBody>
                    <a:bodyPr/>
                    <a:lstStyle/>
                    <a:p>
                      <a:pPr algn="ctr"/>
                      <a:r>
                        <a:rPr lang="en-US" b="1" dirty="0">
                          <a:solidFill>
                            <a:schemeClr val="bg1"/>
                          </a:solidFill>
                        </a:rPr>
                        <a:t>Quantity Demanded (millions of gallons)</a:t>
                      </a:r>
                    </a:p>
                  </a:txBody>
                  <a:tcPr>
                    <a:solidFill>
                      <a:srgbClr val="5A7E83"/>
                    </a:solidFill>
                  </a:tcPr>
                </a:tc>
                <a:extLst>
                  <a:ext uri="{0D108BD9-81ED-4DB2-BD59-A6C34878D82A}">
                    <a16:rowId xmlns:a16="http://schemas.microsoft.com/office/drawing/2014/main" val="3442125135"/>
                  </a:ext>
                </a:extLst>
              </a:tr>
              <a:tr h="370840">
                <a:tc>
                  <a:txBody>
                    <a:bodyPr/>
                    <a:lstStyle/>
                    <a:p>
                      <a:pPr algn="ctr"/>
                      <a:r>
                        <a:rPr lang="en-US" dirty="0"/>
                        <a:t>$1.00</a:t>
                      </a:r>
                    </a:p>
                  </a:txBody>
                  <a:tcPr/>
                </a:tc>
                <a:tc>
                  <a:txBody>
                    <a:bodyPr/>
                    <a:lstStyle/>
                    <a:p>
                      <a:pPr algn="ctr"/>
                      <a:r>
                        <a:rPr lang="en-US" dirty="0"/>
                        <a:t>800</a:t>
                      </a:r>
                    </a:p>
                  </a:txBody>
                  <a:tcPr/>
                </a:tc>
                <a:extLst>
                  <a:ext uri="{0D108BD9-81ED-4DB2-BD59-A6C34878D82A}">
                    <a16:rowId xmlns:a16="http://schemas.microsoft.com/office/drawing/2014/main" val="3710964316"/>
                  </a:ext>
                </a:extLst>
              </a:tr>
              <a:tr h="370840">
                <a:tc>
                  <a:txBody>
                    <a:bodyPr/>
                    <a:lstStyle/>
                    <a:p>
                      <a:pPr algn="ctr"/>
                      <a:r>
                        <a:rPr lang="en-US" dirty="0"/>
                        <a:t>$1.20</a:t>
                      </a:r>
                    </a:p>
                  </a:txBody>
                  <a:tcPr/>
                </a:tc>
                <a:tc>
                  <a:txBody>
                    <a:bodyPr/>
                    <a:lstStyle/>
                    <a:p>
                      <a:pPr algn="ctr"/>
                      <a:r>
                        <a:rPr lang="en-US" dirty="0"/>
                        <a:t>700</a:t>
                      </a:r>
                    </a:p>
                  </a:txBody>
                  <a:tcPr/>
                </a:tc>
                <a:extLst>
                  <a:ext uri="{0D108BD9-81ED-4DB2-BD59-A6C34878D82A}">
                    <a16:rowId xmlns:a16="http://schemas.microsoft.com/office/drawing/2014/main" val="2953824927"/>
                  </a:ext>
                </a:extLst>
              </a:tr>
              <a:tr h="370840">
                <a:tc>
                  <a:txBody>
                    <a:bodyPr/>
                    <a:lstStyle/>
                    <a:p>
                      <a:pPr algn="ctr"/>
                      <a:r>
                        <a:rPr lang="en-US" dirty="0"/>
                        <a:t>$1.40</a:t>
                      </a:r>
                    </a:p>
                  </a:txBody>
                  <a:tcPr/>
                </a:tc>
                <a:tc>
                  <a:txBody>
                    <a:bodyPr/>
                    <a:lstStyle/>
                    <a:p>
                      <a:pPr algn="ctr"/>
                      <a:r>
                        <a:rPr lang="en-US" dirty="0"/>
                        <a:t>600</a:t>
                      </a:r>
                    </a:p>
                  </a:txBody>
                  <a:tcPr/>
                </a:tc>
                <a:extLst>
                  <a:ext uri="{0D108BD9-81ED-4DB2-BD59-A6C34878D82A}">
                    <a16:rowId xmlns:a16="http://schemas.microsoft.com/office/drawing/2014/main" val="495724832"/>
                  </a:ext>
                </a:extLst>
              </a:tr>
              <a:tr h="370840">
                <a:tc>
                  <a:txBody>
                    <a:bodyPr/>
                    <a:lstStyle/>
                    <a:p>
                      <a:pPr algn="ctr"/>
                      <a:r>
                        <a:rPr lang="en-US" dirty="0"/>
                        <a:t>$1.60</a:t>
                      </a:r>
                    </a:p>
                  </a:txBody>
                  <a:tcPr/>
                </a:tc>
                <a:tc>
                  <a:txBody>
                    <a:bodyPr/>
                    <a:lstStyle/>
                    <a:p>
                      <a:pPr algn="ctr"/>
                      <a:r>
                        <a:rPr lang="en-US" dirty="0"/>
                        <a:t>550</a:t>
                      </a:r>
                    </a:p>
                  </a:txBody>
                  <a:tcPr/>
                </a:tc>
                <a:extLst>
                  <a:ext uri="{0D108BD9-81ED-4DB2-BD59-A6C34878D82A}">
                    <a16:rowId xmlns:a16="http://schemas.microsoft.com/office/drawing/2014/main" val="3333249194"/>
                  </a:ext>
                </a:extLst>
              </a:tr>
              <a:tr h="370840">
                <a:tc>
                  <a:txBody>
                    <a:bodyPr/>
                    <a:lstStyle/>
                    <a:p>
                      <a:pPr algn="ctr"/>
                      <a:r>
                        <a:rPr lang="en-US" dirty="0"/>
                        <a:t>$1.80</a:t>
                      </a:r>
                    </a:p>
                  </a:txBody>
                  <a:tcPr/>
                </a:tc>
                <a:tc>
                  <a:txBody>
                    <a:bodyPr/>
                    <a:lstStyle/>
                    <a:p>
                      <a:pPr algn="ctr"/>
                      <a:r>
                        <a:rPr lang="en-US" dirty="0"/>
                        <a:t>500</a:t>
                      </a:r>
                    </a:p>
                  </a:txBody>
                  <a:tcPr/>
                </a:tc>
                <a:extLst>
                  <a:ext uri="{0D108BD9-81ED-4DB2-BD59-A6C34878D82A}">
                    <a16:rowId xmlns:a16="http://schemas.microsoft.com/office/drawing/2014/main" val="2489900302"/>
                  </a:ext>
                </a:extLst>
              </a:tr>
              <a:tr h="370840">
                <a:tc>
                  <a:txBody>
                    <a:bodyPr/>
                    <a:lstStyle/>
                    <a:p>
                      <a:pPr algn="ctr"/>
                      <a:r>
                        <a:rPr lang="en-US" dirty="0"/>
                        <a:t>$2.00</a:t>
                      </a:r>
                    </a:p>
                  </a:txBody>
                  <a:tcPr/>
                </a:tc>
                <a:tc>
                  <a:txBody>
                    <a:bodyPr/>
                    <a:lstStyle/>
                    <a:p>
                      <a:pPr algn="ctr"/>
                      <a:r>
                        <a:rPr lang="en-US" dirty="0"/>
                        <a:t>460</a:t>
                      </a:r>
                    </a:p>
                  </a:txBody>
                  <a:tcPr/>
                </a:tc>
                <a:extLst>
                  <a:ext uri="{0D108BD9-81ED-4DB2-BD59-A6C34878D82A}">
                    <a16:rowId xmlns:a16="http://schemas.microsoft.com/office/drawing/2014/main" val="3522067920"/>
                  </a:ext>
                </a:extLst>
              </a:tr>
              <a:tr h="370840">
                <a:tc>
                  <a:txBody>
                    <a:bodyPr/>
                    <a:lstStyle/>
                    <a:p>
                      <a:pPr algn="ctr"/>
                      <a:r>
                        <a:rPr lang="en-US" dirty="0"/>
                        <a:t>$2.20</a:t>
                      </a:r>
                    </a:p>
                  </a:txBody>
                  <a:tcPr/>
                </a:tc>
                <a:tc>
                  <a:txBody>
                    <a:bodyPr/>
                    <a:lstStyle/>
                    <a:p>
                      <a:pPr algn="ctr"/>
                      <a:r>
                        <a:rPr lang="en-US" dirty="0"/>
                        <a:t>420</a:t>
                      </a:r>
                    </a:p>
                  </a:txBody>
                  <a:tcPr/>
                </a:tc>
                <a:extLst>
                  <a:ext uri="{0D108BD9-81ED-4DB2-BD59-A6C34878D82A}">
                    <a16:rowId xmlns:a16="http://schemas.microsoft.com/office/drawing/2014/main" val="3677624720"/>
                  </a:ext>
                </a:extLst>
              </a:tr>
            </a:tbl>
          </a:graphicData>
        </a:graphic>
      </p:graphicFrame>
      <p:sp>
        <p:nvSpPr>
          <p:cNvPr id="6" name="TextBox 5">
            <a:extLst>
              <a:ext uri="{FF2B5EF4-FFF2-40B4-BE49-F238E27FC236}">
                <a16:creationId xmlns:a16="http://schemas.microsoft.com/office/drawing/2014/main" id="{53EF4F2A-7B74-4779-BCC3-1B4683399E3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demanded decreases.</a:t>
            </a:r>
          </a:p>
        </p:txBody>
      </p:sp>
    </p:spTree>
    <p:extLst>
      <p:ext uri="{BB962C8B-B14F-4D97-AF65-F5344CB8AC3E}">
        <p14:creationId xmlns:p14="http://schemas.microsoft.com/office/powerpoint/2010/main" val="4264015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D8AD92D-D8B1-495F-BBE0-DA10BCFC156A}"/>
              </a:ext>
            </a:extLst>
          </p:cNvPr>
          <p:cNvGrpSpPr/>
          <p:nvPr/>
        </p:nvGrpSpPr>
        <p:grpSpPr>
          <a:xfrm>
            <a:off x="865240" y="1432539"/>
            <a:ext cx="3701843" cy="4822824"/>
            <a:chOff x="542921" y="1664821"/>
            <a:chExt cx="8492547" cy="947095"/>
          </a:xfrm>
          <a:solidFill>
            <a:srgbClr val="627981"/>
          </a:solidFill>
        </p:grpSpPr>
        <p:sp>
          <p:nvSpPr>
            <p:cNvPr id="13" name="Rectangle 12">
              <a:extLst>
                <a:ext uri="{FF2B5EF4-FFF2-40B4-BE49-F238E27FC236}">
                  <a16:creationId xmlns:a16="http://schemas.microsoft.com/office/drawing/2014/main" id="{5805CEA9-D227-465C-B4FA-D466FB760231}"/>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58B6F67-C2C7-4827-8D8D-4E6AB48CC826}"/>
                </a:ext>
              </a:extLst>
            </p:cNvPr>
            <p:cNvSpPr txBox="1"/>
            <p:nvPr/>
          </p:nvSpPr>
          <p:spPr>
            <a:xfrm>
              <a:off x="760116" y="1750865"/>
              <a:ext cx="8058152" cy="773638"/>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demand curve </a:t>
              </a:r>
              <a:r>
                <a:rPr lang="en-US" sz="2300" dirty="0">
                  <a:solidFill>
                    <a:schemeClr val="bg1"/>
                  </a:solidFill>
                </a:rPr>
                <a:t>shows the relationship between price and quantity demanded.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Demand curves differ in shape but always show the inverse relationship between price and quantity demanded.</a:t>
              </a:r>
            </a:p>
            <a:p>
              <a:pPr marL="342900" indent="-342900">
                <a:buFont typeface="Arial" panose="020B0604020202020204" pitchFamily="34" charset="0"/>
                <a:buChar char="•"/>
              </a:pPr>
              <a:endParaRPr lang="en-US" sz="2000" dirty="0">
                <a:solidFill>
                  <a:schemeClr val="bg1"/>
                </a:solidFill>
              </a:endParaRPr>
            </a:p>
          </p:txBody>
        </p:sp>
      </p:grpSp>
      <p:pic>
        <p:nvPicPr>
          <p:cNvPr id="3" name="Picture 2" descr="The graph shows a downward-sloping demand curve that represents the law of demand, with quantity of gasoline in millions of gallons on the x-axis and price per gallon in dollars on the y-axis.">
            <a:extLst>
              <a:ext uri="{FF2B5EF4-FFF2-40B4-BE49-F238E27FC236}">
                <a16:creationId xmlns:a16="http://schemas.microsoft.com/office/drawing/2014/main" id="{F2430947-BD3B-44A5-9BE7-4CBF8A31F0C5}"/>
              </a:ext>
            </a:extLst>
          </p:cNvPr>
          <p:cNvPicPr>
            <a:picLocks noChangeAspect="1"/>
          </p:cNvPicPr>
          <p:nvPr/>
        </p:nvPicPr>
        <p:blipFill>
          <a:blip r:embed="rId3"/>
          <a:stretch>
            <a:fillRect/>
          </a:stretch>
        </p:blipFill>
        <p:spPr>
          <a:xfrm>
            <a:off x="4817436" y="1801249"/>
            <a:ext cx="6811477" cy="4008987"/>
          </a:xfrm>
          <a:prstGeom prst="rect">
            <a:avLst/>
          </a:prstGeom>
        </p:spPr>
      </p:pic>
    </p:spTree>
    <p:extLst>
      <p:ext uri="{BB962C8B-B14F-4D97-AF65-F5344CB8AC3E}">
        <p14:creationId xmlns:p14="http://schemas.microsoft.com/office/powerpoint/2010/main" val="18845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728F3F3-CCC4-4972-A9D8-E86D61306FE5}"/>
              </a:ext>
            </a:extLst>
          </p:cNvPr>
          <p:cNvSpPr/>
          <p:nvPr/>
        </p:nvSpPr>
        <p:spPr>
          <a:xfrm>
            <a:off x="3620962" y="1808756"/>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Rectangle 6">
            <a:extLst>
              <a:ext uri="{FF2B5EF4-FFF2-40B4-BE49-F238E27FC236}">
                <a16:creationId xmlns:a16="http://schemas.microsoft.com/office/drawing/2014/main" id="{4D17E775-0996-4283-954A-02DAB5C84A8A}"/>
              </a:ext>
            </a:extLst>
          </p:cNvPr>
          <p:cNvSpPr/>
          <p:nvPr/>
        </p:nvSpPr>
        <p:spPr>
          <a:xfrm>
            <a:off x="5223900" y="2001684"/>
            <a:ext cx="1744195" cy="707886"/>
          </a:xfrm>
          <a:prstGeom prst="rect">
            <a:avLst/>
          </a:prstGeom>
        </p:spPr>
        <p:txBody>
          <a:bodyPr wrap="none">
            <a:spAutoFit/>
          </a:bodyPr>
          <a:lstStyle/>
          <a:p>
            <a:pPr algn="ctr"/>
            <a:r>
              <a:rPr lang="en-US" sz="4000" b="1" dirty="0">
                <a:solidFill>
                  <a:schemeClr val="bg1"/>
                </a:solidFill>
              </a:rPr>
              <a:t>SUPPLY</a:t>
            </a:r>
            <a:endParaRPr lang="en-US" sz="4000" dirty="0">
              <a:solidFill>
                <a:schemeClr val="bg1"/>
              </a:solidFill>
            </a:endParaRPr>
          </a:p>
        </p:txBody>
      </p:sp>
      <p:sp>
        <p:nvSpPr>
          <p:cNvPr id="9" name="TextBox 8">
            <a:extLst>
              <a:ext uri="{FF2B5EF4-FFF2-40B4-BE49-F238E27FC236}">
                <a16:creationId xmlns:a16="http://schemas.microsoft.com/office/drawing/2014/main" id="{6F112824-8CA2-4263-BAAB-A06C999A99AD}"/>
              </a:ext>
            </a:extLst>
          </p:cNvPr>
          <p:cNvSpPr txBox="1"/>
          <p:nvPr/>
        </p:nvSpPr>
        <p:spPr>
          <a:xfrm>
            <a:off x="2895644" y="3647251"/>
            <a:ext cx="6400706" cy="830997"/>
          </a:xfrm>
          <a:prstGeom prst="rect">
            <a:avLst/>
          </a:prstGeom>
          <a:solidFill>
            <a:srgbClr val="5A7E83"/>
          </a:solidFill>
        </p:spPr>
        <p:txBody>
          <a:bodyPr wrap="square" rtlCol="0">
            <a:spAutoFit/>
          </a:bodyPr>
          <a:lstStyle/>
          <a:p>
            <a:pPr algn="ctr"/>
            <a:r>
              <a:rPr lang="en-US" sz="2400" dirty="0">
                <a:solidFill>
                  <a:schemeClr val="bg1"/>
                </a:solidFill>
              </a:rPr>
              <a:t>The amount of a good or service that producers wish to sell at any possible price</a:t>
            </a:r>
          </a:p>
        </p:txBody>
      </p:sp>
      <p:sp>
        <p:nvSpPr>
          <p:cNvPr id="10" name="Up Arrow 4">
            <a:extLst>
              <a:ext uri="{FF2B5EF4-FFF2-40B4-BE49-F238E27FC236}">
                <a16:creationId xmlns:a16="http://schemas.microsoft.com/office/drawing/2014/main" id="{B6970E1A-1773-41BB-906C-D32E68AA2EA6}"/>
              </a:ext>
            </a:extLst>
          </p:cNvPr>
          <p:cNvSpPr/>
          <p:nvPr/>
        </p:nvSpPr>
        <p:spPr>
          <a:xfrm flipV="1">
            <a:off x="5765491" y="2908483"/>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53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835</TotalTime>
  <Words>7849</Words>
  <Application>Microsoft Office PowerPoint</Application>
  <PresentationFormat>Widescreen</PresentationFormat>
  <Paragraphs>532</Paragraphs>
  <Slides>68</Slides>
  <Notes>64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68</vt:i4>
      </vt:variant>
    </vt:vector>
  </HeadingPairs>
  <TitlesOfParts>
    <vt:vector size="77" baseType="lpstr">
      <vt:lpstr>Arial</vt:lpstr>
      <vt:lpstr>Calibri</vt:lpstr>
      <vt:lpstr>Calibri Light</vt:lpstr>
      <vt:lpstr>Cambria Math</vt:lpstr>
      <vt:lpstr>Century Gothic</vt:lpstr>
      <vt:lpstr>Open Sans</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57</cp:revision>
  <dcterms:created xsi:type="dcterms:W3CDTF">2017-06-16T13:06:21Z</dcterms:created>
  <dcterms:modified xsi:type="dcterms:W3CDTF">2022-01-17T17:16:48Z</dcterms:modified>
</cp:coreProperties>
</file>