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258" r:id="rId3"/>
    <p:sldId id="260" r:id="rId4"/>
    <p:sldId id="261" r:id="rId5"/>
    <p:sldId id="262" r:id="rId6"/>
    <p:sldId id="263" r:id="rId7"/>
    <p:sldId id="264" r:id="rId8"/>
    <p:sldId id="268" r:id="rId9"/>
    <p:sldId id="269" r:id="rId10"/>
    <p:sldId id="271" r:id="rId11"/>
    <p:sldId id="266" r:id="rId12"/>
    <p:sldId id="270" r:id="rId13"/>
    <p:sldId id="26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 id="2" name="Caitlin Coleman" initials="CC" lastIdx="3"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87" autoAdjust="0"/>
  </p:normalViewPr>
  <p:slideViewPr>
    <p:cSldViewPr snapToGrid="0">
      <p:cViewPr varScale="1">
        <p:scale>
          <a:sx n="107" d="100"/>
          <a:sy n="107" d="100"/>
        </p:scale>
        <p:origin x="7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Imagine you are a policy maker for a large economy that has been running large trade deficits, such as the United States. Would you consider running long-term trade deficits to be dangerous? How would you promote economic growth?</a:t>
            </a:r>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0727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Imagine you are a policy maker for a large economy that has been running large trade deficits, such as the United States. Would you consider running long-term trade deficits to be dangerous? How would you promote economic growth?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Economies can run trade deficits and still experience growth. Trade deficits result in an inflow of foreign capital. Economies can use this capital to invest in ways to increase productivity, which will allow the economy to grow. However, with these financial loans comes the liability of debt and interest payments that must be paid. If the foreign nations suddenly decide to withdraw their money, there would be a shock to the economy’s money supply, ultimately driving the economy into recession.</a:t>
            </a:r>
          </a:p>
          <a:p>
            <a:pPr marL="0" lvl="0" indent="0" algn="l" rtl="0">
              <a:spcBef>
                <a:spcPts val="0"/>
              </a:spcBef>
              <a:spcAft>
                <a:spcPts val="0"/>
              </a:spcAft>
              <a:buNone/>
            </a:pPr>
            <a:endParaRPr dirty="0"/>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03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 first, a nation's level of trade may sound like the same issue as the balance of trade, but these two concepts are actually distinct. The level of trade is measured by a country's exports of goods and services as a share of its gross domestic product (GDP). The level of trade indicates how much of its production the country exports and the degree of the country's globalization. The balance of trade is measured by the gap between a nation's exports and imports. The balance of trade indicates whether the country is running a trade deficit or a trade surplus.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is absolutely possible for a country to have both a very high level of trade and a near balance between exports and imports. It is also possible for a country to have both a low level of trade and a large imbalance between exports and imports. For example, in 2017, the United States only exported 12% of GDP, but it had a trade deficit of $550 billion.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Three factors strongly influence a nation's level of trade: economy size, geographic location, and trade history.</a:t>
            </a:r>
            <a:endParaRPr dirty="0"/>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179f5df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Large economies, like the United States, can do much of their trading internally. Small economies, like Sweden, have less ability to provide what they want internally. Small economies tend to have higher ratios of exports and imports to GDP.</a:t>
            </a:r>
          </a:p>
        </p:txBody>
      </p:sp>
      <p:sp>
        <p:nvSpPr>
          <p:cNvPr id="159" name="Google Shape;159;ga179f5df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179f5df6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Nations that are neighbors tend to trade more since costs of transportation and communication are lower. For example, countries in Europe tend to trade with one another due to their close proximity.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73" name="Google Shape;173;ga179f5df6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179f5df6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nations have long and established patterns of international trade, while others do not. Neighboring countries tend to have some form of trade history.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87" name="Google Shape;187;ga179f5df6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balance of trade is a separate issue from the level of trade. For instance, the U.S. has a low level of trade, but it had enormous trade deficits most years from the mid-1980s into the 2000s. Japan also has a low level of trade by world standards, but it has typically shown large trade surpluses in recent decades. In 2017, Sweden had a high level of trade and a moderate trade surplus, while the UAE had a high level of trade and a moderate trade deficit.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88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179f5df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Both trade deficits and trade surpluses can be a good or bad sign for an economy. Even a trade balance of zero—which means that a nation is neither a net borrower nor lender—can be a good or bad sign. The fundamental economic question is whether borrowing or lending makes sense in the specific economic conditions of that nation.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128" name="Google Shape;128;ga179f5df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11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DAD3-2669-4ED1-9674-FB9FCED93A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F89D41-741E-413B-B8A3-2445054D80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F40CAF-9DD5-4BF0-8148-64E128ABBB4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C247FA-8CFA-43DE-862F-900BD2C14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26507-17D8-43B0-9578-C50E15B3B83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4605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A261-3AF7-4E29-95AE-3775B59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CED56B-6809-4BA4-BF2B-F620D6DC2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BC36A-046C-4CE4-A282-149425209E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2B6FF7-0B15-428C-8E25-CF32BFC60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1282A-0C7B-4E38-A0C7-0CA143C1563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3403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5D5BDD-B176-42B4-B674-DF4DA1228E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3E02B8-CB02-4EF8-93C5-2EFDE43CA9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19D15-1D2A-4307-AAC0-EF9034C8BF0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2B04BA-A323-4BED-9C3B-C42C4FCC0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32034-2ACE-40F9-97E7-3E4D2564234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555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732C-0780-43D7-B650-3730BF588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268FB-DE65-4C0A-AC26-8CA6333DC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3B233-5516-426C-AFDB-185C43510D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CF7D512-0F3B-4027-A08E-C4F4F1D14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3A5F6-87E9-46C7-AA2F-794B9214C2E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8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DCAD-B244-40E1-8C1D-31F98FF03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660AAD-D6EB-4EE9-8F3E-E01838F2D3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AC536B-4C52-4D8A-A491-C5A50D89C1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5E52A53-350C-4006-9B0B-CB6F677B9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64D74-8B71-49C3-B247-124EF50AA8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9006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E508-9024-4578-AC3A-796550B6C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E67918-005B-49AF-AA4F-BE23437187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2083C9-5304-4620-87BA-31CD248093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880E11-3571-412D-BF6F-1C367C8DFEB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1B22976-50BE-4E62-AE16-32D3FB138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11323F-E4A6-48B8-BD8E-BC5CB026C96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89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B991-FAFE-4E83-A98C-2EC28B8A5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3862B5-0296-4BDD-BD84-5595DBE44F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A6A629-16A3-442D-8A29-591C48E03B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C133E0-17D3-43A3-82E1-EF1A0D6DF6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19802E-7AEF-4B92-86DE-E229907B66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966C8-2415-4AD1-86BE-E1BA04121D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AC4664D-F4BE-464B-B2E2-01A793AE4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43242-84E3-4D9E-9A4D-819FD5C0C47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624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1CBA-4544-4648-A23B-7C4D236F12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E05F08-F75D-4F9E-BFE8-EFC84C22673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DC4FE94-1FFE-47DD-B7ED-E88A3B4502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E17081-748C-454A-8F82-DB6F0ECEC0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301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E1AD2-C6C2-4341-931D-5388708C8D0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C3C5E3D-9546-4611-8F80-959D727355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4DA75F-F22D-41AF-890C-7BD073C641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850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01F8-2041-45D5-8BF1-0F1583D8F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CDF9B-A8E9-4C0D-90F7-9E5769C334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6F889-3570-4C55-B9F4-9FAA44F02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68229F-2032-412F-8B96-39DF8D63CB1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5D66F5F-8F3B-4F13-9CCE-6D079C99A7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EE1BD-3817-4325-BAD6-31B4F7B117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5273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2020-C870-4EA8-9F33-1D67C663E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8B0905-5795-4F80-B215-1EE638D305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1C0CDE-43D8-467D-9BD1-40014111A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97C4E-5D94-429A-9480-56F87AEF12A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7029A3A-1585-4093-86F2-64DE34AA22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BB27FB-F4DB-4842-9865-8D4105E14B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28201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AFFCE-0FF4-4CB7-887F-E7486E19C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11E559-3A08-4110-AEAB-6F12ECC5A0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C40B4-E02D-441F-A71F-20A529CC3C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E2B3D50-B844-4D0B-B679-ECEB1704C4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94D5C-210B-4E7C-A787-141F98AC7D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6839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644400" y="2156384"/>
            <a:ext cx="109032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The Difference between Level of Trade and the Trade Balance</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CFA0C1B6-B28D-4FF1-9583-149A3923FC65}"/>
              </a:ext>
            </a:extLst>
          </p:cNvPr>
          <p:cNvSpPr txBox="1"/>
          <p:nvPr/>
        </p:nvSpPr>
        <p:spPr>
          <a:xfrm>
            <a:off x="6775223" y="4066600"/>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3"/>
          <p:cNvGrpSpPr/>
          <p:nvPr/>
        </p:nvGrpSpPr>
        <p:grpSpPr>
          <a:xfrm>
            <a:off x="1523999" y="262686"/>
            <a:ext cx="9144001" cy="6332628"/>
            <a:chOff x="-1" y="463132"/>
            <a:chExt cx="9144001" cy="6332628"/>
          </a:xfrm>
        </p:grpSpPr>
        <p:sp>
          <p:nvSpPr>
            <p:cNvPr id="221" name="Google Shape;221;p23"/>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222" name="Google Shape;222;p23"/>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23" name="Google Shape;223;p23"/>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 name="Rectangle 1">
            <a:extLst>
              <a:ext uri="{FF2B5EF4-FFF2-40B4-BE49-F238E27FC236}">
                <a16:creationId xmlns:a16="http://schemas.microsoft.com/office/drawing/2014/main" id="{27BCC731-4822-417C-902A-B63195D5D059}"/>
              </a:ext>
            </a:extLst>
          </p:cNvPr>
          <p:cNvSpPr/>
          <p:nvPr/>
        </p:nvSpPr>
        <p:spPr>
          <a:xfrm>
            <a:off x="1248101" y="1484042"/>
            <a:ext cx="9695794" cy="198645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2000" dirty="0"/>
              <a:t>Imagine you are a policy maker for a large economy that has been running large trade deficits, such as the United States. Would you consider running long-term trade deficits to be dangerous? How would you promote economic growth?</a:t>
            </a:r>
          </a:p>
          <a:p>
            <a:pPr algn="ctr"/>
            <a:endParaRPr lang="en-US" sz="2000" dirty="0"/>
          </a:p>
        </p:txBody>
      </p:sp>
      <p:pic>
        <p:nvPicPr>
          <p:cNvPr id="4" name="Picture 3" descr="A person leaning against a wall with downcast eyes holding glasses">
            <a:extLst>
              <a:ext uri="{FF2B5EF4-FFF2-40B4-BE49-F238E27FC236}">
                <a16:creationId xmlns:a16="http://schemas.microsoft.com/office/drawing/2014/main" id="{0AA90F33-2324-49D1-86AE-325828608863}"/>
              </a:ext>
            </a:extLst>
          </p:cNvPr>
          <p:cNvPicPr>
            <a:picLocks noChangeAspect="1"/>
          </p:cNvPicPr>
          <p:nvPr/>
        </p:nvPicPr>
        <p:blipFill>
          <a:blip r:embed="rId3"/>
          <a:stretch>
            <a:fillRect/>
          </a:stretch>
        </p:blipFill>
        <p:spPr>
          <a:xfrm>
            <a:off x="3779845" y="3728659"/>
            <a:ext cx="4632307" cy="2979451"/>
          </a:xfrm>
          <a:prstGeom prst="rect">
            <a:avLst/>
          </a:prstGeom>
        </p:spPr>
      </p:pic>
    </p:spTree>
    <p:extLst>
      <p:ext uri="{BB962C8B-B14F-4D97-AF65-F5344CB8AC3E}">
        <p14:creationId xmlns:p14="http://schemas.microsoft.com/office/powerpoint/2010/main" val="407324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3"/>
          <p:cNvGrpSpPr/>
          <p:nvPr/>
        </p:nvGrpSpPr>
        <p:grpSpPr>
          <a:xfrm>
            <a:off x="1523999" y="262686"/>
            <a:ext cx="9144001" cy="6332628"/>
            <a:chOff x="-1" y="463132"/>
            <a:chExt cx="9144001" cy="6332628"/>
          </a:xfrm>
        </p:grpSpPr>
        <p:sp>
          <p:nvSpPr>
            <p:cNvPr id="221" name="Google Shape;221;p23"/>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222" name="Google Shape;222;p23"/>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23" name="Google Shape;223;p23"/>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 name="Rectangle 1">
            <a:extLst>
              <a:ext uri="{FF2B5EF4-FFF2-40B4-BE49-F238E27FC236}">
                <a16:creationId xmlns:a16="http://schemas.microsoft.com/office/drawing/2014/main" id="{27BCC731-4822-417C-902A-B63195D5D059}"/>
              </a:ext>
            </a:extLst>
          </p:cNvPr>
          <p:cNvSpPr/>
          <p:nvPr/>
        </p:nvSpPr>
        <p:spPr>
          <a:xfrm>
            <a:off x="1248102" y="1639615"/>
            <a:ext cx="9695794" cy="379948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Imagine you are a policy maker for a large economy that has been running large trade deficits, such as the United States. Would you consider running long-term trade deficits to be dangerous? How would you promote economic growth?</a:t>
            </a:r>
          </a:p>
          <a:p>
            <a:pPr algn="ctr"/>
            <a:endParaRPr lang="en-US" sz="2000" dirty="0"/>
          </a:p>
          <a:p>
            <a:pPr algn="ctr"/>
            <a:r>
              <a:rPr lang="en-US" sz="2000" i="1" dirty="0"/>
              <a:t>Economies can run trade deficits and still experience growth. Trade deficits result in an inflow of foreign capital. Economies can use this capital to invest in ways to increase productivity, which will allow the economy to grow. However, with these financial loans comes the liability of debt and interest payments that must be paid. If the foreign nations suddenly decide to withdraw their money, there would be a shock to the economy’s money supply, ultimately driving the economy into recession.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3"/>
          <p:cNvGrpSpPr/>
          <p:nvPr/>
        </p:nvGrpSpPr>
        <p:grpSpPr>
          <a:xfrm>
            <a:off x="1523999" y="262686"/>
            <a:ext cx="9144001" cy="6332628"/>
            <a:chOff x="-1" y="463132"/>
            <a:chExt cx="9144001" cy="6332628"/>
          </a:xfrm>
        </p:grpSpPr>
        <p:sp>
          <p:nvSpPr>
            <p:cNvPr id="221" name="Google Shape;221;p23"/>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22" name="Google Shape;222;p23"/>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23" name="Google Shape;223;p23"/>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 name="Rectangle 1">
            <a:extLst>
              <a:ext uri="{FF2B5EF4-FFF2-40B4-BE49-F238E27FC236}">
                <a16:creationId xmlns:a16="http://schemas.microsoft.com/office/drawing/2014/main" id="{27BCC731-4822-417C-902A-B63195D5D059}"/>
              </a:ext>
            </a:extLst>
          </p:cNvPr>
          <p:cNvSpPr/>
          <p:nvPr/>
        </p:nvSpPr>
        <p:spPr>
          <a:xfrm>
            <a:off x="1248102" y="1639615"/>
            <a:ext cx="9695794" cy="452470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t>A country's balance of trade is the dollar difference between its exports and imports while the level of trade depends on a country's history of trade, its geography, and the size of its economy.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Small economies that have nearby trading partners and a history of international trade tend to have higher levels of trade.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Large economies with few nearby trading partners and a limited history of international trade tend to have lower levels of trade.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When a country borrows money and invests it in ways that boost productivity, the trade deficit can lead to an improvement in long-term economic growth.</a:t>
            </a:r>
          </a:p>
        </p:txBody>
      </p:sp>
    </p:spTree>
    <p:extLst>
      <p:ext uri="{BB962C8B-B14F-4D97-AF65-F5344CB8AC3E}">
        <p14:creationId xmlns:p14="http://schemas.microsoft.com/office/powerpoint/2010/main" val="385096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29"/>
        <p:cNvGrpSpPr/>
        <p:nvPr/>
      </p:nvGrpSpPr>
      <p:grpSpPr>
        <a:xfrm>
          <a:off x="0" y="0"/>
          <a:ext cx="0" cy="0"/>
          <a:chOff x="0" y="0"/>
          <a:chExt cx="0" cy="0"/>
        </a:xfrm>
      </p:grpSpPr>
      <p:cxnSp>
        <p:nvCxnSpPr>
          <p:cNvPr id="230" name="Google Shape;230;p24"/>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31" name="Google Shape;231;p24"/>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32" name="Google Shape;232;p24"/>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33" name="Google Shape;233;p24"/>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34" name="Google Shape;234;p24"/>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35" name="Google Shape;235;p24"/>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0" cy="6332730"/>
            <a:chOff x="-1" y="463132"/>
            <a:chExt cx="9144000" cy="6332730"/>
          </a:xfrm>
        </p:grpSpPr>
        <p:sp>
          <p:nvSpPr>
            <p:cNvPr id="103" name="Google Shape;103;p1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Level and Balance of Trade</a:t>
              </a:r>
              <a:endParaRPr dirty="0"/>
            </a:p>
          </p:txBody>
        </p:sp>
        <p:sp>
          <p:nvSpPr>
            <p:cNvPr id="104" name="Google Shape;104;p1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4035EE9E-FAA2-4119-A7E6-D9D7B5F1D98C}"/>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673359DE-0534-4275-BE39-AD8D45D3BC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88458550-2DF6-41F1-8A66-ACC634B50B76}"/>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first, a nation's level of trade may sound like the same issue as the balance of trade, but these two concepts are actually distinct.</a:t>
              </a:r>
            </a:p>
          </p:txBody>
        </p:sp>
      </p:grpSp>
      <p:grpSp>
        <p:nvGrpSpPr>
          <p:cNvPr id="15" name="Group 14">
            <a:extLst>
              <a:ext uri="{FF2B5EF4-FFF2-40B4-BE49-F238E27FC236}">
                <a16:creationId xmlns:a16="http://schemas.microsoft.com/office/drawing/2014/main" id="{B67810AA-F820-45AB-85EB-807F56F72AA1}"/>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A395E398-6882-4B1D-9060-9271BC1D6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245DD2B5-3117-4E96-9FB9-A6089BDA90E0}"/>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level of trade is measured by a country's exports of goods and services as a share of its gross domestic product (GDP).</a:t>
              </a:r>
            </a:p>
          </p:txBody>
        </p:sp>
      </p:grpSp>
      <p:grpSp>
        <p:nvGrpSpPr>
          <p:cNvPr id="18" name="Group 17">
            <a:extLst>
              <a:ext uri="{FF2B5EF4-FFF2-40B4-BE49-F238E27FC236}">
                <a16:creationId xmlns:a16="http://schemas.microsoft.com/office/drawing/2014/main" id="{9F160623-6119-4BEC-9CF5-7B3996BCDDE1}"/>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4D03963D-7577-483B-9032-C26D5C06C5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A1DFA495-F1E8-43DA-867C-AF324EF8F0A9}"/>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level of trade indicates how much of its production the country exports and the degree of the country's globalization.</a:t>
              </a:r>
            </a:p>
          </p:txBody>
        </p:sp>
      </p:grpSp>
      <p:grpSp>
        <p:nvGrpSpPr>
          <p:cNvPr id="21" name="Group 20">
            <a:extLst>
              <a:ext uri="{FF2B5EF4-FFF2-40B4-BE49-F238E27FC236}">
                <a16:creationId xmlns:a16="http://schemas.microsoft.com/office/drawing/2014/main" id="{8947B5A4-7D82-4864-BCBD-D646F3D53DB6}"/>
              </a:ext>
            </a:extLst>
          </p:cNvPr>
          <p:cNvGrpSpPr/>
          <p:nvPr/>
        </p:nvGrpSpPr>
        <p:grpSpPr>
          <a:xfrm>
            <a:off x="2066922" y="4280318"/>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D1775FDF-12CC-486A-B919-14A156867CA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0DBCF0C9-5C53-4BBC-B702-DA5011BE940C}"/>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balance of trade is measured by the gap between a nation's exports and imports.</a:t>
              </a:r>
            </a:p>
          </p:txBody>
        </p:sp>
      </p:grpSp>
      <p:grpSp>
        <p:nvGrpSpPr>
          <p:cNvPr id="24" name="Group 23">
            <a:extLst>
              <a:ext uri="{FF2B5EF4-FFF2-40B4-BE49-F238E27FC236}">
                <a16:creationId xmlns:a16="http://schemas.microsoft.com/office/drawing/2014/main" id="{0C05E3CE-5CC4-4606-8BF6-8BB67E9D738E}"/>
              </a:ext>
            </a:extLst>
          </p:cNvPr>
          <p:cNvGrpSpPr/>
          <p:nvPr/>
        </p:nvGrpSpPr>
        <p:grpSpPr>
          <a:xfrm>
            <a:off x="2066922" y="5180119"/>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4D5E3A03-C47D-481D-B36F-2B531FA999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EF03DAE4-0F45-4C89-A3DD-700F23E70A5A}"/>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balance of trade indicates whether the country is running a trade deficit or a trade surplus.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Google Shape;130;p17"/>
          <p:cNvGrpSpPr/>
          <p:nvPr/>
        </p:nvGrpSpPr>
        <p:grpSpPr>
          <a:xfrm>
            <a:off x="1524001" y="338445"/>
            <a:ext cx="9144000" cy="6332730"/>
            <a:chOff x="-1" y="463132"/>
            <a:chExt cx="9144000" cy="6332730"/>
          </a:xfrm>
        </p:grpSpPr>
        <p:sp>
          <p:nvSpPr>
            <p:cNvPr id="131" name="Google Shape;131;p17"/>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Level and Balance of Trade</a:t>
              </a:r>
              <a:endParaRPr/>
            </a:p>
          </p:txBody>
        </p:sp>
        <p:sp>
          <p:nvSpPr>
            <p:cNvPr id="132" name="Google Shape;132;p17"/>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3" name="Google Shape;133;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absolutely possible for a country to have both a very high level of trade and a near balance between exports and imports.</a:t>
              </a:r>
            </a:p>
          </p:txBody>
        </p:sp>
      </p:grpSp>
      <p:grpSp>
        <p:nvGrpSpPr>
          <p:cNvPr id="15" name="Group 14">
            <a:extLst>
              <a:ext uri="{FF2B5EF4-FFF2-40B4-BE49-F238E27FC236}">
                <a16:creationId xmlns:a16="http://schemas.microsoft.com/office/drawing/2014/main" id="{F19895D6-CD72-4FB3-99E9-89F6D4A9ED0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also possible for a country to have both a low level of trade and a large imbalance between exports and imports.</a:t>
              </a:r>
            </a:p>
          </p:txBody>
        </p:sp>
      </p:grpSp>
      <p:grpSp>
        <p:nvGrpSpPr>
          <p:cNvPr id="18" name="Group 17">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2017, the United States only exported 12% of GDP, but it had a trade deficit of $550 billion.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18"/>
          <p:cNvGrpSpPr/>
          <p:nvPr/>
        </p:nvGrpSpPr>
        <p:grpSpPr>
          <a:xfrm>
            <a:off x="1524001" y="338445"/>
            <a:ext cx="9144001" cy="6332628"/>
            <a:chOff x="-1" y="463132"/>
            <a:chExt cx="9144001" cy="6332628"/>
          </a:xfrm>
        </p:grpSpPr>
        <p:sp>
          <p:nvSpPr>
            <p:cNvPr id="145" name="Google Shape;145;p18"/>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Level of Trade Influencers</a:t>
              </a:r>
              <a:endParaRPr/>
            </a:p>
          </p:txBody>
        </p:sp>
        <p:sp>
          <p:nvSpPr>
            <p:cNvPr id="146" name="Google Shape;146;p18"/>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47" name="Google Shape;147;p18"/>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48" name="Google Shape;148;p18"/>
          <p:cNvGrpSpPr/>
          <p:nvPr/>
        </p:nvGrpSpPr>
        <p:grpSpPr>
          <a:xfrm>
            <a:off x="2683462" y="3003758"/>
            <a:ext cx="2080340" cy="1617913"/>
            <a:chOff x="1149291" y="1753237"/>
            <a:chExt cx="2080340" cy="1617913"/>
          </a:xfrm>
          <a:solidFill>
            <a:srgbClr val="627981"/>
          </a:solidFill>
        </p:grpSpPr>
        <p:sp>
          <p:nvSpPr>
            <p:cNvPr id="149" name="Google Shape;149;p18"/>
            <p:cNvSpPr/>
            <p:nvPr/>
          </p:nvSpPr>
          <p:spPr>
            <a:xfrm>
              <a:off x="1149291" y="1753237"/>
              <a:ext cx="2080340" cy="161791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150" name="Google Shape;150;p18"/>
            <p:cNvSpPr txBox="1"/>
            <p:nvPr/>
          </p:nvSpPr>
          <p:spPr>
            <a:xfrm>
              <a:off x="1357203" y="2282789"/>
              <a:ext cx="1664514" cy="547714"/>
            </a:xfrm>
            <a:prstGeom prst="rect">
              <a:avLst/>
            </a:prstGeom>
            <a:grp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bg1"/>
                  </a:solidFill>
                  <a:latin typeface="Calibri"/>
                  <a:ea typeface="Calibri"/>
                  <a:cs typeface="Calibri"/>
                  <a:sym typeface="Calibri"/>
                </a:rPr>
                <a:t>Economy size</a:t>
              </a:r>
              <a:endParaRPr dirty="0">
                <a:solidFill>
                  <a:schemeClr val="bg1"/>
                </a:solidFill>
              </a:endParaRPr>
            </a:p>
          </p:txBody>
        </p:sp>
      </p:grpSp>
      <p:grpSp>
        <p:nvGrpSpPr>
          <p:cNvPr id="151" name="Google Shape;151;p18"/>
          <p:cNvGrpSpPr/>
          <p:nvPr/>
        </p:nvGrpSpPr>
        <p:grpSpPr>
          <a:xfrm>
            <a:off x="7448534" y="2998211"/>
            <a:ext cx="2080340" cy="1617913"/>
            <a:chOff x="5914363" y="1747690"/>
            <a:chExt cx="2080340" cy="1617913"/>
          </a:xfrm>
          <a:solidFill>
            <a:srgbClr val="627981"/>
          </a:solidFill>
        </p:grpSpPr>
        <p:sp>
          <p:nvSpPr>
            <p:cNvPr id="152" name="Google Shape;152;p18"/>
            <p:cNvSpPr/>
            <p:nvPr/>
          </p:nvSpPr>
          <p:spPr>
            <a:xfrm>
              <a:off x="5914363" y="1747690"/>
              <a:ext cx="2080340" cy="161791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153" name="Google Shape;153;p18"/>
            <p:cNvSpPr txBox="1"/>
            <p:nvPr/>
          </p:nvSpPr>
          <p:spPr>
            <a:xfrm>
              <a:off x="6122276" y="2277507"/>
              <a:ext cx="1664514" cy="547714"/>
            </a:xfrm>
            <a:prstGeom prst="rect">
              <a:avLst/>
            </a:prstGeom>
            <a:grp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bg1"/>
                  </a:solidFill>
                  <a:latin typeface="Calibri"/>
                  <a:ea typeface="Calibri"/>
                  <a:cs typeface="Calibri"/>
                  <a:sym typeface="Calibri"/>
                </a:rPr>
                <a:t>Trade history</a:t>
              </a:r>
              <a:endParaRPr dirty="0">
                <a:solidFill>
                  <a:schemeClr val="bg1"/>
                </a:solidFill>
              </a:endParaRPr>
            </a:p>
          </p:txBody>
        </p:sp>
      </p:grpSp>
      <p:grpSp>
        <p:nvGrpSpPr>
          <p:cNvPr id="154" name="Google Shape;154;p18"/>
          <p:cNvGrpSpPr/>
          <p:nvPr/>
        </p:nvGrpSpPr>
        <p:grpSpPr>
          <a:xfrm>
            <a:off x="5065998" y="2998211"/>
            <a:ext cx="2080340" cy="1617913"/>
            <a:chOff x="3531827" y="1747690"/>
            <a:chExt cx="2080340" cy="1617913"/>
          </a:xfrm>
          <a:solidFill>
            <a:srgbClr val="627981"/>
          </a:solidFill>
        </p:grpSpPr>
        <p:sp>
          <p:nvSpPr>
            <p:cNvPr id="155" name="Google Shape;155;p18"/>
            <p:cNvSpPr/>
            <p:nvPr/>
          </p:nvSpPr>
          <p:spPr>
            <a:xfrm>
              <a:off x="3531827" y="1747690"/>
              <a:ext cx="2080340" cy="161791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Calibri"/>
                <a:ea typeface="Calibri"/>
                <a:cs typeface="Calibri"/>
                <a:sym typeface="Calibri"/>
              </a:endParaRPr>
            </a:p>
          </p:txBody>
        </p:sp>
        <p:sp>
          <p:nvSpPr>
            <p:cNvPr id="156" name="Google Shape;156;p18"/>
            <p:cNvSpPr txBox="1"/>
            <p:nvPr/>
          </p:nvSpPr>
          <p:spPr>
            <a:xfrm>
              <a:off x="3739740" y="2277507"/>
              <a:ext cx="1664514" cy="547714"/>
            </a:xfrm>
            <a:prstGeom prst="rect">
              <a:avLst/>
            </a:prstGeom>
            <a:grp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bg1"/>
                  </a:solidFill>
                  <a:latin typeface="Calibri"/>
                  <a:ea typeface="Calibri"/>
                  <a:cs typeface="Calibri"/>
                  <a:sym typeface="Calibri"/>
                </a:rPr>
                <a:t>Geographic location</a:t>
              </a:r>
              <a:endParaRPr dirty="0">
                <a:solidFill>
                  <a:schemeClr val="bg1"/>
                </a:solidFill>
              </a:endParaRPr>
            </a:p>
          </p:txBody>
        </p:sp>
      </p:grpSp>
      <p:grpSp>
        <p:nvGrpSpPr>
          <p:cNvPr id="15" name="Group 14">
            <a:extLst>
              <a:ext uri="{FF2B5EF4-FFF2-40B4-BE49-F238E27FC236}">
                <a16:creationId xmlns:a16="http://schemas.microsoft.com/office/drawing/2014/main" id="{7432EA09-0189-4F1F-8071-80CABC768C2B}"/>
              </a:ext>
            </a:extLst>
          </p:cNvPr>
          <p:cNvGrpSpPr/>
          <p:nvPr/>
        </p:nvGrpSpPr>
        <p:grpSpPr>
          <a:xfrm>
            <a:off x="2066922" y="158091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AA46BD1-6AAA-4526-933F-45FFCFD887A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08D0B08-DC7B-4242-AF3D-3C45F9D412BF}"/>
                </a:ext>
              </a:extLst>
            </p:cNvPr>
            <p:cNvSpPr txBox="1"/>
            <p:nvPr/>
          </p:nvSpPr>
          <p:spPr>
            <a:xfrm>
              <a:off x="668214" y="1940173"/>
              <a:ext cx="7807571" cy="400110"/>
            </a:xfrm>
            <a:prstGeom prst="rect">
              <a:avLst/>
            </a:prstGeom>
            <a:grpFill/>
          </p:spPr>
          <p:txBody>
            <a:bodyPr wrap="square" rtlCol="0">
              <a:spAutoFit/>
            </a:bodyPr>
            <a:lstStyle/>
            <a:p>
              <a:pPr algn="ctr"/>
              <a:r>
                <a:rPr lang="en-US" sz="2000" dirty="0">
                  <a:solidFill>
                    <a:schemeClr val="bg1"/>
                  </a:solidFill>
                </a:rPr>
                <a:t>Three factors strongly influence a nation's level of trade: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9"/>
          <p:cNvGrpSpPr/>
          <p:nvPr/>
        </p:nvGrpSpPr>
        <p:grpSpPr>
          <a:xfrm>
            <a:off x="1524001" y="338445"/>
            <a:ext cx="9144000" cy="6332730"/>
            <a:chOff x="-1" y="463132"/>
            <a:chExt cx="9144000" cy="6332730"/>
          </a:xfrm>
        </p:grpSpPr>
        <p:sp>
          <p:nvSpPr>
            <p:cNvPr id="162" name="Google Shape;162;p19"/>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Economy Size</a:t>
              </a:r>
              <a:endParaRPr/>
            </a:p>
          </p:txBody>
        </p:sp>
        <p:sp>
          <p:nvSpPr>
            <p:cNvPr id="163" name="Google Shape;163;p19"/>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64" name="Google Shape;164;p19"/>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34F1C04-F1C4-48F7-B57D-AE2696BA27E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E3EDD79-97CC-4EED-8DA9-15938F7500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D0663A98-90D2-44B0-B133-5D924E3B6EB9}"/>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Large economies, like the United States, can do much of their trading internally.</a:t>
              </a:r>
            </a:p>
          </p:txBody>
        </p:sp>
      </p:grpSp>
      <p:grpSp>
        <p:nvGrpSpPr>
          <p:cNvPr id="15" name="Group 14">
            <a:extLst>
              <a:ext uri="{FF2B5EF4-FFF2-40B4-BE49-F238E27FC236}">
                <a16:creationId xmlns:a16="http://schemas.microsoft.com/office/drawing/2014/main" id="{F84C7742-881A-4197-AC65-A37A230A464B}"/>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B07D9D2-7EE9-4597-84D8-762993B16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4BB9039D-A7B1-44A8-B68F-26827FC3429A}"/>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Small economies, like Sweden, have less ability to provide what they want internally.</a:t>
              </a:r>
            </a:p>
          </p:txBody>
        </p:sp>
      </p:grpSp>
      <p:grpSp>
        <p:nvGrpSpPr>
          <p:cNvPr id="18" name="Group 17">
            <a:extLst>
              <a:ext uri="{FF2B5EF4-FFF2-40B4-BE49-F238E27FC236}">
                <a16:creationId xmlns:a16="http://schemas.microsoft.com/office/drawing/2014/main" id="{C2580506-99E0-4773-A2ED-081BE5158BEB}"/>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CEF4FE7-0D7A-4FB6-9AE4-B816D5587AB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616F7584-AF05-489D-9397-C1DFA919AB8D}"/>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Small economies tend to have higher ratios of exports and imports to GDP.</a:t>
              </a:r>
            </a:p>
          </p:txBody>
        </p:sp>
      </p:grpSp>
      <p:pic>
        <p:nvPicPr>
          <p:cNvPr id="3" name="Picture 2" descr="Swedish flag with the sky in the background">
            <a:extLst>
              <a:ext uri="{FF2B5EF4-FFF2-40B4-BE49-F238E27FC236}">
                <a16:creationId xmlns:a16="http://schemas.microsoft.com/office/drawing/2014/main" id="{29735708-39E3-473F-BB25-9B6E0A8BEF04}"/>
              </a:ext>
            </a:extLst>
          </p:cNvPr>
          <p:cNvPicPr>
            <a:picLocks noChangeAspect="1"/>
          </p:cNvPicPr>
          <p:nvPr/>
        </p:nvPicPr>
        <p:blipFill>
          <a:blip r:embed="rId3"/>
          <a:stretch>
            <a:fillRect/>
          </a:stretch>
        </p:blipFill>
        <p:spPr>
          <a:xfrm>
            <a:off x="3457832" y="4454094"/>
            <a:ext cx="5276333" cy="20654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20"/>
          <p:cNvGrpSpPr/>
          <p:nvPr/>
        </p:nvGrpSpPr>
        <p:grpSpPr>
          <a:xfrm>
            <a:off x="1524001" y="338445"/>
            <a:ext cx="9144000" cy="6332730"/>
            <a:chOff x="-1" y="463132"/>
            <a:chExt cx="9144000" cy="6332730"/>
          </a:xfrm>
        </p:grpSpPr>
        <p:sp>
          <p:nvSpPr>
            <p:cNvPr id="176" name="Google Shape;176;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Geographic Location</a:t>
              </a:r>
              <a:endParaRPr/>
            </a:p>
          </p:txBody>
        </p:sp>
        <p:sp>
          <p:nvSpPr>
            <p:cNvPr id="177" name="Google Shape;177;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78" name="Google Shape;178;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145F0010-B887-4319-AC6C-5A9CC6D166D0}"/>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D500B67-9E3B-423D-98F3-ADAD76466B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3AA7CBF6-5304-40A7-845A-781B84698066}"/>
                </a:ext>
              </a:extLst>
            </p:cNvPr>
            <p:cNvSpPr txBox="1"/>
            <p:nvPr/>
          </p:nvSpPr>
          <p:spPr>
            <a:xfrm>
              <a:off x="588643" y="1787745"/>
              <a:ext cx="801243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Nations that are neighbors tend to trade more since costs of transportation and communication are lower.</a:t>
              </a:r>
            </a:p>
          </p:txBody>
        </p:sp>
      </p:grpSp>
      <p:grpSp>
        <p:nvGrpSpPr>
          <p:cNvPr id="15" name="Group 14">
            <a:extLst>
              <a:ext uri="{FF2B5EF4-FFF2-40B4-BE49-F238E27FC236}">
                <a16:creationId xmlns:a16="http://schemas.microsoft.com/office/drawing/2014/main" id="{B0D77A93-F066-4D32-95BF-42302F37195D}"/>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730A2825-6D72-4B28-B2BC-9C41C9F9AFC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4DB956C-4A58-48D6-BA60-2A669702F1EF}"/>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countries in Europe tend to trade with one another due to their close proximity.</a:t>
              </a:r>
            </a:p>
          </p:txBody>
        </p:sp>
      </p:grpSp>
      <p:pic>
        <p:nvPicPr>
          <p:cNvPr id="3" name="Picture 2" descr="A wooden map of a portion of Europe">
            <a:extLst>
              <a:ext uri="{FF2B5EF4-FFF2-40B4-BE49-F238E27FC236}">
                <a16:creationId xmlns:a16="http://schemas.microsoft.com/office/drawing/2014/main" id="{95E1CC8B-05B3-4F32-9E2E-CDF3A3AE3613}"/>
              </a:ext>
            </a:extLst>
          </p:cNvPr>
          <p:cNvPicPr>
            <a:picLocks noChangeAspect="1"/>
          </p:cNvPicPr>
          <p:nvPr/>
        </p:nvPicPr>
        <p:blipFill>
          <a:blip r:embed="rId3"/>
          <a:stretch>
            <a:fillRect/>
          </a:stretch>
        </p:blipFill>
        <p:spPr>
          <a:xfrm>
            <a:off x="3751006" y="3544518"/>
            <a:ext cx="4689986" cy="31266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21"/>
          <p:cNvGrpSpPr/>
          <p:nvPr/>
        </p:nvGrpSpPr>
        <p:grpSpPr>
          <a:xfrm>
            <a:off x="1524001" y="338445"/>
            <a:ext cx="9144000" cy="6332730"/>
            <a:chOff x="-1" y="463132"/>
            <a:chExt cx="9144000" cy="6332730"/>
          </a:xfrm>
        </p:grpSpPr>
        <p:sp>
          <p:nvSpPr>
            <p:cNvPr id="190" name="Google Shape;190;p21"/>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Trade History</a:t>
              </a:r>
              <a:endParaRPr/>
            </a:p>
          </p:txBody>
        </p:sp>
        <p:sp>
          <p:nvSpPr>
            <p:cNvPr id="191" name="Google Shape;191;p21"/>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92" name="Google Shape;192;p21"/>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3F4FC75-2031-4819-9966-D7571B335F83}"/>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4E09170-DE4C-4B41-816E-72C077E2281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99EB18A3-DBDD-4E83-AC87-F6F23118BCAE}"/>
                </a:ext>
              </a:extLst>
            </p:cNvPr>
            <p:cNvSpPr txBox="1"/>
            <p:nvPr/>
          </p:nvSpPr>
          <p:spPr>
            <a:xfrm>
              <a:off x="588643" y="1787745"/>
              <a:ext cx="801243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nations have long and established patterns of international trade, while others do not.</a:t>
              </a:r>
            </a:p>
          </p:txBody>
        </p:sp>
      </p:grpSp>
      <p:grpSp>
        <p:nvGrpSpPr>
          <p:cNvPr id="15" name="Group 14">
            <a:extLst>
              <a:ext uri="{FF2B5EF4-FFF2-40B4-BE49-F238E27FC236}">
                <a16:creationId xmlns:a16="http://schemas.microsoft.com/office/drawing/2014/main" id="{BD499D0A-1A97-405C-AD12-7A173BE2C24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DE733627-4F76-4C8A-9429-1D28127D5D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B9050F4-DB9D-4DF7-BD14-A1CDCA2E8891}"/>
                </a:ext>
              </a:extLst>
            </p:cNvPr>
            <p:cNvSpPr txBox="1"/>
            <p:nvPr/>
          </p:nvSpPr>
          <p:spPr>
            <a:xfrm>
              <a:off x="58864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Neighboring countries tend to have some form of trade history.</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17"/>
          <p:cNvSpPr txBox="1"/>
          <p:nvPr/>
        </p:nvSpPr>
        <p:spPr>
          <a:xfrm>
            <a:off x="1395248" y="353193"/>
            <a:ext cx="9401502"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Examples</a:t>
            </a:r>
            <a:endParaRPr dirty="0"/>
          </a:p>
        </p:txBody>
      </p:sp>
      <p:cxnSp>
        <p:nvCxnSpPr>
          <p:cNvPr id="133" name="Google Shape;133;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93603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balance of trade is a separate issue from the level of trade.</a:t>
              </a:r>
            </a:p>
          </p:txBody>
        </p:sp>
      </p:grpSp>
      <p:grpSp>
        <p:nvGrpSpPr>
          <p:cNvPr id="15" name="Group 14">
            <a:extLst>
              <a:ext uri="{FF2B5EF4-FFF2-40B4-BE49-F238E27FC236}">
                <a16:creationId xmlns:a16="http://schemas.microsoft.com/office/drawing/2014/main" id="{F19895D6-CD72-4FB3-99E9-89F6D4A9ED0F}"/>
              </a:ext>
            </a:extLst>
          </p:cNvPr>
          <p:cNvGrpSpPr/>
          <p:nvPr/>
        </p:nvGrpSpPr>
        <p:grpSpPr>
          <a:xfrm>
            <a:off x="2066922"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instance, the U.S. has a low level of trade, but it had enormous trade deficits most years from the mid-1980s into the 2000s.</a:t>
              </a:r>
            </a:p>
          </p:txBody>
        </p:sp>
      </p:grpSp>
      <p:grpSp>
        <p:nvGrpSpPr>
          <p:cNvPr id="18" name="Group 17">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Japan also has a low level of trade by world standards, but it has typically shown large trade surpluses in recent decades.</a:t>
              </a:r>
            </a:p>
          </p:txBody>
        </p:sp>
      </p:grpSp>
      <p:grpSp>
        <p:nvGrpSpPr>
          <p:cNvPr id="21" name="Group 20">
            <a:extLst>
              <a:ext uri="{FF2B5EF4-FFF2-40B4-BE49-F238E27FC236}">
                <a16:creationId xmlns:a16="http://schemas.microsoft.com/office/drawing/2014/main" id="{DD4ED720-B81C-4783-97E1-A0B3F4BDF0AE}"/>
              </a:ext>
            </a:extLst>
          </p:cNvPr>
          <p:cNvGrpSpPr/>
          <p:nvPr/>
        </p:nvGrpSpPr>
        <p:grpSpPr>
          <a:xfrm>
            <a:off x="2066922" y="4277829"/>
            <a:ext cx="8058154" cy="1066647"/>
            <a:chOff x="542923" y="1736761"/>
            <a:chExt cx="8058154" cy="1066647"/>
          </a:xfrm>
          <a:solidFill>
            <a:srgbClr val="627981"/>
          </a:solidFill>
        </p:grpSpPr>
        <p:sp>
          <p:nvSpPr>
            <p:cNvPr id="22" name="Rectangle 21">
              <a:extLst>
                <a:ext uri="{FF2B5EF4-FFF2-40B4-BE49-F238E27FC236}">
                  <a16:creationId xmlns:a16="http://schemas.microsoft.com/office/drawing/2014/main" id="{170436FE-4A9C-43B5-8FD5-F46B20F941E0}"/>
                </a:ext>
              </a:extLst>
            </p:cNvPr>
            <p:cNvSpPr/>
            <p:nvPr/>
          </p:nvSpPr>
          <p:spPr>
            <a:xfrm>
              <a:off x="542923" y="1736761"/>
              <a:ext cx="8058154" cy="1066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9F744CCD-E11A-41B7-84D4-147491AD9B39}"/>
                </a:ext>
              </a:extLst>
            </p:cNvPr>
            <p:cNvSpPr txBox="1"/>
            <p:nvPr/>
          </p:nvSpPr>
          <p:spPr>
            <a:xfrm>
              <a:off x="588643" y="178774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2017, Sweden had a high level of trade and a moderate trade surplus, while the UAE had a high level of trade and a moderate trade deficit.</a:t>
              </a:r>
            </a:p>
          </p:txBody>
        </p:sp>
      </p:grpSp>
    </p:spTree>
    <p:extLst>
      <p:ext uri="{BB962C8B-B14F-4D97-AF65-F5344CB8AC3E}">
        <p14:creationId xmlns:p14="http://schemas.microsoft.com/office/powerpoint/2010/main" val="1119937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17"/>
          <p:cNvSpPr txBox="1"/>
          <p:nvPr/>
        </p:nvSpPr>
        <p:spPr>
          <a:xfrm>
            <a:off x="1395248" y="353193"/>
            <a:ext cx="9401502"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Final Thoughts about Trade Balances</a:t>
            </a:r>
            <a:endParaRPr dirty="0"/>
          </a:p>
        </p:txBody>
      </p:sp>
      <p:cxnSp>
        <p:nvCxnSpPr>
          <p:cNvPr id="133" name="Google Shape;133;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BA245F17-7140-4E66-913F-EE4F996C0CF4}"/>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060ACA8D-2583-4168-9AB6-6947AEBAD39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E549F6F-A0B7-4BC2-8D18-813F4B22B96A}"/>
                </a:ext>
              </a:extLst>
            </p:cNvPr>
            <p:cNvSpPr txBox="1"/>
            <p:nvPr/>
          </p:nvSpPr>
          <p:spPr>
            <a:xfrm>
              <a:off x="58864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Both trade deficits and trade surpluses can be a good or bad sign for an economy.</a:t>
              </a:r>
            </a:p>
          </p:txBody>
        </p:sp>
      </p:grpSp>
      <p:grpSp>
        <p:nvGrpSpPr>
          <p:cNvPr id="15" name="Group 14">
            <a:extLst>
              <a:ext uri="{FF2B5EF4-FFF2-40B4-BE49-F238E27FC236}">
                <a16:creationId xmlns:a16="http://schemas.microsoft.com/office/drawing/2014/main" id="{F19895D6-CD72-4FB3-99E9-89F6D4A9ED0F}"/>
              </a:ext>
            </a:extLst>
          </p:cNvPr>
          <p:cNvGrpSpPr/>
          <p:nvPr/>
        </p:nvGrpSpPr>
        <p:grpSpPr>
          <a:xfrm>
            <a:off x="2066923" y="248071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CC71A69B-C10F-4673-AE51-1B6A2E15283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2F6652B-C84E-45D0-A27F-B3515FCBA154}"/>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a trade balance of zero—which means that a nation is neither a net borrower nor lender—can be a good or bad sign.</a:t>
              </a:r>
            </a:p>
          </p:txBody>
        </p:sp>
      </p:grpSp>
      <p:grpSp>
        <p:nvGrpSpPr>
          <p:cNvPr id="18" name="Group 17">
            <a:extLst>
              <a:ext uri="{FF2B5EF4-FFF2-40B4-BE49-F238E27FC236}">
                <a16:creationId xmlns:a16="http://schemas.microsoft.com/office/drawing/2014/main" id="{7AE87F96-445F-4FE5-958E-CB47EAD2939E}"/>
              </a:ext>
            </a:extLst>
          </p:cNvPr>
          <p:cNvGrpSpPr/>
          <p:nvPr/>
        </p:nvGrpSpPr>
        <p:grpSpPr>
          <a:xfrm>
            <a:off x="2066922" y="338051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6D93D5C-99FC-4C3E-A4D8-09C500BA88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202324F-6DA5-47DF-AF71-6FF75AE8A7D3}"/>
                </a:ext>
              </a:extLst>
            </p:cNvPr>
            <p:cNvSpPr txBox="1"/>
            <p:nvPr/>
          </p:nvSpPr>
          <p:spPr>
            <a:xfrm>
              <a:off x="588643" y="178774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fundamental economic question is whether borrowing or lending makes sense in the specific economic conditions of that nation. </a:t>
              </a:r>
            </a:p>
          </p:txBody>
        </p:sp>
      </p:grpSp>
    </p:spTree>
    <p:extLst>
      <p:ext uri="{BB962C8B-B14F-4D97-AF65-F5344CB8AC3E}">
        <p14:creationId xmlns:p14="http://schemas.microsoft.com/office/powerpoint/2010/main" val="873256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1472</Words>
  <Application>Microsoft Office PowerPoint</Application>
  <PresentationFormat>Widescreen</PresentationFormat>
  <Paragraphs>86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18</cp:revision>
  <dcterms:modified xsi:type="dcterms:W3CDTF">2022-01-17T21:17:25Z</dcterms:modified>
</cp:coreProperties>
</file>