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3"/>
  </p:notesMasterIdLst>
  <p:sldIdLst>
    <p:sldId id="256" r:id="rId3"/>
    <p:sldId id="367" r:id="rId4"/>
    <p:sldId id="292" r:id="rId5"/>
    <p:sldId id="296" r:id="rId6"/>
    <p:sldId id="298" r:id="rId7"/>
    <p:sldId id="300" r:id="rId8"/>
    <p:sldId id="368" r:id="rId9"/>
    <p:sldId id="299" r:id="rId10"/>
    <p:sldId id="375" r:id="rId11"/>
    <p:sldId id="376" r:id="rId12"/>
    <p:sldId id="369" r:id="rId13"/>
    <p:sldId id="370" r:id="rId14"/>
    <p:sldId id="372" r:id="rId15"/>
    <p:sldId id="371" r:id="rId16"/>
    <p:sldId id="373" r:id="rId17"/>
    <p:sldId id="377" r:id="rId18"/>
    <p:sldId id="378" r:id="rId19"/>
    <p:sldId id="364" r:id="rId20"/>
    <p:sldId id="379" r:id="rId21"/>
    <p:sldId id="380" r:id="rId22"/>
    <p:sldId id="301" r:id="rId23"/>
    <p:sldId id="381" r:id="rId24"/>
    <p:sldId id="382" r:id="rId25"/>
    <p:sldId id="302" r:id="rId26"/>
    <p:sldId id="383" r:id="rId27"/>
    <p:sldId id="303" r:id="rId28"/>
    <p:sldId id="308" r:id="rId29"/>
    <p:sldId id="384" r:id="rId30"/>
    <p:sldId id="385" r:id="rId31"/>
    <p:sldId id="386" r:id="rId32"/>
    <p:sldId id="387" r:id="rId33"/>
    <p:sldId id="388" r:id="rId34"/>
    <p:sldId id="389" r:id="rId35"/>
    <p:sldId id="297" r:id="rId36"/>
    <p:sldId id="374" r:id="rId37"/>
    <p:sldId id="390" r:id="rId38"/>
    <p:sldId id="391" r:id="rId39"/>
    <p:sldId id="392" r:id="rId40"/>
    <p:sldId id="309" r:id="rId41"/>
    <p:sldId id="393" r:id="rId42"/>
    <p:sldId id="394" r:id="rId43"/>
    <p:sldId id="257" r:id="rId44"/>
    <p:sldId id="305" r:id="rId45"/>
    <p:sldId id="306" r:id="rId46"/>
    <p:sldId id="395" r:id="rId47"/>
    <p:sldId id="307" r:id="rId48"/>
    <p:sldId id="310" r:id="rId49"/>
    <p:sldId id="290" r:id="rId50"/>
    <p:sldId id="396" r:id="rId51"/>
    <p:sldId id="397" r:id="rId52"/>
    <p:sldId id="323" r:id="rId53"/>
    <p:sldId id="398" r:id="rId54"/>
    <p:sldId id="324" r:id="rId55"/>
    <p:sldId id="325" r:id="rId56"/>
    <p:sldId id="399" r:id="rId57"/>
    <p:sldId id="400" r:id="rId58"/>
    <p:sldId id="326" r:id="rId59"/>
    <p:sldId id="327" r:id="rId60"/>
    <p:sldId id="328" r:id="rId61"/>
    <p:sldId id="365" r:id="rId62"/>
    <p:sldId id="316" r:id="rId63"/>
    <p:sldId id="318" r:id="rId64"/>
    <p:sldId id="366" r:id="rId65"/>
    <p:sldId id="401" r:id="rId66"/>
    <p:sldId id="402" r:id="rId67"/>
    <p:sldId id="403" r:id="rId68"/>
    <p:sldId id="289" r:id="rId69"/>
    <p:sldId id="404" r:id="rId70"/>
    <p:sldId id="291" r:id="rId71"/>
    <p:sldId id="405" r:id="rId72"/>
    <p:sldId id="406" r:id="rId73"/>
    <p:sldId id="407" r:id="rId74"/>
    <p:sldId id="294" r:id="rId75"/>
    <p:sldId id="408" r:id="rId76"/>
    <p:sldId id="295" r:id="rId77"/>
    <p:sldId id="409" r:id="rId78"/>
    <p:sldId id="410" r:id="rId79"/>
    <p:sldId id="411" r:id="rId80"/>
    <p:sldId id="412" r:id="rId81"/>
    <p:sldId id="278"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presProps" Target="pres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U.S., income is based on one's value to an employer, which depends in part on education.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14:m>
                  <m:oMath xmlns:m="http://schemas.openxmlformats.org/officeDocument/2006/math">
                    <m:sSub>
                      <m:sSubPr>
                        <m:ctrlPr>
                          <a:rPr lang="en-US" sz="1200" i="1" smtClean="0">
                            <a:solidFill>
                              <a:schemeClr val="bg1"/>
                            </a:solidFill>
                            <a:latin typeface="Cambria Math" panose="02040503050406030204" pitchFamily="18" charset="0"/>
                          </a:rPr>
                        </m:ctrlPr>
                      </m:sSubPr>
                      <m:e>
                        <m:r>
                          <a:rPr lang="en-US" sz="1200" b="0" i="1" smtClean="0">
                            <a:solidFill>
                              <a:schemeClr val="bg1"/>
                            </a:solidFill>
                            <a:latin typeface="Cambria Math" panose="02040503050406030204" pitchFamily="18" charset="0"/>
                          </a:rPr>
                          <m:t>𝑊</m:t>
                        </m:r>
                      </m:e>
                      <m:sub>
                        <m:r>
                          <a:rPr lang="en-US" sz="1200" b="0" i="1" smtClean="0">
                            <a:solidFill>
                              <a:schemeClr val="bg1"/>
                            </a:solidFill>
                            <a:latin typeface="Cambria Math" panose="02040503050406030204" pitchFamily="18" charset="0"/>
                          </a:rPr>
                          <m:t>𝑚𝑘𝑡</m:t>
                        </m:r>
                      </m:sub>
                    </m:sSub>
                    <m:r>
                      <a:rPr lang="en-US" sz="1200" b="0" i="1" smtClean="0">
                        <a:solidFill>
                          <a:schemeClr val="bg1"/>
                        </a:solidFill>
                        <a:latin typeface="Cambria Math" panose="02040503050406030204" pitchFamily="18" charset="0"/>
                      </a:rPr>
                      <m:t>=</m:t>
                    </m:r>
                    <m:sSub>
                      <m:sSubPr>
                        <m:ctrlPr>
                          <a:rPr lang="en-US" sz="1200" i="1" dirty="0" smtClean="0">
                            <a:solidFill>
                              <a:schemeClr val="bg1"/>
                            </a:solidFill>
                            <a:latin typeface="Cambria Math" panose="02040503050406030204" pitchFamily="18" charset="0"/>
                          </a:rPr>
                        </m:ctrlPr>
                      </m:sSubPr>
                      <m:e>
                        <m:r>
                          <a:rPr lang="en-US" sz="1200" b="0" i="1" dirty="0" smtClean="0">
                            <a:solidFill>
                              <a:schemeClr val="bg1"/>
                            </a:solidFill>
                            <a:latin typeface="Cambria Math" panose="02040503050406030204" pitchFamily="18" charset="0"/>
                          </a:rPr>
                          <m:t>𝑉𝑀𝑃</m:t>
                        </m:r>
                      </m:e>
                      <m:sub>
                        <m:r>
                          <a:rPr lang="en-US" sz="1200" b="0" i="1" dirty="0" smtClean="0">
                            <a:solidFill>
                              <a:schemeClr val="bg1"/>
                            </a:solidFill>
                            <a:latin typeface="Cambria Math" panose="02040503050406030204" pitchFamily="18" charset="0"/>
                          </a:rPr>
                          <m:t>𝐿</m:t>
                        </m:r>
                      </m:sub>
                    </m:sSub>
                  </m:oMath>
                </a14:m>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r>
                  <a:rPr lang="en-US" sz="1200" b="0" i="0">
                    <a:solidFill>
                      <a:schemeClr val="bg1"/>
                    </a:solidFill>
                    <a:latin typeface="Cambria Math" panose="02040503050406030204" pitchFamily="18" charset="0"/>
                  </a:rPr>
                  <a:t>𝑊_𝑚𝑘𝑡=</a:t>
                </a:r>
                <a:r>
                  <a:rPr lang="en-US" sz="1200" i="0" dirty="0">
                    <a:solidFill>
                      <a:schemeClr val="bg1"/>
                    </a:solidFill>
                    <a:latin typeface="Cambria Math" panose="02040503050406030204" pitchFamily="18" charset="0"/>
                  </a:rPr>
                  <a:t>〖</a:t>
                </a:r>
                <a:r>
                  <a:rPr lang="en-US" sz="1200" b="0" i="0" dirty="0">
                    <a:solidFill>
                      <a:schemeClr val="bg1"/>
                    </a:solidFill>
                    <a:latin typeface="Cambria Math" panose="02040503050406030204" pitchFamily="18" charset="0"/>
                  </a:rPr>
                  <a:t>𝑉𝑀𝑃〗_𝐿</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371919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perfectly competitive labor market, firms can hire all the labor they want at the going market wage. Therefore, they hire workers up to the point L1, where the going market wage equals the 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789396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employer does not sell its output in a perfectly competitive industry, it faces a downward-sloping demand curve for output. This is true if the firm is a monopoly, but it's also true if the firm is an oligopoly or monopolistically competitive. In this situation, the value of a worker's marginal product is the marginal revenue, not the price. Thus, the demand for labor is the marginal product times the marginal revenue.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70928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with some market power in their output market, the value of additional output sold is the firm's marginal revenue. Since MPL declines with additional labor employed, and MR declines with additional output sold, the firm's marginal revenue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41212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firms with market power in their output market, they choose the number of workers, L2, where the going market wage equals the firm's marginal revenue product. Note that since marginal revenue is less than price, the demand for labor for a firm that has market power in its output market is less than the demand for labor ( L1) for a perfectly competitive firm. As a result, employment will be lower in an imperfectly competitive industry than in a perfectly competitive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1076847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792036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are going to discuss wages and employment in an imperfectly competitive labor market.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244610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Regulations can help reduce the imbalance of power between parties in the labor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give workers more power, the U.S. government has passed, in response to years of labor protests, several laws to create a more equal balance of power between workers and employers. These laws include some of the following: setting minimum hourly wages, setting maximum hours of work (before overtime), prohibiting child labor, </a:t>
            </a:r>
            <a:r>
              <a:rPr lang="en-US" sz="1200" kern="1200" dirty="0">
                <a:solidFill>
                  <a:schemeClr val="bg1"/>
                </a:solidFill>
                <a:effectLst/>
                <a:latin typeface="+mn-lt"/>
                <a:ea typeface="+mn-ea"/>
                <a:cs typeface="+mn-cs"/>
              </a:rPr>
              <a:t>p</a:t>
            </a:r>
            <a:r>
              <a:rPr lang="en-US" sz="1200" dirty="0">
                <a:solidFill>
                  <a:schemeClr val="bg1"/>
                </a:solidFill>
              </a:rPr>
              <a:t>reventing discrimination on the basis of race, ethnicity, gender, sexual orientation, and age, </a:t>
            </a:r>
            <a:r>
              <a:rPr lang="en-US" sz="1200" kern="1200" dirty="0">
                <a:solidFill>
                  <a:schemeClr val="tx1"/>
                </a:solidFill>
                <a:effectLst/>
                <a:latin typeface="+mn-lt"/>
                <a:ea typeface="+mn-ea"/>
                <a:cs typeface="+mn-cs"/>
              </a:rPr>
              <a:t>regulating health and safety conditions in the workplace, requiring employers to provide family leave, covering workers with unemployment insurance, and setting a limit on the number of immigrant workers that are allowed into the United States from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market economy like the United States, income comes from ownership of the means of production: resources or assets. Income is a function of the quantity of each resource one owns and the value society places on those resources. Each factor payment, like wages for labor and interest for financial capital, is determined in their respective factor markets. This lesson will focus on labor markets, but other factor markets operate similarly.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The table lists some prominent U.S. workplace protection laws. Some of the laws listed in the table were only the start of labor market regulations in these areas and have been followed, over time, by other related laws, regulations, and court rulings.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635133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sources of imperfect competition in labor markets. This section primarily focuses on the demand side.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Demand-side sources: Labor market power by employers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Supply-side sources: Labor market power by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988820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competitive labor market is one where there are many potential employers for a given type of worker. If there is only one employer in a labor market, they can offer lower wages than would exist in a competitive market. If a lone employer is exploiting its market power, the firm is called a monopsony.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classical example of monopsony is the sole coal company in a West Virginia town. If coal miners want to work, they must accept what the coal company is paying.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954406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the monopsonist is the sole employer in a labor market, it can offer any wage it wishes. However, because it faces the market supply curve for labor, if it wants to hire more workers, it must raise the wage it pays. The marginal cost of labor is the cost to the firm of hiring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monopsonies are the sole demander for labor, they face the market supply curve for labor. In order to increase employment, they must raise the wage they pay, not just for new workers but for all the existing workers. As a result, the marginal cost of hiring additional labor is greater than the wage. Thus, for any level of employment (above the first worker), MCL is above the market supply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578631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monopsony will hire workers up to the point where its demand for labor equals the marginal cost of additional labor, paying the wage given by the supply curve of labor necessary to obtain that many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694144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963594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a:p>
            <a:r>
              <a:rPr lang="en-US" dirty="0"/>
              <a:t>The situations of monopoly and monopsony are very similar. A monopolist is a sole seller and a monopsony is a sole buyer (of labor). For a monopolist to sell more of its output, it must lower price. Similarly, for a monopsony to hire more labor, it must raise the wage rate.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641942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labor union is an organization of workers that negotiates with employers over wages and working conditions. Labor unions seek to change the power balance between employers and workers by requiring employers to deal with workers collectively. A labor union operates like a monopoly in a labor market. Economists sometimes call negotiations between unions and firms collective bargaining.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is the term that economists use for all the different markets for labor. There is no single labor market; rather, there is a different market for every different type of labor. Labor differs by type of work (e.g. retail sales vs. scientist), skill level (entry level or more experienced), and location (local, regional, etc.). While each labor market is different, they all tend to operate in similar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both pros and cons to labor unions. The pros of labor unions accrue to the workers that are members of labor unions through the enhanced negotiating power the threat of a strike or work stoppage generates for unions. These are higher wages, better working conditions and more job security. The cons from labor unions include the higher cost of labor to firms, higher costs to consumers and also the possibility of less hiring by firms in response to both the higher wages generated by labor unions and also the increased difficulty firms have in firing  workers that are labor union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864951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r>
              <a:rPr lang="en-US" dirty="0"/>
              <a:t>To avoid having issues with higher costs of production (due to higher wages) following the decision to unionize, you could substitute more capital for labor in the production process.</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589324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table showing the largest labor unions in the United States. The National Education Association, which is a union for teachers, is the largest union with 2.9 million members. The Service Employees International Union is the second largest union with 1.9 million members. They represent service workers ranging from janitors to home health care workers to child care workers. You can look up each of these unions on the web if you are interested to see who they represent and the issues they are fighting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graph showing the trend in union membership over time. Union membership increased rapidly in the 1930’s in response to legislation introduced as part of the New Deal during the Great Depression, but since the 1960’s union membership has steadily declining.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a union is the sole supplier of labor, it can act like a monopoly and ask for whatever wage rate it can obtain for its workers. If employers need workers, they must meet the union's wage demand. The union can threaten that unless firms agree to the wages they demand, the workers will strike.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009081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Without a union, the equilibrium at E would have involved the wage We and the quantity of labor </a:t>
            </a:r>
            <a:r>
              <a:rPr lang="en-US" sz="1200" kern="1200" dirty="0" err="1">
                <a:solidFill>
                  <a:schemeClr val="tx1"/>
                </a:solidFill>
                <a:effectLst/>
                <a:latin typeface="+mn-lt"/>
                <a:ea typeface="+mn-ea"/>
                <a:cs typeface="+mn-cs"/>
              </a:rPr>
              <a:t>Qe</a:t>
            </a:r>
            <a:r>
              <a:rPr lang="en-US" sz="1200" kern="1200" dirty="0">
                <a:solidFill>
                  <a:schemeClr val="tx1"/>
                </a:solidFill>
                <a:effectLst/>
                <a:latin typeface="+mn-lt"/>
                <a:ea typeface="+mn-ea"/>
                <a:cs typeface="+mn-cs"/>
              </a:rPr>
              <a:t>. However, the union is able to use its bargaining power to raise the wage to Wu. The result is an excess supply of labor for union jobs. That is, a quantity of labor supplied, Qs, is greater than firms' quantity demanded for labor, </a:t>
            </a:r>
            <a:r>
              <a:rPr lang="en-US" sz="1200" kern="1200" dirty="0" err="1">
                <a:solidFill>
                  <a:schemeClr val="tx1"/>
                </a:solidFill>
                <a:effectLst/>
                <a:latin typeface="+mn-lt"/>
                <a:ea typeface="+mn-ea"/>
                <a:cs typeface="+mn-cs"/>
              </a:rPr>
              <a:t>Qd</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1217605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now address the question of whether union workers are more productive than non-union workers. There are three reasons why this might be the case. The first reason is that the higher wage negotiated by the union may induce workers to work harder. Higher than market clearing wages are often called efficiency wages for this reason.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address the question of why union membership has declined since the 1950’s. Economist give three main reasons for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reason for the decline in union membership is the shift away from manufacturing jobs, which are more heavily unionized, to service jobs that are often not represented by unions. Here is graph showing the job trends in the United States since 1950. The y-axis shows the level of employment measured in thousands of employees, so you can see the rapid increase in the number of service sector jobs from about 22 million workers in 1950 to over 100 million workers in 2017. You can also see the slow decline in manufacturing jobs from 19 million in the 1970’s to 17 million in 2017.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215011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firm wants to maximize profits, it should follow the first rule of labor markets. To maximize profits, firms should never pay more in wages and benefits than the value of the worker’s marginal productivity to the firm. Algebraically, this can be represented as w (wage) has to be less than the price of the product the firm is selling times the marginal product of labor (MPL). The price times the MPL gives the value of the marginal product of labor. Remember, the marginal product of labor is the additional output a worker produces. If you multiply that output by its price, you get the value of that additional output. The value of the additional output must be less than the cost of hiring the worker, which again is 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reason union membership has declined is because globalization and increased competition from foreign products have reduced union bargaining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715496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Starting in the 1960’s US car makers faced increased competition from Europe and Japan. As sales of imports rose, U.S. car sales fell. Membership in the United Auto Workers union fell from 975,000 in 1985 to 390,000 in 2015 as the decline in car sales lead to layoffs by U.S. auto companies.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9356522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third reason for the decline in union membership is because workplace protection laws now in place reduced the need for unions to negotiate on behalf of workers for these better working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798293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is near the bottom of international rankings in percentage of workers whose wages are determined by union bargaining. U.S. laws are, perhaps, less friendly to the formation of unions than such laws in other countries. The close connection between union membership and a friendly legal environment is apparent in the history of U.S. unions. The National Labor-Management Relations Act of 1935 specified that workers had a right to organize unions.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566131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take a look at a special case known as bilateral monopoly. A bilateral monopoly occurs when there is market power on both sides of the labor market. So, this is a battle between a monopsony on the labor demand side vs. a union on the labor supply side. </a:t>
            </a:r>
            <a:r>
              <a:rPr lang="en-US" sz="1200" kern="1200" dirty="0" err="1">
                <a:solidFill>
                  <a:schemeClr val="tx1"/>
                </a:solidFill>
                <a:effectLst/>
                <a:latin typeface="+mn-lt"/>
                <a:ea typeface="+mn-ea"/>
                <a:cs typeface="+mn-cs"/>
              </a:rPr>
              <a:t>mployment</a:t>
            </a:r>
            <a:r>
              <a:rPr lang="en-US" sz="1200" kern="1200" dirty="0">
                <a:solidFill>
                  <a:schemeClr val="tx1"/>
                </a:solidFill>
                <a:effectLst/>
                <a:latin typeface="+mn-lt"/>
                <a:ea typeface="+mn-ea"/>
                <a:cs typeface="+mn-cs"/>
              </a:rPr>
              <a:t>, L*, will be lower in a bilateral monopoly than in a competitive labor market, but the equilibrium wage is indeterminate, somewhere in the range between Wu (what the union would choose) and Wm (what the monopsony would choose).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earnings gaps based on race and gender; explain the impact of discrimination in a competitive market; and identify U.S. public policies designed to reduce discrimination.</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8261415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Discrimination involves acting on the belief that members of a certain group are inferior solely because of a factor such as race, gender, or religion. There are many types of discrimination, but the focus here will be on discrimination in labor markets, which arises if workers with the same skill levels—as measured by education, experience, and expertise—receive different pay or have different job opportunities because of their race or gender.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possible signal of labor market discrimination is when an employer pays one group less than another. A gap remains between the average wages of black and white workers and between the average wages of female and male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12251031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An earnings gap between average wages, in and of itself, does not prove that discrimination is occurring in the labor market. We need to apply the same productivity characteristics to all parties (employees) involved. Gender discrimination occurs when employers pay women less than men despite having comparable education, experience, and expertise. </a:t>
            </a:r>
            <a:r>
              <a:rPr lang="en-US" sz="1200" dirty="0">
                <a:solidFill>
                  <a:schemeClr val="bg1"/>
                </a:solidFill>
              </a:rPr>
              <a:t>Racial discrimination exists when employers pay employees less than their coworkers of another race who hold similar jobs with similar educational attainment and expertise.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4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a:t>
                </a:r>
                <a:r>
                  <a:rPr lang="en-US" sz="1200" kern="1200" baseline="0" dirty="0">
                    <a:solidFill>
                      <a:schemeClr val="tx1"/>
                    </a:solidFill>
                    <a:effectLst/>
                    <a:latin typeface="+mn-lt"/>
                    <a:ea typeface="+mn-ea"/>
                    <a:cs typeface="+mn-cs"/>
                  </a:rPr>
                  <a:t> </a:t>
                </a:r>
                <a:r>
                  <a:rPr lang="en-US" sz="2000" i="1" dirty="0"/>
                  <a:t>D</a:t>
                </a:r>
                <a:r>
                  <a:rPr lang="en-US" sz="2000" baseline="-25000" dirty="0"/>
                  <a:t>L </a:t>
                </a:r>
                <a:r>
                  <a:rPr lang="en-US" sz="2000" dirty="0"/>
                  <a:t>= </a:t>
                </a:r>
                <a:r>
                  <a:rPr lang="en-US" sz="2000" i="1" dirty="0"/>
                  <a:t>MP</a:t>
                </a:r>
                <a:r>
                  <a:rPr lang="en-US" sz="2000" baseline="-25000" dirty="0"/>
                  <a:t>L</a:t>
                </a:r>
                <a:r>
                  <a:rPr lang="en-US" sz="2000" dirty="0"/>
                  <a:t> </a:t>
                </a:r>
                <a:r>
                  <a:rPr lang="en-US" sz="2000" dirty="0">
                    <a:sym typeface="Symbol" panose="05050102010706020507" pitchFamily="18" charset="2"/>
                  </a:rPr>
                  <a:t> </a:t>
                </a:r>
                <a:r>
                  <a:rPr lang="en-US" sz="2000" i="1" dirty="0">
                    <a:sym typeface="Symbol" panose="05050102010706020507" pitchFamily="18" charset="2"/>
                  </a:rPr>
                  <a:t>P</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 </a:t>
                </a:r>
                <a:r>
                  <a:rPr lang="en-US" sz="1200" i="0">
                    <a:latin typeface="Cambria Math" panose="02040503050406030204" pitchFamily="18" charset="0"/>
                  </a:rPr>
                  <a:t>"DL=M" </a:t>
                </a:r>
                <a:r>
                  <a:rPr lang="en-US" sz="1200" b="0" i="0">
                    <a:latin typeface="Cambria Math" panose="02040503050406030204" pitchFamily="18" charset="0"/>
                  </a:rPr>
                  <a:t>𝑃_𝐿 "</a:t>
                </a:r>
                <a:r>
                  <a:rPr lang="en-US" sz="1200" i="0">
                    <a:latin typeface="Cambria Math" panose="02040503050406030204" pitchFamily="18" charset="0"/>
                  </a:rPr>
                  <a:t>×P</a:t>
                </a:r>
                <a:r>
                  <a:rPr lang="en-US" sz="1200" i="0"/>
                  <a:t>"</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72% of men held jobs in 2014 vs. 58.1% of women. 1971: 44% of </a:t>
            </a:r>
            <a:r>
              <a:rPr lang="en-US" sz="1200" dirty="0">
                <a:solidFill>
                  <a:schemeClr val="bg1"/>
                </a:solidFill>
              </a:rPr>
              <a:t>bachelor degrees</a:t>
            </a:r>
            <a:r>
              <a:rPr lang="en-US" sz="1200" kern="1200" dirty="0">
                <a:solidFill>
                  <a:schemeClr val="tx1"/>
                </a:solidFill>
                <a:effectLst/>
                <a:latin typeface="+mn-lt"/>
                <a:ea typeface="+mn-ea"/>
                <a:cs typeface="+mn-cs"/>
              </a:rPr>
              <a:t> went to women. 2014: 56% of </a:t>
            </a:r>
            <a:r>
              <a:rPr lang="en-US" sz="1200" dirty="0">
                <a:solidFill>
                  <a:schemeClr val="bg1"/>
                </a:solidFill>
              </a:rPr>
              <a:t>bachelor degrees</a:t>
            </a:r>
            <a:r>
              <a:rPr lang="en-US" sz="1200" kern="1200" dirty="0">
                <a:solidFill>
                  <a:schemeClr val="tx1"/>
                </a:solidFill>
                <a:effectLst/>
                <a:latin typeface="+mn-lt"/>
                <a:ea typeface="+mn-ea"/>
                <a:cs typeface="+mn-cs"/>
              </a:rPr>
              <a:t> went to women. 1970: 5.4% and 8.4% of law and medical degrees went to women. 2014: 47% and 48% of law and medical degrees went to women.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Women are likely to bear a disproportionately large share of household responsibilities. A mother of young children is more likely to drop out of the labor force or work on a reduced schedule than is the father. As a result, women in their 30s and 40s are likely, on average, to have less job experience than men. In the United States, childless women with the same education and experience levels as men are typically paid comparably. Women with families and children are typically paid about 7% to 14% less than other women of similar education and work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Blacks experienced blatant labor market discrimination during much of the twentieth century. Until the passage of the Civil Rights Act of 1964, it was legal in many states to refuse to hire a black worker. Moreover, blacks were often denied access to educational opportunities, meaning that they had lower levels of qualifications.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27586218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8661788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Gary Becker, who won the Nobel Prize in economics in 1992, was one of the first to analyze discrimination in economic terms. While competitive markets can allow some employers to practice discrimination, it can also provide firms with incentives not to. Given these incentives, Becker explored the question of why discrimination persists. If a business is located in an area with a large minority population and refuses to sell to minorities, it will cut into its own profits. If some businesses refuse to pay women/minorities a wage based on their productivity, other profit-seeking employers can hire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first public policy step against discrimination in the labor market is to make it illegal. The Equal Pay Act of 1963 said that employers must pay men and women who do equal work the same. The Civil Rights Act of 1964 prohibits employment discrimination based on race, color, religion, sex, or national origin. The Age Discrimination in Employment Act of 1967 prohibited discrimination on the basis of age against individuals who are forty years of age or older. The Pregnancy Discrimination Act of 1978 was aimed at prohibiting discrimination against women in the workplace who are planning to get pregnant, are pregnant, or are returning after pregnancy.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33290847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Affirmative action </a:t>
            </a:r>
            <a:r>
              <a:rPr lang="en-US" sz="1200" dirty="0">
                <a:solidFill>
                  <a:schemeClr val="bg1"/>
                </a:solidFill>
              </a:rPr>
              <a:t>is the name given to active efforts by government or businesses that give special rights to minorities in hiring and promotion to make up for past discrimination. In its limited and not especially controversial form, it means making an effort to reach out to a broader range of minority candidates for jobs. In its more aggressive and controversial form, it means requiring government and companies to hire a specific number or percentage of minority employees.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dirty="0"/>
          </a:p>
        </p:txBody>
      </p:sp>
    </p:spTree>
    <p:extLst>
      <p:ext uri="{BB962C8B-B14F-4D97-AF65-F5344CB8AC3E}">
        <p14:creationId xmlns:p14="http://schemas.microsoft.com/office/powerpoint/2010/main" val="3785328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Fortunately, racial and ethnic diversity is on the rise in the U.S. population and work force. optimists argue that the growing proportions of minority workers will break down remaining discriminatory barriers. The economy will benefit as an increasing proportion of workers from traditionally disadvantaged groups have a greater opportunity to fulfill their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dirty="0"/>
          </a:p>
        </p:txBody>
      </p:sp>
    </p:spTree>
    <p:extLst>
      <p:ext uri="{BB962C8B-B14F-4D97-AF65-F5344CB8AC3E}">
        <p14:creationId xmlns:p14="http://schemas.microsoft.com/office/powerpoint/2010/main" val="27097420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Optimists argue that t</a:t>
            </a:r>
            <a:r>
              <a:rPr lang="en-US" sz="1200" dirty="0"/>
              <a:t>he growing proportions of minority workers will break down remaining discriminatory barriers and the economy will benefit. </a:t>
            </a:r>
            <a:r>
              <a:rPr lang="en-US" sz="1200" kern="1200" dirty="0">
                <a:solidFill>
                  <a:schemeClr val="tx1"/>
                </a:solidFill>
                <a:effectLst/>
                <a:latin typeface="+mn-lt"/>
                <a:ea typeface="+mn-ea"/>
                <a:cs typeface="+mn-cs"/>
              </a:rPr>
              <a:t>Pessimists worry that the social tensions between men and women and between ethnic groups will rise and that workers will be less productive as a result. Anti-discrimination policy, at its best, seeks to help society move toward the more optimistic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analyze earnings gaps based on race and gender; explain the impact of discrimination in a competitive market; and identify U.S. public policies designed to reduce discrimination.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dirty="0"/>
          </a:p>
        </p:txBody>
      </p:sp>
    </p:spTree>
    <p:extLst>
      <p:ext uri="{BB962C8B-B14F-4D97-AF65-F5344CB8AC3E}">
        <p14:creationId xmlns:p14="http://schemas.microsoft.com/office/powerpoint/2010/main" val="3198923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958982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what does the value of each worker's marginal product depend? If we assume that the employer sells its output in a perfectly competitive market, the value of each worker's output will be the market price of the product. Thus,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Demand for Labor=MP</a:t>
            </a:r>
            <a:r>
              <a:rPr lang="en-US" sz="1200" kern="1200" baseline="-250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×P=Value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6673874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Immigration is a complex and sensitive topic. Frequently, much of the tension surrounding immigration has to do with cultural issues, but economics is more concerned with immigration’s effects on wages, income levels, and government taxes and spending.</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number of immigrants to the U.S. between 1900 and 1909 was about 8 million. That’s a lot of people, right? Well, people worried about levels of immigration might emphasize that the number of immigrants to the U.S. was about </a:t>
            </a:r>
            <a:r>
              <a:rPr lang="en-US" sz="1200" u="sng" kern="1200" dirty="0">
                <a:solidFill>
                  <a:schemeClr val="tx1"/>
                </a:solidFill>
                <a:effectLst/>
                <a:latin typeface="+mn-lt"/>
                <a:ea typeface="+mn-ea"/>
                <a:cs typeface="+mn-cs"/>
              </a:rPr>
              <a:t>11 million</a:t>
            </a:r>
            <a:r>
              <a:rPr lang="en-US" sz="1200" kern="1200" dirty="0">
                <a:solidFill>
                  <a:schemeClr val="tx1"/>
                </a:solidFill>
                <a:effectLst/>
                <a:latin typeface="+mn-lt"/>
                <a:ea typeface="+mn-ea"/>
                <a:cs typeface="+mn-cs"/>
              </a:rPr>
              <a:t> between 2000 and 2009. However, those </a:t>
            </a:r>
            <a:r>
              <a:rPr lang="en-US" sz="1200" u="none" kern="1200" dirty="0">
                <a:solidFill>
                  <a:schemeClr val="tx1"/>
                </a:solidFill>
                <a:effectLst/>
                <a:latin typeface="+mn-lt"/>
                <a:ea typeface="+mn-ea"/>
                <a:cs typeface="+mn-cs"/>
              </a:rPr>
              <a:t>less</a:t>
            </a:r>
            <a:r>
              <a:rPr lang="en-US" sz="1200" kern="1200" dirty="0">
                <a:solidFill>
                  <a:schemeClr val="tx1"/>
                </a:solidFill>
                <a:effectLst/>
                <a:latin typeface="+mn-lt"/>
                <a:ea typeface="+mn-ea"/>
                <a:cs typeface="+mn-cs"/>
              </a:rPr>
              <a:t> worried about immigration might point out that the United States’ total population was much lower in the early twentieth century. The population roughly tripled during the twentieth century. The seemingly high levels of immigration in the 1990s and 2000s look relatively smaller when they are divided by the population.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22778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consider the reality of recent immigration to the United States. Immigrants are not identical to the rest of the U.S. population. About one-third of immigrants over the age of 25 lack a high school diploma. As a result, many of the recent immigrants end up in jobs like restaurant and hotel work, lawn care, and janitorial work. This kind of immigration represents a shift to the right in the supply of unskilled labor for a number of jobs, which will lead to lower wages for these jobs.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Recent immigration to the U.S. is skewed towards unskilled labor, which makes it harder for low-skilled U.S. citizens to find work or earn a higher wage.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4270273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immigration does create gains for the economy, though these gains are small in the context of the U.S. However, policy questions tend to focus more on how immigration disrupts specific labor markets. We’ve already noted that an increase in low-skill immigrant workers tends to reduce wages for domestic low-skill workers. A study by Michael S. Clune found that for each 10% rise in the number of employed immigrants with no more than a high school diploma, the number of hours worked by high school students fell by 3%. Overall, the effects on the wages of low-skill workers are not large—perhaps in the range of decline of about 1%. </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42577306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Immigrants are thought to contribute to increased demand for local goods and services, which can stimulate the low-skilled labor market. Employers may choose production processes that are more labor-intensive given the increased supply of low-skill workers. These various factors would explain the small negative wage effect that the native low-skill workers observed as a result of immigration.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22194826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potential disruption is the impact on state and local government budgets. Many of the costs imposed by immigrants arise in state-run programs, like public schooling and welfare benefits. However, many of the taxes that immigrants </a:t>
            </a:r>
            <a:r>
              <a:rPr lang="en-US" sz="1200" u="none" kern="1200" dirty="0">
                <a:solidFill>
                  <a:schemeClr val="tx1"/>
                </a:solidFill>
                <a:effectLst/>
                <a:latin typeface="+mn-lt"/>
                <a:ea typeface="+mn-ea"/>
                <a:cs typeface="+mn-cs"/>
              </a:rPr>
              <a:t>pay</a:t>
            </a:r>
            <a:r>
              <a:rPr lang="en-US" sz="1200" kern="1200" dirty="0">
                <a:solidFill>
                  <a:schemeClr val="tx1"/>
                </a:solidFill>
                <a:effectLst/>
                <a:latin typeface="+mn-lt"/>
                <a:ea typeface="+mn-ea"/>
                <a:cs typeface="+mn-cs"/>
              </a:rPr>
              <a:t> are </a:t>
            </a:r>
            <a:r>
              <a:rPr lang="en-US" sz="1200" u="none" kern="1200" dirty="0">
                <a:solidFill>
                  <a:schemeClr val="tx1"/>
                </a:solidFill>
                <a:effectLst/>
                <a:latin typeface="+mn-lt"/>
                <a:ea typeface="+mn-ea"/>
                <a:cs typeface="+mn-cs"/>
              </a:rPr>
              <a:t>federal</a:t>
            </a:r>
            <a:r>
              <a:rPr lang="en-US" sz="1200" kern="1200" dirty="0">
                <a:solidFill>
                  <a:schemeClr val="tx1"/>
                </a:solidFill>
                <a:effectLst/>
                <a:latin typeface="+mn-lt"/>
                <a:ea typeface="+mn-ea"/>
                <a:cs typeface="+mn-cs"/>
              </a:rPr>
              <a:t> taxes, like income taxes and Social Security taxes. Many immigrants do not own property (such as homes and cars), so they do not pay property taxes, which are one of the main sources of state and local tax revenue. However, if they’re renters, their landlords pay property taxes. Additionally, immigrants do pay sales taxes, which are state and local. In summary, according to the nonprofit Rand Corporation, the effects of immigration on taxes are generally positive at the federal level. However, in places where there are many low-skilled immigrants, the effects are negative at the state and local levels.</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549824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operating in a competitive output market, the value of additional output sold is the price the firms receive for the output. Since MPL declines with additional labor employed, the value of the marginal product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the years, there have been proposals for immigration reform. In the 1990s, the Congressional Jordan Commission had two primary goals: reduce overall levels of immigration and give priority to high-skilled immigrants. In the labor market, focusing on high-skilled immigrants would help prevent decreases in the wages of low-skilled workers. It would also benefit government budgets since higher-skilled workers find jobs more quickly, earn higher wages, and thus pay more in taxes.</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9811264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Obama Administration proposed the DREAM Act legislation, which would have offered a path to citizenship for illegal immigrants brought to the United States before the age of 16. </a:t>
            </a:r>
            <a:r>
              <a:rPr lang="en-US" sz="1200" kern="1200" dirty="0">
                <a:solidFill>
                  <a:schemeClr val="tx1"/>
                </a:solidFill>
                <a:effectLst/>
                <a:latin typeface="+mn-lt"/>
                <a:ea typeface="+mn-ea"/>
                <a:cs typeface="+mn-cs"/>
              </a:rPr>
              <a:t>Despite bipartisan support, the legislation failed to pass at the federal level. However, some state legislatures, such as California, have passed their own Dream Acts.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5900988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DACA (Deferred Action for Childhood Arrivals) is a hotly contested topic in the United States. Make an economic argument either for or against the DACA immigration program.</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148244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765486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The value of the marginal product of labor is the marginal product of labor multiplied by the price of the output. So, your VMP</a:t>
            </a:r>
            <a:r>
              <a:rPr lang="en-US" sz="1200" i="1" baseline="-25000" dirty="0"/>
              <a:t>L</a:t>
            </a:r>
            <a:r>
              <a:rPr lang="en-US" sz="1200" i="1" dirty="0"/>
              <a:t> would be 7 x $10 = $70. The VMP</a:t>
            </a:r>
            <a:r>
              <a:rPr lang="en-US" sz="1200" i="1" baseline="-25000" dirty="0"/>
              <a:t>L</a:t>
            </a:r>
            <a:r>
              <a:rPr lang="en-US" sz="1200" i="1" dirty="0"/>
              <a:t> for the next person hired would be 5 x $10 = $50.</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803673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7.sv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41.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Theory of                Labor Markets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4706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2926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algn="ctr"/>
            <a:endParaRPr lang="en-US" sz="2000" i="1" dirty="0"/>
          </a:p>
          <a:p>
            <a:pPr algn="ctr"/>
            <a:r>
              <a:rPr lang="en-US" sz="2000" i="1" dirty="0"/>
              <a:t>The value of the marginal product of labor is the marginal product of labor multiplied by the price of the output. So, your VMP</a:t>
            </a:r>
            <a:r>
              <a:rPr lang="en-US" sz="2000" i="1" baseline="-25000" dirty="0"/>
              <a:t>L</a:t>
            </a:r>
            <a:r>
              <a:rPr lang="en-US" sz="2000" i="1" dirty="0"/>
              <a:t> would be 7 x $10 = $70. The VMP</a:t>
            </a:r>
            <a:r>
              <a:rPr lang="en-US" sz="2000" i="1" baseline="-25000" dirty="0"/>
              <a:t>L</a:t>
            </a:r>
            <a:r>
              <a:rPr lang="en-US" sz="2000" i="1" dirty="0"/>
              <a:t> for the next person hired would be 5 x $10 = $50.</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46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Labor in 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perfectly competitive labor market is</a:t>
              </a:r>
              <a:r>
                <a:rPr lang="en-US" sz="2000" dirty="0">
                  <a:solidFill>
                    <a:schemeClr val="bg1"/>
                  </a:solidFill>
                </a:rPr>
                <a:t> one where firms can hire all the labor they wish at the going market wage. </a:t>
              </a:r>
            </a:p>
          </p:txBody>
        </p:sp>
      </p:grpSp>
      <p:grpSp>
        <p:nvGrpSpPr>
          <p:cNvPr id="11" name="Group 10">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this means that firms face a horizontal supply curve for labor.</a:t>
              </a:r>
            </a:p>
          </p:txBody>
        </p:sp>
      </p:grpSp>
      <p:grpSp>
        <p:nvGrpSpPr>
          <p:cNvPr id="14" name="Group 13">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 market wage, profit-maximizing firms hire workers up to the point where: </a:t>
                  </a:r>
                  <a14:m>
                    <m:oMath xmlns:m="http://schemas.openxmlformats.org/officeDocument/2006/math">
                      <m:sSub>
                        <m:sSubPr>
                          <m:ctrlPr>
                            <a:rPr lang="en-US" sz="2000" i="1" smtClean="0">
                              <a:solidFill>
                                <a:schemeClr val="bg1"/>
                              </a:solidFill>
                              <a:latin typeface="Cambria Math" panose="02040503050406030204" pitchFamily="18" charset="0"/>
                            </a:rPr>
                          </m:ctrlPr>
                        </m:sSubPr>
                        <m:e>
                          <m:r>
                            <a:rPr lang="en-US" sz="2000" b="0" i="1" smtClean="0">
                              <a:solidFill>
                                <a:schemeClr val="bg1"/>
                              </a:solidFill>
                              <a:latin typeface="Cambria Math" panose="02040503050406030204" pitchFamily="18" charset="0"/>
                            </a:rPr>
                            <m:t>𝑊</m:t>
                          </m:r>
                        </m:e>
                        <m:sub>
                          <m:r>
                            <m:rPr>
                              <m:sty m:val="p"/>
                            </m:rPr>
                            <a:rPr lang="en-US" sz="2000" b="0" i="0" smtClean="0">
                              <a:solidFill>
                                <a:schemeClr val="bg1"/>
                              </a:solidFill>
                              <a:latin typeface="Cambria Math" panose="02040503050406030204" pitchFamily="18" charset="0"/>
                            </a:rPr>
                            <m:t>mkt</m:t>
                          </m:r>
                        </m:sub>
                      </m:sSub>
                      <m:r>
                        <a:rPr lang="en-US" sz="2000" b="0" i="1" smtClean="0">
                          <a:solidFill>
                            <a:schemeClr val="bg1"/>
                          </a:solidFill>
                          <a:latin typeface="Cambria Math" panose="02040503050406030204" pitchFamily="18" charset="0"/>
                        </a:rPr>
                        <m:t>=</m:t>
                      </m:r>
                      <m:sSub>
                        <m:sSubPr>
                          <m:ctrlPr>
                            <a:rPr lang="en-US" sz="2000" i="1" dirty="0" smtClean="0">
                              <a:solidFill>
                                <a:schemeClr val="bg1"/>
                              </a:solidFill>
                              <a:latin typeface="Cambria Math" panose="02040503050406030204" pitchFamily="18" charset="0"/>
                            </a:rPr>
                          </m:ctrlPr>
                        </m:sSubPr>
                        <m:e>
                          <m:r>
                            <a:rPr lang="en-US" sz="2000" b="0" i="1" dirty="0" smtClean="0">
                              <a:solidFill>
                                <a:schemeClr val="bg1"/>
                              </a:solidFill>
                              <a:latin typeface="Cambria Math" panose="02040503050406030204" pitchFamily="18" charset="0"/>
                            </a:rPr>
                            <m:t>𝑉𝑀𝑃</m:t>
                          </m:r>
                        </m:e>
                        <m:sub>
                          <m:r>
                            <m:rPr>
                              <m:sty m:val="p"/>
                            </m:rPr>
                            <a:rPr lang="en-US" sz="2000" b="0" i="0" dirty="0" smtClean="0">
                              <a:solidFill>
                                <a:schemeClr val="bg1"/>
                              </a:solidFill>
                              <a:latin typeface="Cambria Math" panose="02040503050406030204" pitchFamily="18" charset="0"/>
                            </a:rPr>
                            <m:t>L</m:t>
                          </m:r>
                        </m:sub>
                      </m:sSub>
                    </m:oMath>
                  </a14:m>
                  <a:r>
                    <a:rPr lang="en-US" sz="2000" dirty="0">
                      <a:solidFill>
                        <a:schemeClr val="bg1"/>
                      </a:solidFill>
                    </a:rPr>
                    <a:t>.</a:t>
                  </a:r>
                </a:p>
              </p:txBody>
            </p:sp>
          </mc:Choice>
          <mc:Fallback xmlns="">
            <p:sp>
              <p:nvSpPr>
                <p:cNvPr id="16" name="TextBox 15">
                  <a:extLst>
                    <a:ext uri="{FF2B5EF4-FFF2-40B4-BE49-F238E27FC236}">
                      <a16:creationId xmlns:a16="http://schemas.microsoft.com/office/drawing/2014/main" id="{BE036492-2511-4A12-925D-1426828F8BBB}"/>
                    </a:ext>
                  </a:extLst>
                </p:cNvPr>
                <p:cNvSpPr txBox="1">
                  <a:spLocks noRot="1" noChangeAspect="1" noMove="1" noResize="1" noEditPoints="1" noAdjustHandles="1" noChangeArrowheads="1" noChangeShapeType="1" noTextEdit="1"/>
                </p:cNvSpPr>
                <p:nvPr/>
              </p:nvSpPr>
              <p:spPr>
                <a:xfrm>
                  <a:off x="599388" y="1786285"/>
                  <a:ext cx="7807571" cy="707886"/>
                </a:xfrm>
                <a:prstGeom prst="rect">
                  <a:avLst/>
                </a:prstGeom>
                <a:blipFill>
                  <a:blip r:embed="rId3"/>
                  <a:stretch>
                    <a:fillRect l="-703" t="-4310" r="-1172" b="-14655"/>
                  </a:stretch>
                </a:blipFill>
              </p:spPr>
              <p:txBody>
                <a:bodyPr/>
                <a:lstStyle/>
                <a:p>
                  <a:r>
                    <a:rPr lang="en-US">
                      <a:noFill/>
                    </a:rPr>
                    <a:t> </a:t>
                  </a:r>
                </a:p>
              </p:txBody>
            </p:sp>
          </mc:Fallback>
        </mc:AlternateContent>
      </p:grpSp>
    </p:spTree>
    <p:extLst>
      <p:ext uri="{BB962C8B-B14F-4D97-AF65-F5344CB8AC3E}">
        <p14:creationId xmlns:p14="http://schemas.microsoft.com/office/powerpoint/2010/main" val="203815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Labor in 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5C4D93AC-E133-405C-BDA7-328238A9D64E}"/>
              </a:ext>
            </a:extLst>
          </p:cNvPr>
          <p:cNvGrpSpPr/>
          <p:nvPr/>
        </p:nvGrpSpPr>
        <p:grpSpPr>
          <a:xfrm>
            <a:off x="2066922" y="1411916"/>
            <a:ext cx="8058154" cy="1367968"/>
            <a:chOff x="542923" y="1736761"/>
            <a:chExt cx="8058154" cy="136796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In a perfectly competitive labor market, firms can hire all the labor they want at the going market wage. Therefore, they hire workers up to the point </a:t>
              </a:r>
              <a:r>
                <a:rPr lang="en-US" sz="2000" i="1" dirty="0">
                  <a:solidFill>
                    <a:schemeClr val="bg1"/>
                  </a:solidFill>
                </a:rPr>
                <a:t>L</a:t>
              </a:r>
              <a:r>
                <a:rPr lang="en-US" sz="2000" baseline="-25000" dirty="0">
                  <a:solidFill>
                    <a:schemeClr val="bg1"/>
                  </a:solidFill>
                </a:rPr>
                <a:t>1</a:t>
              </a:r>
              <a:r>
                <a:rPr lang="en-US" sz="2000" dirty="0">
                  <a:solidFill>
                    <a:schemeClr val="bg1"/>
                  </a:solidFill>
                </a:rPr>
                <a:t>, where the going market wage equals the value of the marginal product of labor.</a:t>
              </a:r>
            </a:p>
          </p:txBody>
        </p:sp>
      </p:grpSp>
      <p:pic>
        <p:nvPicPr>
          <p:cNvPr id="3" name="Picture 2" descr="A graph of marginal product of labor and supply in a perfectly competitive labor market. The curves intersect at a point corresponding to L1.">
            <a:extLst>
              <a:ext uri="{FF2B5EF4-FFF2-40B4-BE49-F238E27FC236}">
                <a16:creationId xmlns:a16="http://schemas.microsoft.com/office/drawing/2014/main" id="{ED81830C-C8E5-49A2-B528-1E24C8F51293}"/>
              </a:ext>
            </a:extLst>
          </p:cNvPr>
          <p:cNvPicPr>
            <a:picLocks noChangeAspect="1"/>
          </p:cNvPicPr>
          <p:nvPr/>
        </p:nvPicPr>
        <p:blipFill>
          <a:blip r:embed="rId3"/>
          <a:stretch>
            <a:fillRect/>
          </a:stretch>
        </p:blipFill>
        <p:spPr>
          <a:xfrm>
            <a:off x="3860762" y="2930415"/>
            <a:ext cx="3949738" cy="3725477"/>
          </a:xfrm>
          <a:prstGeom prst="rect">
            <a:avLst/>
          </a:prstGeom>
        </p:spPr>
      </p:pic>
    </p:spTree>
    <p:extLst>
      <p:ext uri="{BB962C8B-B14F-4D97-AF65-F5344CB8AC3E}">
        <p14:creationId xmlns:p14="http://schemas.microsoft.com/office/powerpoint/2010/main" val="378605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828C565-1AD7-4121-BE68-1857400CEF8B}"/>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5C6F4EE-3D14-4E81-9558-7A6D88FDE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F1CD885-C164-4F20-A97F-860A4DBC1447}"/>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employer does not sell its output in a perfectly competitive industry, it faces a downward-sloping demand curve for output.</a:t>
              </a:r>
            </a:p>
          </p:txBody>
        </p:sp>
      </p:grpSp>
      <p:grpSp>
        <p:nvGrpSpPr>
          <p:cNvPr id="10" name="Group 9">
            <a:extLst>
              <a:ext uri="{FF2B5EF4-FFF2-40B4-BE49-F238E27FC236}">
                <a16:creationId xmlns:a16="http://schemas.microsoft.com/office/drawing/2014/main" id="{E0C10298-815A-4DBA-9805-63455AC2675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6D2E80D4-7153-4DE9-961B-C9375527D3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79113A5-A764-44FE-BA1B-93368BFCB25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true if the firm is a monopoly, but it's also true if the firm is an oligopoly or monopolistically competitive.</a:t>
              </a:r>
            </a:p>
          </p:txBody>
        </p:sp>
      </p:grpSp>
      <p:grpSp>
        <p:nvGrpSpPr>
          <p:cNvPr id="13" name="Group 12">
            <a:extLst>
              <a:ext uri="{FF2B5EF4-FFF2-40B4-BE49-F238E27FC236}">
                <a16:creationId xmlns:a16="http://schemas.microsoft.com/office/drawing/2014/main" id="{B51339B7-DCCC-46FC-849B-8BCC7334A71B}"/>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C137600-EE15-4C5A-A893-FA9B351E91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D480AA3-5C2C-41FF-AAAF-0ACDF75EFD2F}"/>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the value of a worker's marginal product is the marginal revenue, not the price.</a:t>
              </a:r>
            </a:p>
          </p:txBody>
        </p:sp>
      </p:grpSp>
      <p:grpSp>
        <p:nvGrpSpPr>
          <p:cNvPr id="16" name="Group 15">
            <a:extLst>
              <a:ext uri="{FF2B5EF4-FFF2-40B4-BE49-F238E27FC236}">
                <a16:creationId xmlns:a16="http://schemas.microsoft.com/office/drawing/2014/main" id="{CA112EDD-207B-4287-94A2-A620B2454E7B}"/>
              </a:ext>
            </a:extLst>
          </p:cNvPr>
          <p:cNvGrpSpPr/>
          <p:nvPr/>
        </p:nvGrpSpPr>
        <p:grpSpPr>
          <a:xfrm>
            <a:off x="2135749" y="431600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B655918-C014-41B8-B05D-174BEB4F37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2FC32E0-F513-4E1F-A92D-6B8F08757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demand for labor is the marginal product times the marginal revenue.</a:t>
              </a:r>
            </a:p>
          </p:txBody>
        </p:sp>
      </p:grpSp>
    </p:spTree>
    <p:extLst>
      <p:ext uri="{BB962C8B-B14F-4D97-AF65-F5344CB8AC3E}">
        <p14:creationId xmlns:p14="http://schemas.microsoft.com/office/powerpoint/2010/main" val="109748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9" name="Table 4">
            <a:extLst>
              <a:ext uri="{FF2B5EF4-FFF2-40B4-BE49-F238E27FC236}">
                <a16:creationId xmlns:a16="http://schemas.microsoft.com/office/drawing/2014/main" id="{44CE4BB5-47D3-4268-87F7-046FAE306CE9}"/>
              </a:ext>
            </a:extLst>
          </p:cNvPr>
          <p:cNvGraphicFramePr>
            <a:graphicFrameLocks noGrp="1"/>
          </p:cNvGraphicFramePr>
          <p:nvPr>
            <p:extLst>
              <p:ext uri="{D42A27DB-BD31-4B8C-83A1-F6EECF244321}">
                <p14:modId xmlns:p14="http://schemas.microsoft.com/office/powerpoint/2010/main" val="1329227839"/>
              </p:ext>
            </p:extLst>
          </p:nvPr>
        </p:nvGraphicFramePr>
        <p:xfrm>
          <a:off x="707695" y="2322623"/>
          <a:ext cx="5388305" cy="2905480"/>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Marginal Revenue 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latin typeface="Cambria Math" panose="02040503050406030204" pitchFamily="18" charset="0"/>
                          <a:ea typeface="Cambria Math" panose="02040503050406030204" pitchFamily="18" charset="0"/>
                        </a:rPr>
                        <a:t>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i="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r h="596836">
                <a:tc>
                  <a:txBody>
                    <a:bodyPr/>
                    <a:lstStyle/>
                    <a:p>
                      <a:pPr algn="ctr"/>
                      <a:r>
                        <a:rPr lang="en-US" b="1" dirty="0">
                          <a:solidFill>
                            <a:schemeClr val="tx1"/>
                          </a:solidFill>
                        </a:rPr>
                        <a:t>Marginal Revenue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1948700"/>
                  </a:ext>
                </a:extLst>
              </a:tr>
              <a:tr h="5968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solidFill>
                            <a:schemeClr val="tx1"/>
                          </a:solidFill>
                          <a:latin typeface="Cambria Math" panose="02040503050406030204" pitchFamily="18" charset="0"/>
                          <a:ea typeface="Cambria Math" panose="02040503050406030204" pitchFamily="18" charset="0"/>
                        </a:rPr>
                        <a:t>MRP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911324"/>
                  </a:ext>
                </a:extLst>
              </a:tr>
            </a:tbl>
          </a:graphicData>
        </a:graphic>
      </p:graphicFrame>
      <p:pic>
        <p:nvPicPr>
          <p:cNvPr id="3" name="Picture 2" descr="The graph shows how marginal revenue product of labor decreases as labor increases.">
            <a:extLst>
              <a:ext uri="{FF2B5EF4-FFF2-40B4-BE49-F238E27FC236}">
                <a16:creationId xmlns:a16="http://schemas.microsoft.com/office/drawing/2014/main" id="{C9493DA0-2CB0-4FDE-8F46-4EEAE5965B4F}"/>
              </a:ext>
            </a:extLst>
          </p:cNvPr>
          <p:cNvPicPr>
            <a:picLocks noChangeAspect="1"/>
          </p:cNvPicPr>
          <p:nvPr/>
        </p:nvPicPr>
        <p:blipFill>
          <a:blip r:embed="rId3"/>
          <a:stretch>
            <a:fillRect/>
          </a:stretch>
        </p:blipFill>
        <p:spPr>
          <a:xfrm>
            <a:off x="6436023" y="1537033"/>
            <a:ext cx="5301114" cy="4952999"/>
          </a:xfrm>
          <a:prstGeom prst="rect">
            <a:avLst/>
          </a:prstGeom>
        </p:spPr>
      </p:pic>
    </p:spTree>
    <p:extLst>
      <p:ext uri="{BB962C8B-B14F-4D97-AF65-F5344CB8AC3E}">
        <p14:creationId xmlns:p14="http://schemas.microsoft.com/office/powerpoint/2010/main" val="1566646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5C4D93AC-E133-405C-BDA7-328238A9D64E}"/>
              </a:ext>
            </a:extLst>
          </p:cNvPr>
          <p:cNvGrpSpPr/>
          <p:nvPr/>
        </p:nvGrpSpPr>
        <p:grpSpPr>
          <a:xfrm>
            <a:off x="2066922" y="1260537"/>
            <a:ext cx="8058154" cy="1434532"/>
            <a:chOff x="542923" y="1736761"/>
            <a:chExt cx="8058154" cy="229129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2291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1"/>
              <a:ext cx="7807571" cy="2113855"/>
            </a:xfrm>
            <a:prstGeom prst="rect">
              <a:avLst/>
            </a:prstGeom>
            <a:grpFill/>
          </p:spPr>
          <p:txBody>
            <a:bodyPr wrap="square" rtlCol="0">
              <a:spAutoFit/>
            </a:bodyPr>
            <a:lstStyle/>
            <a:p>
              <a:pPr algn="ctr"/>
              <a:r>
                <a:rPr lang="en-US" sz="2000" dirty="0">
                  <a:solidFill>
                    <a:schemeClr val="bg1"/>
                  </a:solidFill>
                </a:rPr>
                <a:t>For firms with market power in their output market, they choose the number of workers, </a:t>
              </a:r>
              <a:r>
                <a:rPr lang="en-US" sz="2000" i="1" dirty="0">
                  <a:solidFill>
                    <a:schemeClr val="bg1"/>
                  </a:solidFill>
                </a:rPr>
                <a:t>L</a:t>
              </a:r>
              <a:r>
                <a:rPr lang="en-US" sz="2000" baseline="-25000" dirty="0">
                  <a:solidFill>
                    <a:schemeClr val="bg1"/>
                  </a:solidFill>
                </a:rPr>
                <a:t>2</a:t>
              </a:r>
              <a:r>
                <a:rPr lang="en-US" sz="2000" dirty="0">
                  <a:solidFill>
                    <a:schemeClr val="bg1"/>
                  </a:solidFill>
                </a:rPr>
                <a:t>, where the going market wage equals the firm's marginal revenue product. Employment will be lower in an imperfectly competitive industry than in a perfectly competitive industry.</a:t>
              </a:r>
            </a:p>
          </p:txBody>
        </p:sp>
      </p:grpSp>
      <p:pic>
        <p:nvPicPr>
          <p:cNvPr id="3" name="Picture 2" descr="A graph of marginal revenue product for normal firms and those with market power.">
            <a:extLst>
              <a:ext uri="{FF2B5EF4-FFF2-40B4-BE49-F238E27FC236}">
                <a16:creationId xmlns:a16="http://schemas.microsoft.com/office/drawing/2014/main" id="{E7D1596A-02DA-463B-B037-9FFC229D994F}"/>
              </a:ext>
            </a:extLst>
          </p:cNvPr>
          <p:cNvPicPr>
            <a:picLocks noChangeAspect="1"/>
          </p:cNvPicPr>
          <p:nvPr/>
        </p:nvPicPr>
        <p:blipFill>
          <a:blip r:embed="rId3"/>
          <a:stretch>
            <a:fillRect/>
          </a:stretch>
        </p:blipFill>
        <p:spPr>
          <a:xfrm>
            <a:off x="3846223" y="2814433"/>
            <a:ext cx="4011902" cy="3769039"/>
          </a:xfrm>
          <a:prstGeom prst="rect">
            <a:avLst/>
          </a:prstGeom>
        </p:spPr>
      </p:pic>
    </p:spTree>
    <p:extLst>
      <p:ext uri="{BB962C8B-B14F-4D97-AF65-F5344CB8AC3E}">
        <p14:creationId xmlns:p14="http://schemas.microsoft.com/office/powerpoint/2010/main" val="1619013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__________ of all firms’ demands for labor.</a:t>
            </a:r>
          </a:p>
          <a:p>
            <a:endParaRPr lang="en-US" sz="2000" dirty="0"/>
          </a:p>
          <a:p>
            <a:r>
              <a:rPr lang="en-US" sz="2000" dirty="0"/>
              <a:t>☐ vertical sum</a:t>
            </a:r>
          </a:p>
          <a:p>
            <a:r>
              <a:rPr lang="en-US" sz="2000" dirty="0"/>
              <a:t>☐ horizontal sum</a:t>
            </a:r>
          </a:p>
          <a:p>
            <a:r>
              <a:rPr lang="en-US" sz="2000" dirty="0"/>
              <a:t>☐ supply minus the sum</a:t>
            </a:r>
          </a:p>
          <a:p>
            <a:r>
              <a:rPr lang="en-US" sz="2000" dirty="0"/>
              <a:t>☐ none of the above</a:t>
            </a:r>
          </a:p>
          <a:p>
            <a:endParaRPr lang="en-US" sz="2000" dirty="0"/>
          </a:p>
          <a:p>
            <a:r>
              <a:rPr lang="en-US" sz="2000" dirty="0"/>
              <a:t>The supply of labor curve is ________________.</a:t>
            </a:r>
          </a:p>
          <a:p>
            <a:endParaRPr lang="en-US" sz="2000" dirty="0"/>
          </a:p>
          <a:p>
            <a:r>
              <a:rPr lang="en-US" sz="2000" dirty="0"/>
              <a:t>☐ 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__________ of all firms’ demands for labor.</a:t>
            </a:r>
          </a:p>
          <a:p>
            <a:endParaRPr lang="en-US" sz="2000" dirty="0"/>
          </a:p>
          <a:p>
            <a:r>
              <a:rPr lang="en-US" sz="2000" dirty="0"/>
              <a:t>☐ vertical sum</a:t>
            </a:r>
          </a:p>
          <a:p>
            <a:r>
              <a:rPr lang="en-US" sz="2000" dirty="0"/>
              <a:t>☐ </a:t>
            </a:r>
            <a:r>
              <a:rPr lang="en-US" sz="2000" b="1" dirty="0"/>
              <a:t>horizontal sum</a:t>
            </a:r>
          </a:p>
          <a:p>
            <a:r>
              <a:rPr lang="en-US" sz="2000" dirty="0"/>
              <a:t>☐ supply minus the sum</a:t>
            </a:r>
          </a:p>
          <a:p>
            <a:r>
              <a:rPr lang="en-US" sz="2000" dirty="0"/>
              <a:t>☐ none of the above</a:t>
            </a:r>
          </a:p>
          <a:p>
            <a:endParaRPr lang="en-US" sz="2000" dirty="0"/>
          </a:p>
          <a:p>
            <a:r>
              <a:rPr lang="en-US" sz="2000" dirty="0"/>
              <a:t>The supply of labor curve is ________________.</a:t>
            </a:r>
          </a:p>
          <a:p>
            <a:endParaRPr lang="en-US" sz="2000" dirty="0"/>
          </a:p>
          <a:p>
            <a:r>
              <a:rPr lang="en-US" sz="2000" dirty="0"/>
              <a:t>☐ </a:t>
            </a:r>
            <a:r>
              <a:rPr lang="en-US" sz="2000" b="1" dirty="0"/>
              <a:t>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D21747E-F9D6-4606-8E3B-1BB012AF6EBC}"/>
              </a:ext>
            </a:extLst>
          </p:cNvPr>
          <p:cNvSpPr/>
          <p:nvPr/>
        </p:nvSpPr>
        <p:spPr>
          <a:xfrm>
            <a:off x="1613342" y="3090042"/>
            <a:ext cx="199695" cy="2049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890830A-A0C5-43AE-8D3B-D3B43DA3D81E}"/>
              </a:ext>
            </a:extLst>
          </p:cNvPr>
          <p:cNvSpPr/>
          <p:nvPr/>
        </p:nvSpPr>
        <p:spPr>
          <a:xfrm>
            <a:off x="1608082" y="4897832"/>
            <a:ext cx="199695" cy="2049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309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firm demands labor because of the value of the labor's marginal productivity.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operating in a perfectly competitive output market, this will be the value of the marginal product, which we define as the marginal product of labor multiplied by the firm's output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that is not perfectly competitive, the appropriate concept is the marginal revenue product, which we define as the marginal product of labor multiplied by the firm's marginal revenue.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Profit-maximizing firms employ labor up to the point where the market wage is equal to the firm's demand for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competitive labor market, we determine market wage through the interaction between the market supply and market demand for labor.</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Wages and Employment in an Imperfectly Competitive Labor Market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371618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Theory of Labor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5114736"/>
            <a:ext cx="7998448" cy="738664"/>
          </a:xfrm>
          <a:prstGeom prst="rect">
            <a:avLst/>
          </a:prstGeom>
          <a:solidFill>
            <a:srgbClr val="627981"/>
          </a:solidFill>
        </p:spPr>
        <p:txBody>
          <a:bodyPr wrap="square" rtlCol="0">
            <a:spAutoFit/>
          </a:bodyPr>
          <a:lstStyle/>
          <a:p>
            <a:pPr algn="ctr"/>
            <a:r>
              <a:rPr lang="en-US" sz="2100" dirty="0">
                <a:solidFill>
                  <a:schemeClr val="bg1"/>
                </a:solidFill>
              </a:rPr>
              <a:t>In the U.S., income is based on one's value to an employer, which depends in part on education.</a:t>
            </a:r>
          </a:p>
        </p:txBody>
      </p:sp>
      <p:pic>
        <p:nvPicPr>
          <p:cNvPr id="1026" name="Picture 2" descr="A photograph of a large, empty classroom">
            <a:extLst>
              <a:ext uri="{FF2B5EF4-FFF2-40B4-BE49-F238E27FC236}">
                <a16:creationId xmlns:a16="http://schemas.microsoft.com/office/drawing/2014/main" id="{5D2404F5-769B-43D7-A04B-EBED8926CC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719" y="1478368"/>
            <a:ext cx="4838562" cy="3293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19183"/>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Wages and Employment in an Imperfectly Competitive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4" y="5445023"/>
            <a:ext cx="7998448" cy="738664"/>
          </a:xfrm>
          <a:prstGeom prst="rect">
            <a:avLst/>
          </a:prstGeom>
          <a:solidFill>
            <a:srgbClr val="627981"/>
          </a:solidFill>
        </p:spPr>
        <p:txBody>
          <a:bodyPr wrap="square" rtlCol="0">
            <a:spAutoFit/>
          </a:bodyPr>
          <a:lstStyle/>
          <a:p>
            <a:pPr algn="ctr"/>
            <a:r>
              <a:rPr lang="en-US" sz="2100" dirty="0">
                <a:solidFill>
                  <a:schemeClr val="bg1"/>
                </a:solidFill>
              </a:rPr>
              <a:t>Regulations can help reduce the imbalance of power between parties in the labor market.</a:t>
            </a:r>
          </a:p>
        </p:txBody>
      </p:sp>
      <p:pic>
        <p:nvPicPr>
          <p:cNvPr id="1026" name="Picture 2" descr="A close-up of two people shaking hands">
            <a:extLst>
              <a:ext uri="{FF2B5EF4-FFF2-40B4-BE49-F238E27FC236}">
                <a16:creationId xmlns:a16="http://schemas.microsoft.com/office/drawing/2014/main" id="{DDFAD222-7766-49E1-93F0-5F8C4533E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615066"/>
            <a:ext cx="57150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815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884286" y="2771353"/>
            <a:ext cx="4890705" cy="3820183"/>
            <a:chOff x="561019" y="1570557"/>
            <a:chExt cx="8058155" cy="656090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629862"/>
              <a:ext cx="8058155" cy="65016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Setting minimum hourly wages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maximum hours of work (at least before employers pay overtime rates)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Prohibiting child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Regulating health and safety conditions in the workplace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provide family leave</a:t>
              </a:r>
            </a:p>
          </p:txBody>
        </p:sp>
      </p:grpSp>
      <p:grpSp>
        <p:nvGrpSpPr>
          <p:cNvPr id="30" name="Group 29">
            <a:extLst>
              <a:ext uri="{FF2B5EF4-FFF2-40B4-BE49-F238E27FC236}">
                <a16:creationId xmlns:a16="http://schemas.microsoft.com/office/drawing/2014/main" id="{A78BF0D3-0D6F-4338-9F67-9C934BBCC2B3}"/>
              </a:ext>
            </a:extLst>
          </p:cNvPr>
          <p:cNvGrpSpPr/>
          <p:nvPr/>
        </p:nvGrpSpPr>
        <p:grpSpPr>
          <a:xfrm>
            <a:off x="1376516" y="1362292"/>
            <a:ext cx="9438968" cy="1160769"/>
            <a:chOff x="542923" y="1736761"/>
            <a:chExt cx="8058154" cy="1515285"/>
          </a:xfrm>
          <a:solidFill>
            <a:srgbClr val="627981"/>
          </a:solidFill>
        </p:grpSpPr>
        <p:sp>
          <p:nvSpPr>
            <p:cNvPr id="32" name="Rectangle 31">
              <a:extLst>
                <a:ext uri="{FF2B5EF4-FFF2-40B4-BE49-F238E27FC236}">
                  <a16:creationId xmlns:a16="http://schemas.microsoft.com/office/drawing/2014/main" id="{88F67047-C027-436F-A941-7E95F5E01E11}"/>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635025EB-69BF-43CF-B195-E030AFE44C3B}"/>
                </a:ext>
              </a:extLst>
            </p:cNvPr>
            <p:cNvSpPr txBox="1"/>
            <p:nvPr/>
          </p:nvSpPr>
          <p:spPr>
            <a:xfrm>
              <a:off x="655854" y="1845577"/>
              <a:ext cx="7807571" cy="1323439"/>
            </a:xfrm>
            <a:prstGeom prst="rect">
              <a:avLst/>
            </a:prstGeom>
            <a:grpFill/>
          </p:spPr>
          <p:txBody>
            <a:bodyPr wrap="square" rtlCol="0">
              <a:spAutoFit/>
            </a:bodyPr>
            <a:lstStyle/>
            <a:p>
              <a:pPr algn="ctr"/>
              <a:r>
                <a:rPr lang="en-US" sz="2000" dirty="0">
                  <a:solidFill>
                    <a:schemeClr val="bg1"/>
                  </a:solidFill>
                </a:rPr>
                <a:t>To give workers more power, the U.S. government has passed, in response to years of labor protests, several laws to create a more equal balance of power between workers and employers. These laws include some of the following:</a:t>
              </a:r>
            </a:p>
          </p:txBody>
        </p:sp>
      </p:grpSp>
      <p:grpSp>
        <p:nvGrpSpPr>
          <p:cNvPr id="57" name="Group 56">
            <a:extLst>
              <a:ext uri="{FF2B5EF4-FFF2-40B4-BE49-F238E27FC236}">
                <a16:creationId xmlns:a16="http://schemas.microsoft.com/office/drawing/2014/main" id="{8A7340F5-8BAE-4BF6-B76E-A0571D189BE8}"/>
              </a:ext>
            </a:extLst>
          </p:cNvPr>
          <p:cNvGrpSpPr/>
          <p:nvPr/>
        </p:nvGrpSpPr>
        <p:grpSpPr>
          <a:xfrm>
            <a:off x="6456341" y="2771353"/>
            <a:ext cx="4890705" cy="3820183"/>
            <a:chOff x="561019" y="1570557"/>
            <a:chExt cx="8058155" cy="6560905"/>
          </a:xfrm>
          <a:solidFill>
            <a:srgbClr val="627981"/>
          </a:solidFill>
        </p:grpSpPr>
        <p:sp>
          <p:nvSpPr>
            <p:cNvPr id="58" name="Rectangle 57">
              <a:extLst>
                <a:ext uri="{FF2B5EF4-FFF2-40B4-BE49-F238E27FC236}">
                  <a16:creationId xmlns:a16="http://schemas.microsoft.com/office/drawing/2014/main" id="{52F6EF66-E6D2-43CF-BB4B-8BF9458901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59" name="TextBox 58">
              <a:extLst>
                <a:ext uri="{FF2B5EF4-FFF2-40B4-BE49-F238E27FC236}">
                  <a16:creationId xmlns:a16="http://schemas.microsoft.com/office/drawing/2014/main" id="{471ECFF0-5C49-4DB4-85A5-8CA551F114B3}"/>
                </a:ext>
              </a:extLst>
            </p:cNvPr>
            <p:cNvSpPr txBox="1"/>
            <p:nvPr/>
          </p:nvSpPr>
          <p:spPr>
            <a:xfrm>
              <a:off x="561019" y="1629862"/>
              <a:ext cx="8058155" cy="650160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Preventing discrimination on the basis of race, ethnicity, gender, sexual orientation, and 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give advance notice of layoffs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Covering workers with unemployment insurance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a limit on the number of immigrant workers from other countries</a:t>
              </a:r>
            </a:p>
          </p:txBody>
        </p:sp>
      </p:grpSp>
    </p:spTree>
    <p:extLst>
      <p:ext uri="{BB962C8B-B14F-4D97-AF65-F5344CB8AC3E}">
        <p14:creationId xmlns:p14="http://schemas.microsoft.com/office/powerpoint/2010/main" val="2862753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534E18C4-676B-4D59-B0A0-A4EE86D81E13}"/>
              </a:ext>
            </a:extLst>
          </p:cNvPr>
          <p:cNvGraphicFramePr>
            <a:graphicFrameLocks noGrp="1"/>
          </p:cNvGraphicFramePr>
          <p:nvPr/>
        </p:nvGraphicFramePr>
        <p:xfrm>
          <a:off x="2032000" y="1433075"/>
          <a:ext cx="8128000" cy="51409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94527001"/>
                    </a:ext>
                  </a:extLst>
                </a:gridCol>
                <a:gridCol w="4064000">
                  <a:extLst>
                    <a:ext uri="{9D8B030D-6E8A-4147-A177-3AD203B41FA5}">
                      <a16:colId xmlns:a16="http://schemas.microsoft.com/office/drawing/2014/main" val="4068194289"/>
                    </a:ext>
                  </a:extLst>
                </a:gridCol>
              </a:tblGrid>
              <a:tr h="370840">
                <a:tc>
                  <a:txBody>
                    <a:bodyPr/>
                    <a:lstStyle/>
                    <a:p>
                      <a:pPr algn="ctr"/>
                      <a:r>
                        <a:rPr lang="en-US" dirty="0">
                          <a:solidFill>
                            <a:schemeClr val="tx1"/>
                          </a:solidFill>
                        </a:rPr>
                        <a:t>Law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Protection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9690357"/>
                  </a:ext>
                </a:extLst>
              </a:tr>
              <a:tr h="370840">
                <a:tc>
                  <a:txBody>
                    <a:bodyPr/>
                    <a:lstStyle/>
                    <a:p>
                      <a:r>
                        <a:rPr lang="en-US" sz="1700" b="0" i="0" kern="1200" dirty="0">
                          <a:solidFill>
                            <a:schemeClr val="dk1"/>
                          </a:solidFill>
                          <a:effectLst/>
                          <a:latin typeface="+mn-lt"/>
                          <a:ea typeface="+mn-ea"/>
                          <a:cs typeface="+mn-cs"/>
                        </a:rPr>
                        <a:t>Social Security Act of 1935</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Under Title III, establishes a state-run system of unemployment insurance, in which workers pay into a state fund when they are employed and receive benefits for a time when they are unemployed</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677460"/>
                  </a:ext>
                </a:extLst>
              </a:tr>
              <a:tr h="370840">
                <a:tc>
                  <a:txBody>
                    <a:bodyPr/>
                    <a:lstStyle/>
                    <a:p>
                      <a:r>
                        <a:rPr lang="en-US" sz="1700" b="0" i="0" kern="1200" dirty="0">
                          <a:solidFill>
                            <a:schemeClr val="dk1"/>
                          </a:solidFill>
                          <a:effectLst/>
                          <a:latin typeface="+mn-lt"/>
                          <a:ea typeface="+mn-ea"/>
                          <a:cs typeface="+mn-cs"/>
                        </a:rPr>
                        <a:t>Fair Labor Standards Act of 1938</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Establishes the minimum wage, limits on child labor, and rules requiring payment of overtime pay for those in jobs that are paid by the hour and exceed </a:t>
                      </a:r>
                      <a:r>
                        <a:rPr lang="en-US" sz="1700" b="0" i="0" u="none" strike="noStrike" kern="1200" dirty="0">
                          <a:solidFill>
                            <a:schemeClr val="dk1"/>
                          </a:solidFill>
                          <a:effectLst/>
                          <a:latin typeface="+mn-lt"/>
                          <a:ea typeface="+mn-ea"/>
                          <a:cs typeface="+mn-cs"/>
                        </a:rPr>
                        <a:t>forty</a:t>
                      </a:r>
                      <a:r>
                        <a:rPr lang="en-US" sz="1700" b="0" i="0" kern="1200" dirty="0">
                          <a:solidFill>
                            <a:schemeClr val="dk1"/>
                          </a:solidFill>
                          <a:effectLst/>
                          <a:latin typeface="+mn-lt"/>
                          <a:ea typeface="+mn-ea"/>
                          <a:cs typeface="+mn-cs"/>
                        </a:rPr>
                        <a:t> hours per week</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7021910"/>
                  </a:ext>
                </a:extLst>
              </a:tr>
              <a:tr h="370840">
                <a:tc>
                  <a:txBody>
                    <a:bodyPr/>
                    <a:lstStyle/>
                    <a:p>
                      <a:r>
                        <a:rPr lang="en-US" sz="1700" b="0" i="0" kern="1200" dirty="0">
                          <a:solidFill>
                            <a:schemeClr val="dk1"/>
                          </a:solidFill>
                          <a:effectLst/>
                          <a:latin typeface="+mn-lt"/>
                          <a:ea typeface="+mn-ea"/>
                          <a:cs typeface="+mn-cs"/>
                        </a:rPr>
                        <a:t>Civil Rights Act of 1964</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Title VII of the Act prohibits discrimination in employment on the basis of race, gender, national origin, religion, or sexual orientation</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0523780"/>
                  </a:ext>
                </a:extLst>
              </a:tr>
              <a:tr h="203385">
                <a:tc>
                  <a:txBody>
                    <a:bodyPr/>
                    <a:lstStyle/>
                    <a:p>
                      <a:r>
                        <a:rPr lang="en-US" sz="1700" b="0" i="0" kern="1200" dirty="0">
                          <a:solidFill>
                            <a:schemeClr val="dk1"/>
                          </a:solidFill>
                          <a:effectLst/>
                          <a:latin typeface="+mn-lt"/>
                          <a:ea typeface="+mn-ea"/>
                          <a:cs typeface="+mn-cs"/>
                        </a:rPr>
                        <a:t>Americans with Disabilities Act of 1990</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dirty="0">
                          <a:solidFill>
                            <a:schemeClr val="tx1"/>
                          </a:solidFill>
                        </a:rPr>
                        <a:t>Prohibits discrimination against those with disabilities and requires reasonable accommodations for them on the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094402"/>
                  </a:ext>
                </a:extLst>
              </a:tr>
            </a:tbl>
          </a:graphicData>
        </a:graphic>
      </p:graphicFrame>
    </p:spTree>
    <p:extLst>
      <p:ext uri="{BB962C8B-B14F-4D97-AF65-F5344CB8AC3E}">
        <p14:creationId xmlns:p14="http://schemas.microsoft.com/office/powerpoint/2010/main" val="392348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Left 1">
            <a:extLst>
              <a:ext uri="{FF2B5EF4-FFF2-40B4-BE49-F238E27FC236}">
                <a16:creationId xmlns:a16="http://schemas.microsoft.com/office/drawing/2014/main" id="{431A0BEA-30C7-4599-9610-3A478D8D17A2}"/>
              </a:ext>
            </a:extLst>
          </p:cNvPr>
          <p:cNvSpPr/>
          <p:nvPr/>
        </p:nvSpPr>
        <p:spPr>
          <a:xfrm>
            <a:off x="625366"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Demand-side sources:</a:t>
            </a:r>
          </a:p>
          <a:p>
            <a:pPr algn="ctr"/>
            <a:r>
              <a:rPr lang="en-US" dirty="0"/>
              <a:t>Labor market power by employers</a:t>
            </a:r>
          </a:p>
        </p:txBody>
      </p:sp>
      <p:sp>
        <p:nvSpPr>
          <p:cNvPr id="14" name="Arrow: Left 13">
            <a:extLst>
              <a:ext uri="{FF2B5EF4-FFF2-40B4-BE49-F238E27FC236}">
                <a16:creationId xmlns:a16="http://schemas.microsoft.com/office/drawing/2014/main" id="{E7BEA083-6B93-436D-A1BD-EC28480E6E5F}"/>
              </a:ext>
            </a:extLst>
          </p:cNvPr>
          <p:cNvSpPr/>
          <p:nvPr/>
        </p:nvSpPr>
        <p:spPr>
          <a:xfrm flipH="1">
            <a:off x="6715947"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Supply-side sources:</a:t>
            </a:r>
          </a:p>
          <a:p>
            <a:pPr algn="ctr"/>
            <a:r>
              <a:rPr lang="en-US" dirty="0"/>
              <a:t>Labor market power by employees</a:t>
            </a:r>
          </a:p>
        </p:txBody>
      </p:sp>
      <p:grpSp>
        <p:nvGrpSpPr>
          <p:cNvPr id="15" name="Group 14">
            <a:extLst>
              <a:ext uri="{FF2B5EF4-FFF2-40B4-BE49-F238E27FC236}">
                <a16:creationId xmlns:a16="http://schemas.microsoft.com/office/drawing/2014/main" id="{2EFA5AA1-992D-4AB8-AF48-D17EB73EA82F}"/>
              </a:ext>
            </a:extLst>
          </p:cNvPr>
          <p:cNvGrpSpPr/>
          <p:nvPr/>
        </p:nvGrpSpPr>
        <p:grpSpPr>
          <a:xfrm>
            <a:off x="2066923" y="1651766"/>
            <a:ext cx="8058154" cy="886482"/>
            <a:chOff x="542923" y="1736761"/>
            <a:chExt cx="8058154" cy="1515285"/>
          </a:xfrm>
          <a:solidFill>
            <a:srgbClr val="627981"/>
          </a:solidFill>
        </p:grpSpPr>
        <p:sp>
          <p:nvSpPr>
            <p:cNvPr id="16" name="Rectangle 15">
              <a:extLst>
                <a:ext uri="{FF2B5EF4-FFF2-40B4-BE49-F238E27FC236}">
                  <a16:creationId xmlns:a16="http://schemas.microsoft.com/office/drawing/2014/main" id="{9E1A861E-D9DD-4C41-8669-E304A172A936}"/>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CE4CA331-DCFB-4BA1-BFF3-98E339BDB45A}"/>
                </a:ext>
              </a:extLst>
            </p:cNvPr>
            <p:cNvSpPr txBox="1"/>
            <p:nvPr/>
          </p:nvSpPr>
          <p:spPr>
            <a:xfrm>
              <a:off x="655854" y="1899475"/>
              <a:ext cx="7807571" cy="1210007"/>
            </a:xfrm>
            <a:prstGeom prst="rect">
              <a:avLst/>
            </a:prstGeom>
            <a:grpFill/>
          </p:spPr>
          <p:txBody>
            <a:bodyPr wrap="square" rtlCol="0">
              <a:spAutoFit/>
            </a:bodyPr>
            <a:lstStyle/>
            <a:p>
              <a:pPr algn="ctr"/>
              <a:r>
                <a:rPr lang="en-US" sz="2000" dirty="0">
                  <a:solidFill>
                    <a:schemeClr val="bg1"/>
                  </a:solidFill>
                </a:rPr>
                <a:t>There are two sources of imperfect competition in labor markets. This section primarily focuses on the demand side.</a:t>
              </a:r>
            </a:p>
          </p:txBody>
        </p:sp>
      </p:grpSp>
    </p:spTree>
    <p:extLst>
      <p:ext uri="{BB962C8B-B14F-4D97-AF65-F5344CB8AC3E}">
        <p14:creationId xmlns:p14="http://schemas.microsoft.com/office/powerpoint/2010/main" val="586050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606FCA3-F798-4992-9374-51BB75CAC63F}"/>
              </a:ext>
            </a:extLst>
          </p:cNvPr>
          <p:cNvGrpSpPr/>
          <p:nvPr/>
        </p:nvGrpSpPr>
        <p:grpSpPr>
          <a:xfrm>
            <a:off x="2066923" y="162087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A competitive labor market is one where there are many potential employers for a given type of worker.</a:t>
              </a:r>
            </a:p>
          </p:txBody>
        </p:sp>
      </p:grpSp>
      <p:grpSp>
        <p:nvGrpSpPr>
          <p:cNvPr id="15" name="Group 14">
            <a:extLst>
              <a:ext uri="{FF2B5EF4-FFF2-40B4-BE49-F238E27FC236}">
                <a16:creationId xmlns:a16="http://schemas.microsoft.com/office/drawing/2014/main" id="{329D0464-A25F-45E6-B729-2B0E64C05487}"/>
              </a:ext>
            </a:extLst>
          </p:cNvPr>
          <p:cNvGrpSpPr/>
          <p:nvPr/>
        </p:nvGrpSpPr>
        <p:grpSpPr>
          <a:xfrm>
            <a:off x="2066923" y="252648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2"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there is only one employer in a labor market, they can offer lower wages than would exist in a competitive market.</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066923" y="342120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a lone employer is exploiting its market power, the firm is called a </a:t>
              </a:r>
              <a:r>
                <a:rPr lang="en-US" sz="2000" b="1" dirty="0">
                  <a:solidFill>
                    <a:schemeClr val="bg1"/>
                  </a:solidFill>
                </a:rPr>
                <a:t>monopsony</a:t>
              </a:r>
              <a:r>
                <a:rPr lang="en-US" sz="2000" dirty="0">
                  <a:solidFill>
                    <a:schemeClr val="bg1"/>
                  </a:solidFill>
                </a:rPr>
                <a:t>.</a:t>
              </a:r>
            </a:p>
          </p:txBody>
        </p:sp>
      </p:grpSp>
    </p:spTree>
    <p:extLst>
      <p:ext uri="{BB962C8B-B14F-4D97-AF65-F5344CB8AC3E}">
        <p14:creationId xmlns:p14="http://schemas.microsoft.com/office/powerpoint/2010/main" val="30946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606FCA3-F798-4992-9374-51BB75CAC63F}"/>
              </a:ext>
            </a:extLst>
          </p:cNvPr>
          <p:cNvGrpSpPr/>
          <p:nvPr/>
        </p:nvGrpSpPr>
        <p:grpSpPr>
          <a:xfrm>
            <a:off x="2066923" y="5150227"/>
            <a:ext cx="8058154" cy="1060192"/>
            <a:chOff x="542923" y="1736761"/>
            <a:chExt cx="8058154" cy="1060192"/>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10601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1015663"/>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rPr>
                <a:t>The classical example of monopsony is the sole coal company in a West Virginia town. If coal miners want to work, they must accept what the coal company is paying.</a:t>
              </a:r>
            </a:p>
          </p:txBody>
        </p:sp>
      </p:grpSp>
      <p:pic>
        <p:nvPicPr>
          <p:cNvPr id="3" name="Picture 2" descr="A picture of a coal mine">
            <a:extLst>
              <a:ext uri="{FF2B5EF4-FFF2-40B4-BE49-F238E27FC236}">
                <a16:creationId xmlns:a16="http://schemas.microsoft.com/office/drawing/2014/main" id="{3AF6D903-EB29-48CA-B6D4-D2507830D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9385" y="1605776"/>
            <a:ext cx="6593230" cy="3076584"/>
          </a:xfrm>
          <a:prstGeom prst="rect">
            <a:avLst/>
          </a:prstGeom>
        </p:spPr>
      </p:pic>
    </p:spTree>
    <p:extLst>
      <p:ext uri="{BB962C8B-B14F-4D97-AF65-F5344CB8AC3E}">
        <p14:creationId xmlns:p14="http://schemas.microsoft.com/office/powerpoint/2010/main" val="402467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EFCA7B9-BA61-4BB6-B8B4-FAB3474CA23D}"/>
              </a:ext>
            </a:extLst>
          </p:cNvPr>
          <p:cNvGrpSpPr/>
          <p:nvPr/>
        </p:nvGrpSpPr>
        <p:grpSpPr>
          <a:xfrm>
            <a:off x="2066923" y="162087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13FE7304-D292-4914-89CB-72BB94AB1C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0" name="TextBox 11">
              <a:extLst>
                <a:ext uri="{FF2B5EF4-FFF2-40B4-BE49-F238E27FC236}">
                  <a16:creationId xmlns:a16="http://schemas.microsoft.com/office/drawing/2014/main" id="{7E95E6AB-53DF-4C1B-9EB9-1A45B0787E78}"/>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Because the monopsonist is the sole employer in a labor market, it can offer any wage it wishes.</a:t>
              </a:r>
            </a:p>
          </p:txBody>
        </p:sp>
      </p:grpSp>
      <p:grpSp>
        <p:nvGrpSpPr>
          <p:cNvPr id="11" name="Group 10">
            <a:extLst>
              <a:ext uri="{FF2B5EF4-FFF2-40B4-BE49-F238E27FC236}">
                <a16:creationId xmlns:a16="http://schemas.microsoft.com/office/drawing/2014/main" id="{A6E174BE-471E-47F5-A0C5-C01952DC0B0D}"/>
              </a:ext>
            </a:extLst>
          </p:cNvPr>
          <p:cNvGrpSpPr/>
          <p:nvPr/>
        </p:nvGrpSpPr>
        <p:grpSpPr>
          <a:xfrm>
            <a:off x="2066923" y="25264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38B6821-6D47-46D8-8350-A5590C7E37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3" name="TextBox 14">
              <a:extLst>
                <a:ext uri="{FF2B5EF4-FFF2-40B4-BE49-F238E27FC236}">
                  <a16:creationId xmlns:a16="http://schemas.microsoft.com/office/drawing/2014/main" id="{5A187EC8-0776-43BD-BAC3-47D4F23ACE12}"/>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However, because it faces the market supply curve for labor, if it wants to hire more workers, it must raise the wage it pays.</a:t>
              </a:r>
            </a:p>
          </p:txBody>
        </p:sp>
      </p:grpSp>
      <p:grpSp>
        <p:nvGrpSpPr>
          <p:cNvPr id="14" name="Group 13">
            <a:extLst>
              <a:ext uri="{FF2B5EF4-FFF2-40B4-BE49-F238E27FC236}">
                <a16:creationId xmlns:a16="http://schemas.microsoft.com/office/drawing/2014/main" id="{EF999A9B-DFD5-4442-AF98-A76A8D751B3E}"/>
              </a:ext>
            </a:extLst>
          </p:cNvPr>
          <p:cNvGrpSpPr/>
          <p:nvPr/>
        </p:nvGrpSpPr>
        <p:grpSpPr>
          <a:xfrm>
            <a:off x="2066923" y="342120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ED19BBD-7D4D-487D-B547-866ECE8D5B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8D178B27-C226-4827-AC47-A1B14DBD27BA}"/>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cost of labor </a:t>
              </a:r>
              <a:r>
                <a:rPr lang="en-US" sz="2000" dirty="0">
                  <a:solidFill>
                    <a:schemeClr val="bg1"/>
                  </a:solidFill>
                </a:rPr>
                <a:t>is the cost to the firm of hiring one more worker.</a:t>
              </a:r>
            </a:p>
          </p:txBody>
        </p:sp>
      </p:grpSp>
    </p:spTree>
    <p:extLst>
      <p:ext uri="{BB962C8B-B14F-4D97-AF65-F5344CB8AC3E}">
        <p14:creationId xmlns:p14="http://schemas.microsoft.com/office/powerpoint/2010/main" val="137654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53845" y="482573"/>
            <a:ext cx="1088431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Monopsonist Labor Market Graph</a:t>
            </a:r>
          </a:p>
        </p:txBody>
      </p:sp>
      <p:cxnSp>
        <p:nvCxnSpPr>
          <p:cNvPr id="55" name="Straight Connector 54"/>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9E4B2B93-F09A-4381-8DCE-A0E6CB8049FC}"/>
              </a:ext>
            </a:extLst>
          </p:cNvPr>
          <p:cNvGraphicFramePr>
            <a:graphicFrameLocks noGrp="1"/>
          </p:cNvGraphicFramePr>
          <p:nvPr/>
        </p:nvGraphicFramePr>
        <p:xfrm>
          <a:off x="958412" y="3181845"/>
          <a:ext cx="5661576" cy="2834640"/>
        </p:xfrm>
        <a:graphic>
          <a:graphicData uri="http://schemas.openxmlformats.org/drawingml/2006/table">
            <a:tbl>
              <a:tblPr firstRow="1" bandRow="1">
                <a:tableStyleId>{5C22544A-7EE6-4342-B048-85BDC9FD1C3A}</a:tableStyleId>
              </a:tblPr>
              <a:tblGrid>
                <a:gridCol w="1143424">
                  <a:extLst>
                    <a:ext uri="{9D8B030D-6E8A-4147-A177-3AD203B41FA5}">
                      <a16:colId xmlns:a16="http://schemas.microsoft.com/office/drawing/2014/main" val="3811341803"/>
                    </a:ext>
                  </a:extLst>
                </a:gridCol>
                <a:gridCol w="743768">
                  <a:extLst>
                    <a:ext uri="{9D8B030D-6E8A-4147-A177-3AD203B41FA5}">
                      <a16:colId xmlns:a16="http://schemas.microsoft.com/office/drawing/2014/main" val="2357935307"/>
                    </a:ext>
                  </a:extLst>
                </a:gridCol>
                <a:gridCol w="943596">
                  <a:extLst>
                    <a:ext uri="{9D8B030D-6E8A-4147-A177-3AD203B41FA5}">
                      <a16:colId xmlns:a16="http://schemas.microsoft.com/office/drawing/2014/main" val="1635570869"/>
                    </a:ext>
                  </a:extLst>
                </a:gridCol>
                <a:gridCol w="943596">
                  <a:extLst>
                    <a:ext uri="{9D8B030D-6E8A-4147-A177-3AD203B41FA5}">
                      <a16:colId xmlns:a16="http://schemas.microsoft.com/office/drawing/2014/main" val="165620515"/>
                    </a:ext>
                  </a:extLst>
                </a:gridCol>
                <a:gridCol w="943596">
                  <a:extLst>
                    <a:ext uri="{9D8B030D-6E8A-4147-A177-3AD203B41FA5}">
                      <a16:colId xmlns:a16="http://schemas.microsoft.com/office/drawing/2014/main" val="3807119855"/>
                    </a:ext>
                  </a:extLst>
                </a:gridCol>
                <a:gridCol w="943596">
                  <a:extLst>
                    <a:ext uri="{9D8B030D-6E8A-4147-A177-3AD203B41FA5}">
                      <a16:colId xmlns:a16="http://schemas.microsoft.com/office/drawing/2014/main" val="4189573805"/>
                    </a:ext>
                  </a:extLst>
                </a:gridCol>
              </a:tblGrid>
              <a:tr h="370840">
                <a:tc>
                  <a:txBody>
                    <a:bodyPr/>
                    <a:lstStyle/>
                    <a:p>
                      <a:pPr algn="ctr"/>
                      <a:r>
                        <a:rPr lang="en-US" b="1" dirty="0">
                          <a:solidFill>
                            <a:schemeClr val="tx1"/>
                          </a:solidFill>
                        </a:rPr>
                        <a:t>Supply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2711517"/>
                  </a:ext>
                </a:extLst>
              </a:tr>
              <a:tr h="370840">
                <a:tc>
                  <a:txBody>
                    <a:bodyPr/>
                    <a:lstStyle/>
                    <a:p>
                      <a:pPr algn="ctr"/>
                      <a:r>
                        <a:rPr lang="en-US" b="1" dirty="0">
                          <a:solidFill>
                            <a:schemeClr val="tx1"/>
                          </a:solidFill>
                        </a:rPr>
                        <a:t>Wage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677486"/>
                  </a:ext>
                </a:extLst>
              </a:tr>
              <a:tr h="370840">
                <a:tc>
                  <a:txBody>
                    <a:bodyPr/>
                    <a:lstStyle/>
                    <a:p>
                      <a:pPr algn="ctr"/>
                      <a:r>
                        <a:rPr lang="en-US" b="1" dirty="0">
                          <a:solidFill>
                            <a:schemeClr val="tx1"/>
                          </a:solidFill>
                        </a:rPr>
                        <a:t>Total Cost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1021858"/>
                  </a:ext>
                </a:extLst>
              </a:tr>
              <a:tr h="370840">
                <a:tc>
                  <a:txBody>
                    <a:bodyPr/>
                    <a:lstStyle/>
                    <a:p>
                      <a:pPr algn="ctr"/>
                      <a:r>
                        <a:rPr lang="en-US" b="1" dirty="0">
                          <a:solidFill>
                            <a:schemeClr val="tx1"/>
                          </a:solidFill>
                        </a:rPr>
                        <a:t>Marginal Cost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9631827"/>
                  </a:ext>
                </a:extLst>
              </a:tr>
            </a:tbl>
          </a:graphicData>
        </a:graphic>
      </p:graphicFrame>
      <p:grpSp>
        <p:nvGrpSpPr>
          <p:cNvPr id="12" name="Group 11">
            <a:extLst>
              <a:ext uri="{FF2B5EF4-FFF2-40B4-BE49-F238E27FC236}">
                <a16:creationId xmlns:a16="http://schemas.microsoft.com/office/drawing/2014/main" id="{6BDF5822-EA22-412D-A262-6CC3C64BFCF4}"/>
              </a:ext>
            </a:extLst>
          </p:cNvPr>
          <p:cNvGrpSpPr/>
          <p:nvPr/>
        </p:nvGrpSpPr>
        <p:grpSpPr>
          <a:xfrm>
            <a:off x="2022580" y="1415282"/>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In order to increase employment, monopsonists must raise the wage they pay, not just for new workers but for all the existing workers. As a result, the marginal cost of hiring additional labor is greater than the wage.</a:t>
              </a:r>
            </a:p>
          </p:txBody>
        </p:sp>
      </p:grpSp>
      <p:pic>
        <p:nvPicPr>
          <p:cNvPr id="4" name="Picture 3" descr="A graph illustrating marginal cost of labor for a monopsony.">
            <a:extLst>
              <a:ext uri="{FF2B5EF4-FFF2-40B4-BE49-F238E27FC236}">
                <a16:creationId xmlns:a16="http://schemas.microsoft.com/office/drawing/2014/main" id="{098F729B-201B-4E65-A836-E7469E6AFDED}"/>
              </a:ext>
            </a:extLst>
          </p:cNvPr>
          <p:cNvPicPr>
            <a:picLocks noChangeAspect="1"/>
          </p:cNvPicPr>
          <p:nvPr/>
        </p:nvPicPr>
        <p:blipFill>
          <a:blip r:embed="rId3"/>
          <a:stretch>
            <a:fillRect/>
          </a:stretch>
        </p:blipFill>
        <p:spPr>
          <a:xfrm>
            <a:off x="7043074" y="2713705"/>
            <a:ext cx="4273853" cy="4038544"/>
          </a:xfrm>
          <a:prstGeom prst="rect">
            <a:avLst/>
          </a:prstGeom>
        </p:spPr>
      </p:pic>
    </p:spTree>
    <p:extLst>
      <p:ext uri="{BB962C8B-B14F-4D97-AF65-F5344CB8AC3E}">
        <p14:creationId xmlns:p14="http://schemas.microsoft.com/office/powerpoint/2010/main" val="1374181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53845" y="482573"/>
            <a:ext cx="1088431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Monopsonist Labor Market Graph</a:t>
            </a:r>
          </a:p>
        </p:txBody>
      </p:sp>
      <p:cxnSp>
        <p:nvCxnSpPr>
          <p:cNvPr id="55" name="Straight Connector 54"/>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6BDF5822-EA22-412D-A262-6CC3C64BFCF4}"/>
              </a:ext>
            </a:extLst>
          </p:cNvPr>
          <p:cNvGrpSpPr/>
          <p:nvPr/>
        </p:nvGrpSpPr>
        <p:grpSpPr>
          <a:xfrm>
            <a:off x="2066923" y="1326788"/>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A monopsony will hire workers up to the point </a:t>
              </a:r>
              <a:r>
                <a:rPr lang="en-US" sz="2000" i="1" dirty="0" err="1">
                  <a:solidFill>
                    <a:schemeClr val="bg1"/>
                  </a:solidFill>
                </a:rPr>
                <a:t>L</a:t>
              </a:r>
              <a:r>
                <a:rPr lang="en-US" sz="2000" baseline="-25000" dirty="0" err="1">
                  <a:solidFill>
                    <a:schemeClr val="bg1"/>
                  </a:solidFill>
                </a:rPr>
                <a:t>m</a:t>
              </a:r>
              <a:r>
                <a:rPr lang="en-US" sz="2000" dirty="0">
                  <a:solidFill>
                    <a:schemeClr val="bg1"/>
                  </a:solidFill>
                </a:rPr>
                <a:t>, where its demand for labor equals the marginal cost of additional labor, paying the wage </a:t>
              </a:r>
              <a:r>
                <a:rPr lang="en-US" sz="2000" i="1" dirty="0">
                  <a:solidFill>
                    <a:schemeClr val="bg1"/>
                  </a:solidFill>
                </a:rPr>
                <a:t>W</a:t>
              </a:r>
              <a:r>
                <a:rPr lang="en-US" sz="2000" baseline="-25000" dirty="0">
                  <a:solidFill>
                    <a:schemeClr val="bg1"/>
                  </a:solidFill>
                </a:rPr>
                <a:t>m</a:t>
              </a:r>
              <a:r>
                <a:rPr lang="en-US" sz="2000" dirty="0">
                  <a:solidFill>
                    <a:schemeClr val="bg1"/>
                  </a:solidFill>
                </a:rPr>
                <a:t> given by the supply curve of labor necessary to obtain </a:t>
              </a:r>
              <a:r>
                <a:rPr lang="en-US" sz="2000" i="1" dirty="0" err="1">
                  <a:solidFill>
                    <a:schemeClr val="bg1"/>
                  </a:solidFill>
                </a:rPr>
                <a:t>L</a:t>
              </a:r>
              <a:r>
                <a:rPr lang="en-US" sz="2000" baseline="-25000" dirty="0" err="1">
                  <a:solidFill>
                    <a:schemeClr val="bg1"/>
                  </a:solidFill>
                </a:rPr>
                <a:t>m</a:t>
              </a:r>
              <a:r>
                <a:rPr lang="en-US" sz="2000" dirty="0">
                  <a:solidFill>
                    <a:schemeClr val="bg1"/>
                  </a:solidFill>
                </a:rPr>
                <a:t> workers.</a:t>
              </a:r>
            </a:p>
          </p:txBody>
        </p:sp>
      </p:grpSp>
      <p:pic>
        <p:nvPicPr>
          <p:cNvPr id="3" name="Picture 2" descr="A graph illustrating demand for labor for a monopsony.">
            <a:extLst>
              <a:ext uri="{FF2B5EF4-FFF2-40B4-BE49-F238E27FC236}">
                <a16:creationId xmlns:a16="http://schemas.microsoft.com/office/drawing/2014/main" id="{D64955E2-7C0E-4B1B-B6F7-61E5638A79FE}"/>
              </a:ext>
            </a:extLst>
          </p:cNvPr>
          <p:cNvPicPr>
            <a:picLocks noChangeAspect="1"/>
          </p:cNvPicPr>
          <p:nvPr/>
        </p:nvPicPr>
        <p:blipFill>
          <a:blip r:embed="rId3"/>
          <a:stretch>
            <a:fillRect/>
          </a:stretch>
        </p:blipFill>
        <p:spPr>
          <a:xfrm>
            <a:off x="3665696" y="2597592"/>
            <a:ext cx="4200111" cy="4124113"/>
          </a:xfrm>
          <a:prstGeom prst="rect">
            <a:avLst/>
          </a:prstGeom>
        </p:spPr>
      </p:pic>
    </p:spTree>
    <p:extLst>
      <p:ext uri="{BB962C8B-B14F-4D97-AF65-F5344CB8AC3E}">
        <p14:creationId xmlns:p14="http://schemas.microsoft.com/office/powerpoint/2010/main" val="3599447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83770"/>
            <a:ext cx="9273061" cy="146304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801279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economy like the United States, income comes from ownership of the means of production: resources or assets.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is a function of the quantity of each resource one owns and the value society places on those resources.</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factor payment, like wages for labor and interest for financial capital, is determined in their respective factor markets.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will focus on labor markets, but other factor markets operate similarly.</a:t>
              </a:r>
            </a:p>
          </p:txBody>
        </p:sp>
      </p:grpSp>
    </p:spTree>
    <p:extLst>
      <p:ext uri="{BB962C8B-B14F-4D97-AF65-F5344CB8AC3E}">
        <p14:creationId xmlns:p14="http://schemas.microsoft.com/office/powerpoint/2010/main" val="3024257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54731"/>
            <a:ext cx="9273061" cy="22860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r>
              <a:rPr lang="en-US" sz="2000" i="1" dirty="0">
                <a:solidFill>
                  <a:schemeClr val="bg1"/>
                </a:solidFill>
              </a:rPr>
              <a:t>The situations of monopoly and monopsony are very similar. A monopolist is a sole seller and a monopsony is a sole buyer (of labor). For a monopolist to sell more of its output, it must lower price. Similarly, for a monopsony to hire more labor, it must raise the wage rate.</a:t>
            </a:r>
          </a:p>
        </p:txBody>
      </p:sp>
    </p:spTree>
    <p:extLst>
      <p:ext uri="{BB962C8B-B14F-4D97-AF65-F5344CB8AC3E}">
        <p14:creationId xmlns:p14="http://schemas.microsoft.com/office/powerpoint/2010/main" val="73325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monopsony is the sole employer in a labor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monopsony can pay any wage it chooses, subject to the market supply of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monopsony offers too low a wage, it may not find enough workers willing to work.</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it must offer a higher wage to obtain more workers, the marginal cost of additional labor is greater than the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maximize profits, a monopsonist will hire workers up to the point where the marginal cost of labor equals the demand for labor.</a:t>
            </a:r>
          </a:p>
          <a:p>
            <a:endParaRPr lang="en-US" sz="2000" dirty="0">
              <a:solidFill>
                <a:schemeClr val="bg1"/>
              </a:solidFill>
            </a:endParaRPr>
          </a:p>
        </p:txBody>
      </p:sp>
    </p:spTree>
    <p:extLst>
      <p:ext uri="{BB962C8B-B14F-4D97-AF65-F5344CB8AC3E}">
        <p14:creationId xmlns:p14="http://schemas.microsoft.com/office/powerpoint/2010/main" val="225918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725687"/>
            <a:ext cx="9265024" cy="1569660"/>
          </a:xfrm>
          <a:prstGeom prst="rect">
            <a:avLst/>
          </a:prstGeom>
          <a:noFill/>
        </p:spPr>
        <p:txBody>
          <a:bodyPr wrap="square" rtlCol="0">
            <a:spAutoFit/>
          </a:bodyPr>
          <a:lstStyle/>
          <a:p>
            <a:pPr lvl="0" algn="ctr"/>
            <a:r>
              <a:rPr lang="en-US" sz="4800" dirty="0">
                <a:solidFill>
                  <a:prstClr val="black">
                    <a:lumMod val="75000"/>
                    <a:lumOff val="25000"/>
                  </a:prstClr>
                </a:solidFill>
                <a:latin typeface="Century Gothic" panose="020B0502020202020204" pitchFamily="34" charset="0"/>
              </a:rPr>
              <a:t>Market Power on the Supply Side of Labor Markets</a:t>
            </a:r>
            <a:endParaRPr lang="en-US" sz="48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64066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667035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is an organization of workers that negotiates with employers over wages and working conditions.</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unions seek to change the power balance between employers and workers by requiring employers to deal with workers collectively.</a:t>
              </a:r>
            </a:p>
          </p:txBody>
        </p:sp>
      </p:grpSp>
      <p:grpSp>
        <p:nvGrpSpPr>
          <p:cNvPr id="20" name="Group 19">
            <a:extLst>
              <a:ext uri="{FF2B5EF4-FFF2-40B4-BE49-F238E27FC236}">
                <a16:creationId xmlns:a16="http://schemas.microsoft.com/office/drawing/2014/main" id="{BFC0A55D-551A-4804-A5F4-362A12E5D363}"/>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638BE33-3803-47BF-80D3-B0A6AD3821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77EEEAA-9C0E-472E-9D22-2A993F19D921}"/>
                </a:ext>
              </a:extLst>
            </p:cNvPr>
            <p:cNvSpPr txBox="1"/>
            <p:nvPr/>
          </p:nvSpPr>
          <p:spPr>
            <a:xfrm>
              <a:off x="599388" y="19244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operates like a monopoly in a labor market.</a:t>
              </a:r>
            </a:p>
          </p:txBody>
        </p:sp>
      </p:grpSp>
      <p:grpSp>
        <p:nvGrpSpPr>
          <p:cNvPr id="23" name="Group 22">
            <a:extLst>
              <a:ext uri="{FF2B5EF4-FFF2-40B4-BE49-F238E27FC236}">
                <a16:creationId xmlns:a16="http://schemas.microsoft.com/office/drawing/2014/main" id="{D63CBAFE-DA03-430A-8F7D-1FECA58A1ACC}"/>
              </a:ext>
            </a:extLst>
          </p:cNvPr>
          <p:cNvGrpSpPr/>
          <p:nvPr/>
        </p:nvGrpSpPr>
        <p:grpSpPr>
          <a:xfrm>
            <a:off x="2123388"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5A76DF0F-1043-468B-996F-B0C8A5899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E5805872-3C1C-4E81-8F16-CED9D2246F63}"/>
                </a:ext>
              </a:extLst>
            </p:cNvPr>
            <p:cNvSpPr txBox="1"/>
            <p:nvPr/>
          </p:nvSpPr>
          <p:spPr>
            <a:xfrm>
              <a:off x="611748" y="175860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call negotiations between unions and firms </a:t>
              </a:r>
              <a:r>
                <a:rPr lang="en-US" sz="2000" b="1" dirty="0">
                  <a:solidFill>
                    <a:schemeClr val="bg1"/>
                  </a:solidFill>
                </a:rPr>
                <a:t>collective bargaining</a:t>
              </a:r>
              <a:r>
                <a:rPr lang="en-US" sz="2000" dirty="0">
                  <a:solidFill>
                    <a:schemeClr val="bg1"/>
                  </a:solidFill>
                </a:rPr>
                <a:t>.</a:t>
              </a:r>
            </a:p>
          </p:txBody>
        </p:sp>
      </p:grpSp>
    </p:spTree>
    <p:extLst>
      <p:ext uri="{BB962C8B-B14F-4D97-AF65-F5344CB8AC3E}">
        <p14:creationId xmlns:p14="http://schemas.microsoft.com/office/powerpoint/2010/main" val="2153613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Pros and Cons of Labor Unions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1337187" y="1587538"/>
            <a:ext cx="4275339" cy="1815884"/>
            <a:chOff x="1807209" y="1744588"/>
            <a:chExt cx="9847204" cy="167212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1807214" y="1744588"/>
              <a:ext cx="9847199" cy="16721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1807209" y="1776516"/>
              <a:ext cx="9847204" cy="1502080"/>
            </a:xfrm>
            <a:prstGeom prst="rect">
              <a:avLst/>
            </a:prstGeom>
            <a:grpFill/>
          </p:spPr>
          <p:txBody>
            <a:bodyPr wrap="square" rtlCol="0">
              <a:spAutoFit/>
            </a:bodyPr>
            <a:lstStyle/>
            <a:p>
              <a:r>
                <a:rPr lang="en-US" sz="2800" dirty="0">
                  <a:solidFill>
                    <a:schemeClr val="bg1"/>
                  </a:solidFill>
                </a:rPr>
                <a:t>Pros (for workers)</a:t>
              </a:r>
            </a:p>
            <a:p>
              <a:pPr marL="457200" indent="-457200">
                <a:buFont typeface="Arial" panose="020B0604020202020204" pitchFamily="34" charset="0"/>
                <a:buChar char="•"/>
              </a:pPr>
              <a:r>
                <a:rPr lang="en-US" sz="2400" dirty="0">
                  <a:solidFill>
                    <a:schemeClr val="bg1"/>
                  </a:solidFill>
                </a:rPr>
                <a:t>Higher wages</a:t>
              </a:r>
            </a:p>
            <a:p>
              <a:pPr marL="457200" indent="-457200">
                <a:buFont typeface="Arial" panose="020B0604020202020204" pitchFamily="34" charset="0"/>
                <a:buChar char="•"/>
              </a:pPr>
              <a:r>
                <a:rPr lang="en-US" sz="2400" dirty="0">
                  <a:solidFill>
                    <a:schemeClr val="bg1"/>
                  </a:solidFill>
                </a:rPr>
                <a:t>Better working conditions</a:t>
              </a:r>
            </a:p>
            <a:p>
              <a:pPr marL="457200" indent="-457200">
                <a:buFont typeface="Arial" panose="020B0604020202020204" pitchFamily="34" charset="0"/>
                <a:buChar char="•"/>
              </a:pPr>
              <a:r>
                <a:rPr lang="en-US" sz="2400" dirty="0">
                  <a:solidFill>
                    <a:schemeClr val="bg1"/>
                  </a:solidFill>
                </a:rPr>
                <a:t>More job security</a:t>
              </a:r>
            </a:p>
          </p:txBody>
        </p:sp>
      </p:grpSp>
      <p:grpSp>
        <p:nvGrpSpPr>
          <p:cNvPr id="17" name="Group 16">
            <a:extLst>
              <a:ext uri="{FF2B5EF4-FFF2-40B4-BE49-F238E27FC236}">
                <a16:creationId xmlns:a16="http://schemas.microsoft.com/office/drawing/2014/main" id="{79A6E5E0-A9A0-4FAB-A56C-DCABCA7E3396}"/>
              </a:ext>
            </a:extLst>
          </p:cNvPr>
          <p:cNvGrpSpPr/>
          <p:nvPr/>
        </p:nvGrpSpPr>
        <p:grpSpPr>
          <a:xfrm>
            <a:off x="6579475" y="1582880"/>
            <a:ext cx="4275336" cy="1815883"/>
            <a:chOff x="542923" y="1723689"/>
            <a:chExt cx="8058154" cy="1591344"/>
          </a:xfrm>
          <a:solidFill>
            <a:srgbClr val="627981"/>
          </a:solidFill>
        </p:grpSpPr>
        <p:sp>
          <p:nvSpPr>
            <p:cNvPr id="18" name="Rectangle 17">
              <a:extLst>
                <a:ext uri="{FF2B5EF4-FFF2-40B4-BE49-F238E27FC236}">
                  <a16:creationId xmlns:a16="http://schemas.microsoft.com/office/drawing/2014/main" id="{FBA7365A-3292-4877-8531-57937DA42469}"/>
                </a:ext>
              </a:extLst>
            </p:cNvPr>
            <p:cNvSpPr/>
            <p:nvPr/>
          </p:nvSpPr>
          <p:spPr>
            <a:xfrm>
              <a:off x="542923" y="1736761"/>
              <a:ext cx="8058154" cy="15782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9" name="TextBox 18">
              <a:extLst>
                <a:ext uri="{FF2B5EF4-FFF2-40B4-BE49-F238E27FC236}">
                  <a16:creationId xmlns:a16="http://schemas.microsoft.com/office/drawing/2014/main" id="{8E66DB7D-F832-4E10-8FD4-88B7AB645E6D}"/>
                </a:ext>
              </a:extLst>
            </p:cNvPr>
            <p:cNvSpPr txBox="1"/>
            <p:nvPr/>
          </p:nvSpPr>
          <p:spPr>
            <a:xfrm>
              <a:off x="542923" y="1723689"/>
              <a:ext cx="8058152" cy="1582772"/>
            </a:xfrm>
            <a:prstGeom prst="rect">
              <a:avLst/>
            </a:prstGeom>
            <a:grpFill/>
          </p:spPr>
          <p:txBody>
            <a:bodyPr wrap="square" rtlCol="0">
              <a:spAutoFit/>
            </a:bodyPr>
            <a:lstStyle/>
            <a:p>
              <a:r>
                <a:rPr lang="en-US" sz="2800" dirty="0">
                  <a:solidFill>
                    <a:schemeClr val="bg1"/>
                  </a:solidFill>
                </a:rPr>
                <a:t>Cons</a:t>
              </a:r>
            </a:p>
            <a:p>
              <a:pPr marL="457200" indent="-457200">
                <a:buFont typeface="Arial" panose="020B0604020202020204" pitchFamily="34" charset="0"/>
                <a:buChar char="•"/>
              </a:pPr>
              <a:r>
                <a:rPr lang="en-US" sz="2400" dirty="0">
                  <a:solidFill>
                    <a:schemeClr val="bg1"/>
                  </a:solidFill>
                </a:rPr>
                <a:t>Higher cost of labor to firms</a:t>
              </a:r>
            </a:p>
            <a:p>
              <a:pPr marL="457200" indent="-457200">
                <a:buFont typeface="Arial" panose="020B0604020202020204" pitchFamily="34" charset="0"/>
                <a:buChar char="•"/>
              </a:pPr>
              <a:r>
                <a:rPr lang="en-US" sz="2400" dirty="0">
                  <a:solidFill>
                    <a:schemeClr val="bg1"/>
                  </a:solidFill>
                </a:rPr>
                <a:t>Higher costs to consumers</a:t>
              </a:r>
            </a:p>
            <a:p>
              <a:pPr marL="457200" indent="-457200">
                <a:buFont typeface="Arial" panose="020B0604020202020204" pitchFamily="34" charset="0"/>
                <a:buChar char="•"/>
              </a:pPr>
              <a:r>
                <a:rPr lang="en-US" sz="2400" dirty="0">
                  <a:solidFill>
                    <a:schemeClr val="bg1"/>
                  </a:solidFill>
                </a:rPr>
                <a:t>Perhaps less hiring</a:t>
              </a:r>
            </a:p>
          </p:txBody>
        </p:sp>
      </p:grpSp>
      <p:sp>
        <p:nvSpPr>
          <p:cNvPr id="10" name="Minus Sign 9" descr="minus sign">
            <a:extLst>
              <a:ext uri="{FF2B5EF4-FFF2-40B4-BE49-F238E27FC236}">
                <a16:creationId xmlns:a16="http://schemas.microsoft.com/office/drawing/2014/main" id="{4A623F53-75E3-43F4-A672-63C80987029A}"/>
              </a:ext>
            </a:extLst>
          </p:cNvPr>
          <p:cNvSpPr>
            <a:spLocks noChangeAspect="1"/>
          </p:cNvSpPr>
          <p:nvPr/>
        </p:nvSpPr>
        <p:spPr>
          <a:xfrm>
            <a:off x="7643024" y="3989035"/>
            <a:ext cx="2148236" cy="2148236"/>
          </a:xfrm>
          <a:prstGeom prst="mathMin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lus Sign 10" descr="plus sign">
            <a:extLst>
              <a:ext uri="{FF2B5EF4-FFF2-40B4-BE49-F238E27FC236}">
                <a16:creationId xmlns:a16="http://schemas.microsoft.com/office/drawing/2014/main" id="{A0F1CA8C-145C-4160-BA00-16CD51C262B1}"/>
              </a:ext>
            </a:extLst>
          </p:cNvPr>
          <p:cNvSpPr>
            <a:spLocks noChangeAspect="1"/>
          </p:cNvSpPr>
          <p:nvPr/>
        </p:nvSpPr>
        <p:spPr>
          <a:xfrm>
            <a:off x="2400737" y="3989034"/>
            <a:ext cx="2148237" cy="2148237"/>
          </a:xfrm>
          <a:prstGeom prst="mathPl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8381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7630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305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a:p>
            <a:pPr algn="ctr"/>
            <a:r>
              <a:rPr lang="en-US" sz="2000" i="1" dirty="0"/>
              <a:t>To avoid having issues with higher costs of production (due to higher wages) following the decision to unionize, you could substitute more capital for labor in the production process.</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160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Largest Labor Unions in 2015</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A7059288-B2BF-4228-9BF3-D075C43F50D6}"/>
              </a:ext>
            </a:extLst>
          </p:cNvPr>
          <p:cNvGraphicFramePr>
            <a:graphicFrameLocks noGrp="1"/>
          </p:cNvGraphicFramePr>
          <p:nvPr/>
        </p:nvGraphicFramePr>
        <p:xfrm>
          <a:off x="2032000" y="2316480"/>
          <a:ext cx="8128000" cy="2225040"/>
        </p:xfrm>
        <a:graphic>
          <a:graphicData uri="http://schemas.openxmlformats.org/drawingml/2006/table">
            <a:tbl>
              <a:tblPr firstRow="1" bandRow="1">
                <a:tableStyleId>{5C22544A-7EE6-4342-B048-85BDC9FD1C3A}</a:tableStyleId>
              </a:tblPr>
              <a:tblGrid>
                <a:gridCol w="4498428">
                  <a:extLst>
                    <a:ext uri="{9D8B030D-6E8A-4147-A177-3AD203B41FA5}">
                      <a16:colId xmlns:a16="http://schemas.microsoft.com/office/drawing/2014/main" val="2079186379"/>
                    </a:ext>
                  </a:extLst>
                </a:gridCol>
                <a:gridCol w="3629572">
                  <a:extLst>
                    <a:ext uri="{9D8B030D-6E8A-4147-A177-3AD203B41FA5}">
                      <a16:colId xmlns:a16="http://schemas.microsoft.com/office/drawing/2014/main" val="2317873795"/>
                    </a:ext>
                  </a:extLst>
                </a:gridCol>
              </a:tblGrid>
              <a:tr h="370840">
                <a:tc gridSpan="2">
                  <a:txBody>
                    <a:bodyPr/>
                    <a:lstStyle/>
                    <a:p>
                      <a:pPr algn="ctr"/>
                      <a:r>
                        <a:rPr lang="en-US" dirty="0">
                          <a:solidFill>
                            <a:schemeClr val="tx1"/>
                          </a:solidFill>
                        </a:rPr>
                        <a:t>The Largest American Unions in 2015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0404974"/>
                  </a:ext>
                </a:extLst>
              </a:tr>
              <a:tr h="370840">
                <a:tc>
                  <a:txBody>
                    <a:bodyPr/>
                    <a:lstStyle/>
                    <a:p>
                      <a:pPr algn="ctr"/>
                      <a:r>
                        <a:rPr lang="en-US" b="1" dirty="0">
                          <a:solidFill>
                            <a:schemeClr val="tx1"/>
                          </a:solidFill>
                        </a:rPr>
                        <a:t>Union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Membership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1158110"/>
                  </a:ext>
                </a:extLst>
              </a:tr>
              <a:tr h="370840">
                <a:tc>
                  <a:txBody>
                    <a:bodyPr/>
                    <a:lstStyle/>
                    <a:p>
                      <a:pPr algn="ctr"/>
                      <a:r>
                        <a:rPr lang="en-US" dirty="0">
                          <a:solidFill>
                            <a:schemeClr val="tx1"/>
                          </a:solidFill>
                        </a:rPr>
                        <a:t>National Education Association (NEA)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2.9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1208524"/>
                  </a:ext>
                </a:extLst>
              </a:tr>
              <a:tr h="370840">
                <a:tc>
                  <a:txBody>
                    <a:bodyPr/>
                    <a:lstStyle/>
                    <a:p>
                      <a:pPr algn="ctr"/>
                      <a:r>
                        <a:rPr lang="en-US" dirty="0">
                          <a:solidFill>
                            <a:schemeClr val="tx1"/>
                          </a:solidFill>
                        </a:rPr>
                        <a:t>Service Employees International Union (SEIU)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1.9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6054431"/>
                  </a:ext>
                </a:extLst>
              </a:tr>
              <a:tr h="370840">
                <a:tc>
                  <a:txBody>
                    <a:bodyPr/>
                    <a:lstStyle/>
                    <a:p>
                      <a:pPr algn="ctr"/>
                      <a:r>
                        <a:rPr lang="en-US" dirty="0">
                          <a:solidFill>
                            <a:schemeClr val="tx1"/>
                          </a:solidFill>
                        </a:rPr>
                        <a:t>American Federation of Teachers (AFT)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0448915"/>
                  </a:ext>
                </a:extLst>
              </a:tr>
              <a:tr h="370840">
                <a:tc>
                  <a:txBody>
                    <a:bodyPr/>
                    <a:lstStyle/>
                    <a:p>
                      <a:pPr algn="ctr"/>
                      <a:r>
                        <a:rPr lang="en-US" dirty="0">
                          <a:solidFill>
                            <a:schemeClr val="tx1"/>
                          </a:solidFill>
                        </a:rPr>
                        <a:t>International Brotherhood of Teamsters (IBT)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8316130"/>
                  </a:ext>
                </a:extLst>
              </a:tr>
            </a:tbl>
          </a:graphicData>
        </a:graphic>
      </p:graphicFrame>
    </p:spTree>
    <p:extLst>
      <p:ext uri="{BB962C8B-B14F-4D97-AF65-F5344CB8AC3E}">
        <p14:creationId xmlns:p14="http://schemas.microsoft.com/office/powerpoint/2010/main" val="4221943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Union Membership Over Time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20C09C4-DEBD-4312-82FE-952CF8B302A7}"/>
              </a:ext>
            </a:extLst>
          </p:cNvPr>
          <p:cNvGrpSpPr/>
          <p:nvPr/>
        </p:nvGrpSpPr>
        <p:grpSpPr>
          <a:xfrm>
            <a:off x="2135749" y="1421343"/>
            <a:ext cx="8058154" cy="1065186"/>
            <a:chOff x="542923" y="1736761"/>
            <a:chExt cx="8058154" cy="1065186"/>
          </a:xfrm>
          <a:solidFill>
            <a:srgbClr val="627981"/>
          </a:solidFill>
        </p:grpSpPr>
        <p:sp>
          <p:nvSpPr>
            <p:cNvPr id="8" name="Rectangle 7">
              <a:extLst>
                <a:ext uri="{FF2B5EF4-FFF2-40B4-BE49-F238E27FC236}">
                  <a16:creationId xmlns:a16="http://schemas.microsoft.com/office/drawing/2014/main" id="{FB50F41D-F976-45C4-910B-362D7E383C43}"/>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34BFC6-34BA-497F-8503-033FBD6C3FB2}"/>
                </a:ext>
              </a:extLst>
            </p:cNvPr>
            <p:cNvSpPr txBox="1"/>
            <p:nvPr/>
          </p:nvSpPr>
          <p:spPr>
            <a:xfrm>
              <a:off x="655854" y="1754753"/>
              <a:ext cx="7807571" cy="1015663"/>
            </a:xfrm>
            <a:prstGeom prst="rect">
              <a:avLst/>
            </a:prstGeom>
            <a:grpFill/>
          </p:spPr>
          <p:txBody>
            <a:bodyPr wrap="square" rtlCol="0">
              <a:spAutoFit/>
            </a:bodyPr>
            <a:lstStyle/>
            <a:p>
              <a:pPr algn="ctr"/>
              <a:r>
                <a:rPr lang="en-US" sz="2000" dirty="0">
                  <a:solidFill>
                    <a:schemeClr val="bg1"/>
                  </a:solidFill>
                </a:rPr>
                <a:t>The share of wage and salary workers who belong to unions rose sharply in the 1930s and 1940s but has tailed off since then to around 10.7% today.</a:t>
              </a:r>
            </a:p>
          </p:txBody>
        </p:sp>
      </p:grpSp>
      <p:pic>
        <p:nvPicPr>
          <p:cNvPr id="3" name="Picture 2" descr="A graph of the percentage of workers belonging to unions from 1930 to 2020.">
            <a:extLst>
              <a:ext uri="{FF2B5EF4-FFF2-40B4-BE49-F238E27FC236}">
                <a16:creationId xmlns:a16="http://schemas.microsoft.com/office/drawing/2014/main" id="{F39ABB94-7752-411B-AACE-1F994FF243EF}"/>
              </a:ext>
            </a:extLst>
          </p:cNvPr>
          <p:cNvPicPr>
            <a:picLocks noChangeAspect="1"/>
          </p:cNvPicPr>
          <p:nvPr/>
        </p:nvPicPr>
        <p:blipFill>
          <a:blip r:embed="rId3"/>
          <a:stretch>
            <a:fillRect/>
          </a:stretch>
        </p:blipFill>
        <p:spPr>
          <a:xfrm>
            <a:off x="2688928" y="2627415"/>
            <a:ext cx="6814144" cy="3957916"/>
          </a:xfrm>
          <a:prstGeom prst="rect">
            <a:avLst/>
          </a:prstGeom>
        </p:spPr>
      </p:pic>
    </p:spTree>
    <p:extLst>
      <p:ext uri="{BB962C8B-B14F-4D97-AF65-F5344CB8AC3E}">
        <p14:creationId xmlns:p14="http://schemas.microsoft.com/office/powerpoint/2010/main" val="1121263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Higher Wages for Union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a union is the sole supplier of labor, it can act like a monopoly and ask for whatever wage rate it can obtain for its workers.</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employers need workers, they must meet the union's wage demand.</a:t>
              </a:r>
            </a:p>
          </p:txBody>
        </p:sp>
      </p:grpSp>
      <p:grpSp>
        <p:nvGrpSpPr>
          <p:cNvPr id="17" name="Group 16">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can threaten that workers will strike unless firms agree to the wages they demand.</a:t>
              </a:r>
            </a:p>
          </p:txBody>
        </p:sp>
      </p:grpSp>
    </p:spTree>
    <p:extLst>
      <p:ext uri="{BB962C8B-B14F-4D97-AF65-F5344CB8AC3E}">
        <p14:creationId xmlns:p14="http://schemas.microsoft.com/office/powerpoint/2010/main" val="360488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the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labor market </a:t>
              </a:r>
              <a:r>
                <a:rPr lang="en-US" sz="2000" dirty="0">
                  <a:solidFill>
                    <a:schemeClr val="bg1"/>
                  </a:solidFill>
                </a:rPr>
                <a:t>is the term that economists use for all the different markets for labor.</a:t>
              </a:r>
            </a:p>
          </p:txBody>
        </p:sp>
      </p:grpSp>
      <p:grpSp>
        <p:nvGrpSpPr>
          <p:cNvPr id="11" name="Group 10">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single labor market; rather, there is a different market for every different type of labor.</a:t>
              </a:r>
            </a:p>
          </p:txBody>
        </p:sp>
      </p:grpSp>
      <p:grpSp>
        <p:nvGrpSpPr>
          <p:cNvPr id="14" name="Group 13">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6403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differs by type of work (e.g. retail vs. research science), skill level (entry level or more experienced), and location (local, regional, etc.).</a:t>
              </a:r>
            </a:p>
          </p:txBody>
        </p:sp>
      </p:grpSp>
      <p:grpSp>
        <p:nvGrpSpPr>
          <p:cNvPr id="17" name="Group 16">
            <a:extLst>
              <a:ext uri="{FF2B5EF4-FFF2-40B4-BE49-F238E27FC236}">
                <a16:creationId xmlns:a16="http://schemas.microsoft.com/office/drawing/2014/main" id="{927553E2-7AB3-4ACC-8862-D5FE245CC012}"/>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E2804BB-7B0A-470B-A901-D86200F00E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BBE6884-C5A1-49EF-8500-408EBD7E706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each labor market is different, they all tend to operate in similar ways.</a:t>
              </a:r>
            </a:p>
          </p:txBody>
        </p:sp>
      </p:grpSp>
    </p:spTree>
    <p:extLst>
      <p:ext uri="{BB962C8B-B14F-4D97-AF65-F5344CB8AC3E}">
        <p14:creationId xmlns:p14="http://schemas.microsoft.com/office/powerpoint/2010/main" val="1803045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a single-union market. The supply and demand curves intersect at a point, E, and a region of excess supply of labor is indicated given a higher wage than there is at equilibrium.">
            <a:extLst>
              <a:ext uri="{FF2B5EF4-FFF2-40B4-BE49-F238E27FC236}">
                <a16:creationId xmlns:a16="http://schemas.microsoft.com/office/drawing/2014/main" id="{2F7BC85E-8117-46EE-B63E-A8EC6890F591}"/>
              </a:ext>
            </a:extLst>
          </p:cNvPr>
          <p:cNvPicPr>
            <a:picLocks noChangeAspect="1"/>
          </p:cNvPicPr>
          <p:nvPr/>
        </p:nvPicPr>
        <p:blipFill>
          <a:blip r:embed="rId3"/>
          <a:stretch>
            <a:fillRect/>
          </a:stretch>
        </p:blipFill>
        <p:spPr>
          <a:xfrm>
            <a:off x="5551418" y="1563649"/>
            <a:ext cx="5398709" cy="4754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Negotiating Higher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Flowchart: Alternate Process 4">
            <a:extLst>
              <a:ext uri="{FF2B5EF4-FFF2-40B4-BE49-F238E27FC236}">
                <a16:creationId xmlns:a16="http://schemas.microsoft.com/office/drawing/2014/main" id="{49CB17F2-7549-471C-A965-73C8DC26E77F}"/>
              </a:ext>
            </a:extLst>
          </p:cNvPr>
          <p:cNvSpPr/>
          <p:nvPr/>
        </p:nvSpPr>
        <p:spPr>
          <a:xfrm>
            <a:off x="9694607" y="3008678"/>
            <a:ext cx="2281083" cy="1179866"/>
          </a:xfrm>
          <a:prstGeom prst="flowChartAlternateProcess">
            <a:avLst/>
          </a:prstGeom>
          <a:solidFill>
            <a:srgbClr val="6279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union negotiates a higher wage, but this creates unemployment.</a:t>
            </a:r>
          </a:p>
        </p:txBody>
      </p:sp>
      <p:cxnSp>
        <p:nvCxnSpPr>
          <p:cNvPr id="4" name="Straight Arrow Connector 3">
            <a:extLst>
              <a:ext uri="{FF2B5EF4-FFF2-40B4-BE49-F238E27FC236}">
                <a16:creationId xmlns:a16="http://schemas.microsoft.com/office/drawing/2014/main" id="{CF499407-35EC-4557-81C9-E25C8445C826}"/>
              </a:ext>
            </a:extLst>
          </p:cNvPr>
          <p:cNvCxnSpPr>
            <a:cxnSpLocks/>
            <a:stCxn id="5" idx="1"/>
          </p:cNvCxnSpPr>
          <p:nvPr/>
        </p:nvCxnSpPr>
        <p:spPr>
          <a:xfrm flipH="1" flipV="1">
            <a:off x="8514735" y="3340415"/>
            <a:ext cx="1179872" cy="258196"/>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2B60BA7-AC00-4896-B9EE-0F49CAB5F980}"/>
              </a:ext>
            </a:extLst>
          </p:cNvPr>
          <p:cNvGrpSpPr/>
          <p:nvPr/>
        </p:nvGrpSpPr>
        <p:grpSpPr>
          <a:xfrm>
            <a:off x="1535297" y="1731578"/>
            <a:ext cx="3681525" cy="1422504"/>
            <a:chOff x="542923" y="1736761"/>
            <a:chExt cx="8058154" cy="806935"/>
          </a:xfrm>
          <a:solidFill>
            <a:srgbClr val="627981"/>
          </a:solidFill>
        </p:grpSpPr>
        <p:sp>
          <p:nvSpPr>
            <p:cNvPr id="9" name="Rectangle 8">
              <a:extLst>
                <a:ext uri="{FF2B5EF4-FFF2-40B4-BE49-F238E27FC236}">
                  <a16:creationId xmlns:a16="http://schemas.microsoft.com/office/drawing/2014/main" id="{3B2D692D-6AA2-4D38-AC5C-167BDEE7A5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3A1ACB2D-3527-425F-A2A0-712793C44405}"/>
                </a:ext>
              </a:extLst>
            </p:cNvPr>
            <p:cNvSpPr txBox="1"/>
            <p:nvPr/>
          </p:nvSpPr>
          <p:spPr>
            <a:xfrm>
              <a:off x="655855" y="1768397"/>
              <a:ext cx="7807570" cy="7507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union, the equilibrium at </a:t>
              </a:r>
              <a:r>
                <a:rPr lang="en-US" sz="2000" i="1" dirty="0">
                  <a:solidFill>
                    <a:schemeClr val="bg1"/>
                  </a:solidFill>
                </a:rPr>
                <a:t>E</a:t>
              </a:r>
              <a:r>
                <a:rPr lang="en-US" sz="2000" dirty="0">
                  <a:solidFill>
                    <a:schemeClr val="bg1"/>
                  </a:solidFill>
                </a:rPr>
                <a:t> would have involved the wage </a:t>
              </a:r>
              <a:r>
                <a:rPr lang="en-US" sz="2000" i="1" dirty="0">
                  <a:solidFill>
                    <a:schemeClr val="bg1"/>
                  </a:solidFill>
                </a:rPr>
                <a:t>W</a:t>
              </a:r>
              <a:r>
                <a:rPr lang="en-US" sz="2000" baseline="-25000" dirty="0">
                  <a:solidFill>
                    <a:schemeClr val="bg1"/>
                  </a:solidFill>
                </a:rPr>
                <a:t>e</a:t>
              </a:r>
              <a:r>
                <a:rPr lang="en-US" sz="2000" dirty="0">
                  <a:solidFill>
                    <a:schemeClr val="bg1"/>
                  </a:solidFill>
                </a:rPr>
                <a:t> and the quantity of labor </a:t>
              </a:r>
              <a:r>
                <a:rPr lang="en-US" sz="2000" i="1" dirty="0">
                  <a:solidFill>
                    <a:schemeClr val="bg1"/>
                  </a:solidFill>
                </a:rPr>
                <a:t>Q</a:t>
              </a:r>
              <a:r>
                <a:rPr lang="en-US" sz="2000" baseline="-25000" dirty="0">
                  <a:solidFill>
                    <a:schemeClr val="bg1"/>
                  </a:solidFill>
                </a:rPr>
                <a:t>e</a:t>
              </a:r>
              <a:r>
                <a:rPr lang="en-US" sz="2000" dirty="0">
                  <a:solidFill>
                    <a:schemeClr val="bg1"/>
                  </a:solidFill>
                </a:rPr>
                <a:t>.</a:t>
              </a:r>
            </a:p>
          </p:txBody>
        </p:sp>
      </p:grpSp>
      <p:grpSp>
        <p:nvGrpSpPr>
          <p:cNvPr id="11" name="Group 10">
            <a:extLst>
              <a:ext uri="{FF2B5EF4-FFF2-40B4-BE49-F238E27FC236}">
                <a16:creationId xmlns:a16="http://schemas.microsoft.com/office/drawing/2014/main" id="{363613F1-5FFC-484B-85A6-8EDE08FBF597}"/>
              </a:ext>
            </a:extLst>
          </p:cNvPr>
          <p:cNvGrpSpPr/>
          <p:nvPr/>
        </p:nvGrpSpPr>
        <p:grpSpPr>
          <a:xfrm>
            <a:off x="1529649" y="3262998"/>
            <a:ext cx="3681525" cy="1170419"/>
            <a:chOff x="542923" y="1736761"/>
            <a:chExt cx="8058154" cy="806935"/>
          </a:xfrm>
          <a:solidFill>
            <a:srgbClr val="627981"/>
          </a:solidFill>
        </p:grpSpPr>
        <p:sp>
          <p:nvSpPr>
            <p:cNvPr id="12" name="Rectangle 11">
              <a:extLst>
                <a:ext uri="{FF2B5EF4-FFF2-40B4-BE49-F238E27FC236}">
                  <a16:creationId xmlns:a16="http://schemas.microsoft.com/office/drawing/2014/main" id="{3FDB1C81-E75A-41F1-8576-CE75254D8C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32DF2A70-1D55-4BE8-9F66-0EC64C66B48F}"/>
                </a:ext>
              </a:extLst>
            </p:cNvPr>
            <p:cNvSpPr txBox="1"/>
            <p:nvPr/>
          </p:nvSpPr>
          <p:spPr>
            <a:xfrm>
              <a:off x="655855" y="1790135"/>
              <a:ext cx="7807570" cy="70024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is able to use its bargaining power to raise the wage to </a:t>
              </a:r>
              <a:r>
                <a:rPr lang="en-US" sz="2000" i="1" dirty="0">
                  <a:solidFill>
                    <a:schemeClr val="bg1"/>
                  </a:solidFill>
                </a:rPr>
                <a:t>W</a:t>
              </a:r>
              <a:r>
                <a:rPr lang="en-US" sz="2000" baseline="-25000" dirty="0">
                  <a:solidFill>
                    <a:schemeClr val="bg1"/>
                  </a:solidFill>
                </a:rPr>
                <a:t>u</a:t>
              </a:r>
              <a:r>
                <a:rPr lang="en-US" sz="2000" dirty="0">
                  <a:solidFill>
                    <a:schemeClr val="bg1"/>
                  </a:solidFill>
                </a:rPr>
                <a:t>.</a:t>
              </a:r>
              <a:r>
                <a:rPr lang="en-US" sz="2000" baseline="-25000" dirty="0">
                  <a:solidFill>
                    <a:schemeClr val="bg1"/>
                  </a:solidFill>
                </a:rPr>
                <a:t> </a:t>
              </a:r>
            </a:p>
          </p:txBody>
        </p:sp>
      </p:grpSp>
      <p:grpSp>
        <p:nvGrpSpPr>
          <p:cNvPr id="14" name="Group 13">
            <a:extLst>
              <a:ext uri="{FF2B5EF4-FFF2-40B4-BE49-F238E27FC236}">
                <a16:creationId xmlns:a16="http://schemas.microsoft.com/office/drawing/2014/main" id="{451B8E31-BBD2-4BFD-87D9-91E4890AFDFE}"/>
              </a:ext>
            </a:extLst>
          </p:cNvPr>
          <p:cNvGrpSpPr/>
          <p:nvPr/>
        </p:nvGrpSpPr>
        <p:grpSpPr>
          <a:xfrm>
            <a:off x="1524001" y="4542333"/>
            <a:ext cx="3681525" cy="830676"/>
            <a:chOff x="542923" y="1736761"/>
            <a:chExt cx="8058154" cy="806935"/>
          </a:xfrm>
          <a:solidFill>
            <a:srgbClr val="627981"/>
          </a:solidFill>
        </p:grpSpPr>
        <p:sp>
          <p:nvSpPr>
            <p:cNvPr id="15" name="Rectangle 14">
              <a:extLst>
                <a:ext uri="{FF2B5EF4-FFF2-40B4-BE49-F238E27FC236}">
                  <a16:creationId xmlns:a16="http://schemas.microsoft.com/office/drawing/2014/main" id="{B6C54194-D0FB-43A4-B8CF-49D5DBC7E1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AF1B08B8-500E-44FA-B0E2-BA7C5867947E}"/>
                </a:ext>
              </a:extLst>
            </p:cNvPr>
            <p:cNvSpPr txBox="1"/>
            <p:nvPr/>
          </p:nvSpPr>
          <p:spPr>
            <a:xfrm>
              <a:off x="655855" y="1790135"/>
              <a:ext cx="7807570" cy="4880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an excess supply of labor for union jobs.</a:t>
              </a:r>
              <a:endParaRPr lang="en-US" sz="2000" baseline="-25000" dirty="0">
                <a:solidFill>
                  <a:schemeClr val="bg1"/>
                </a:solidFill>
              </a:endParaRPr>
            </a:p>
          </p:txBody>
        </p:sp>
      </p:grpSp>
    </p:spTree>
    <p:extLst>
      <p:ext uri="{BB962C8B-B14F-4D97-AF65-F5344CB8AC3E}">
        <p14:creationId xmlns:p14="http://schemas.microsoft.com/office/powerpoint/2010/main" val="676996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727587" y="122245"/>
            <a:ext cx="10736826"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Union Workers Might Have Higher Productivity than Non-Union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4DD8-409D-4B73-B8A4-B46C1B056436}"/>
              </a:ext>
            </a:extLst>
          </p:cNvPr>
          <p:cNvSpPr txBox="1"/>
          <p:nvPr/>
        </p:nvSpPr>
        <p:spPr>
          <a:xfrm>
            <a:off x="1334730" y="1371804"/>
            <a:ext cx="9522540" cy="954107"/>
          </a:xfrm>
          <a:prstGeom prst="rect">
            <a:avLst/>
          </a:prstGeom>
          <a:solidFill>
            <a:srgbClr val="627981"/>
          </a:solidFill>
          <a:ln>
            <a:noFill/>
          </a:ln>
        </p:spPr>
        <p:txBody>
          <a:bodyPr wrap="square" rtlCol="0">
            <a:spAutoFit/>
          </a:bodyPr>
          <a:lstStyle/>
          <a:p>
            <a:r>
              <a:rPr lang="en-US" sz="2800" b="1" dirty="0">
                <a:solidFill>
                  <a:schemeClr val="bg1"/>
                </a:solidFill>
              </a:rPr>
              <a:t>Reason 1:   </a:t>
            </a:r>
          </a:p>
          <a:p>
            <a:r>
              <a:rPr lang="en-US" sz="2800" dirty="0">
                <a:solidFill>
                  <a:schemeClr val="bg1"/>
                </a:solidFill>
              </a:rPr>
              <a:t>Higher wages may induce workers to work harder.</a:t>
            </a:r>
            <a:r>
              <a:rPr lang="en-US" sz="2400" dirty="0">
                <a:solidFill>
                  <a:schemeClr val="bg1"/>
                </a:solidFill>
              </a:rPr>
              <a:t>	</a:t>
            </a:r>
          </a:p>
        </p:txBody>
      </p:sp>
      <p:sp>
        <p:nvSpPr>
          <p:cNvPr id="8" name="TextBox 7">
            <a:extLst>
              <a:ext uri="{FF2B5EF4-FFF2-40B4-BE49-F238E27FC236}">
                <a16:creationId xmlns:a16="http://schemas.microsoft.com/office/drawing/2014/main" id="{819D6D83-B2BE-4F01-BDD6-7AA688EE56D7}"/>
              </a:ext>
            </a:extLst>
          </p:cNvPr>
          <p:cNvSpPr txBox="1"/>
          <p:nvPr/>
        </p:nvSpPr>
        <p:spPr>
          <a:xfrm>
            <a:off x="1334730" y="2556106"/>
            <a:ext cx="9522540" cy="1323439"/>
          </a:xfrm>
          <a:prstGeom prst="rect">
            <a:avLst/>
          </a:prstGeom>
          <a:solidFill>
            <a:srgbClr val="627981"/>
          </a:solidFill>
          <a:ln>
            <a:noFill/>
          </a:ln>
        </p:spPr>
        <p:txBody>
          <a:bodyPr wrap="square" rtlCol="0">
            <a:spAutoFit/>
          </a:bodyPr>
          <a:lstStyle/>
          <a:p>
            <a:r>
              <a:rPr lang="en-US" sz="2800" b="1" dirty="0">
                <a:solidFill>
                  <a:schemeClr val="bg1"/>
                </a:solidFill>
              </a:rPr>
              <a:t>Reason 2:</a:t>
            </a:r>
          </a:p>
          <a:p>
            <a:r>
              <a:rPr lang="en-US" sz="2800" dirty="0">
                <a:solidFill>
                  <a:schemeClr val="bg1"/>
                </a:solidFill>
              </a:rPr>
              <a:t>Union workers tend to stay on the job longer.</a:t>
            </a:r>
          </a:p>
          <a:p>
            <a:pPr marL="971550" lvl="1" indent="-514350">
              <a:buFont typeface="Arial" panose="020B0604020202020204" pitchFamily="34" charset="0"/>
              <a:buChar char="•"/>
            </a:pPr>
            <a:r>
              <a:rPr lang="en-US" sz="2400" dirty="0">
                <a:solidFill>
                  <a:schemeClr val="bg1"/>
                </a:solidFill>
              </a:rPr>
              <a:t>This increases experience and reduces hiring and training costs.</a:t>
            </a:r>
          </a:p>
        </p:txBody>
      </p:sp>
      <p:sp>
        <p:nvSpPr>
          <p:cNvPr id="9" name="TextBox 8">
            <a:extLst>
              <a:ext uri="{FF2B5EF4-FFF2-40B4-BE49-F238E27FC236}">
                <a16:creationId xmlns:a16="http://schemas.microsoft.com/office/drawing/2014/main" id="{14E2BDEB-4EDB-45BA-85F8-DC1394651AB7}"/>
              </a:ext>
            </a:extLst>
          </p:cNvPr>
          <p:cNvSpPr txBox="1"/>
          <p:nvPr/>
        </p:nvSpPr>
        <p:spPr>
          <a:xfrm>
            <a:off x="1334730" y="4109740"/>
            <a:ext cx="9558664" cy="2492990"/>
          </a:xfrm>
          <a:prstGeom prst="rect">
            <a:avLst/>
          </a:prstGeom>
          <a:solidFill>
            <a:srgbClr val="627981"/>
          </a:solidFill>
          <a:ln>
            <a:noFill/>
          </a:ln>
        </p:spPr>
        <p:txBody>
          <a:bodyPr wrap="square" rtlCol="0">
            <a:spAutoFit/>
          </a:bodyPr>
          <a:lstStyle/>
          <a:p>
            <a:r>
              <a:rPr lang="en-US" sz="2800" b="1" dirty="0">
                <a:solidFill>
                  <a:schemeClr val="bg1"/>
                </a:solidFill>
              </a:rPr>
              <a:t>Reason 3:  </a:t>
            </a:r>
          </a:p>
          <a:p>
            <a:r>
              <a:rPr lang="en-US" sz="2800" dirty="0">
                <a:solidFill>
                  <a:schemeClr val="bg1"/>
                </a:solidFill>
              </a:rPr>
              <a:t>In response to higher wages, firms often choose more capital-intensive production techniques.</a:t>
            </a:r>
          </a:p>
          <a:p>
            <a:pPr marL="971550" lvl="1" indent="-514350">
              <a:buFont typeface="Arial" panose="020B0604020202020204" pitchFamily="34" charset="0"/>
              <a:buChar char="•"/>
            </a:pPr>
            <a:r>
              <a:rPr lang="en-US" sz="2400" dirty="0">
                <a:solidFill>
                  <a:schemeClr val="bg1"/>
                </a:solidFill>
              </a:rPr>
              <a:t>More capital boosts worker productivity.</a:t>
            </a:r>
          </a:p>
          <a:p>
            <a:pPr marL="971550" lvl="1" indent="-514350">
              <a:buFont typeface="Arial" panose="020B0604020202020204" pitchFamily="34" charset="0"/>
              <a:buChar char="•"/>
            </a:pPr>
            <a:r>
              <a:rPr lang="en-US" sz="2400" dirty="0">
                <a:solidFill>
                  <a:schemeClr val="bg1"/>
                </a:solidFill>
              </a:rPr>
              <a:t>However, unions sometimes oppose the adoption of labor-saving technology.</a:t>
            </a:r>
          </a:p>
        </p:txBody>
      </p:sp>
    </p:spTree>
    <p:extLst>
      <p:ext uri="{BB962C8B-B14F-4D97-AF65-F5344CB8AC3E}">
        <p14:creationId xmlns:p14="http://schemas.microsoft.com/office/powerpoint/2010/main" val="1404934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618366"/>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solidFill>
              </a:rPr>
              <a:t>Economists list three main reasons for the decline in union membership since the 1960’s.</a:t>
            </a:r>
          </a:p>
        </p:txBody>
      </p:sp>
      <p:pic>
        <p:nvPicPr>
          <p:cNvPr id="5" name="Graphic 4" descr="Bar graph with downward trend">
            <a:extLst>
              <a:ext uri="{FF2B5EF4-FFF2-40B4-BE49-F238E27FC236}">
                <a16:creationId xmlns:a16="http://schemas.microsoft.com/office/drawing/2014/main" id="{AE95DEC0-1DB6-456B-8E11-895D65042A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6858" y="2981808"/>
            <a:ext cx="2738284" cy="2738284"/>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7" y="103958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460513" y="1250766"/>
            <a:ext cx="9270972" cy="55399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1: </a:t>
            </a:r>
            <a:r>
              <a:rPr lang="en-US" sz="2800" dirty="0">
                <a:solidFill>
                  <a:schemeClr val="bg1"/>
                </a:solidFill>
              </a:rPr>
              <a:t>The shift from manufacturing to service industries.</a:t>
            </a:r>
          </a:p>
        </p:txBody>
      </p:sp>
      <p:pic>
        <p:nvPicPr>
          <p:cNvPr id="3074" name="Picture 2" descr="A graph of job growth in manufacturing and service sectors from 1950 to 2015.">
            <a:extLst>
              <a:ext uri="{FF2B5EF4-FFF2-40B4-BE49-F238E27FC236}">
                <a16:creationId xmlns:a16="http://schemas.microsoft.com/office/drawing/2014/main" id="{FE99C5EF-4807-48F1-99E9-C37F92778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974" y="2015944"/>
            <a:ext cx="5020967" cy="463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427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descr="Downward trend">
            <a:extLst>
              <a:ext uri="{FF2B5EF4-FFF2-40B4-BE49-F238E27FC236}">
                <a16:creationId xmlns:a16="http://schemas.microsoft.com/office/drawing/2014/main" id="{F93BD6AD-5D0F-4C4D-A9DC-FE50DD10DC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394" y="2462981"/>
            <a:ext cx="3748548" cy="3748548"/>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273701" y="1383374"/>
            <a:ext cx="964459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2: G</a:t>
            </a:r>
            <a:r>
              <a:rPr lang="en-US" sz="2800" dirty="0">
                <a:solidFill>
                  <a:schemeClr val="bg1"/>
                </a:solidFill>
              </a:rPr>
              <a:t>lobalization and increased competition from foreign products have reduced union bargaining power.</a:t>
            </a:r>
          </a:p>
        </p:txBody>
      </p:sp>
      <p:pic>
        <p:nvPicPr>
          <p:cNvPr id="8" name="Graphic 7" descr="Users">
            <a:extLst>
              <a:ext uri="{FF2B5EF4-FFF2-40B4-BE49-F238E27FC236}">
                <a16:creationId xmlns:a16="http://schemas.microsoft.com/office/drawing/2014/main" id="{7018D91C-743C-4D36-9D6E-8B2A93FD3E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41822" y="2696418"/>
            <a:ext cx="1307691" cy="1307691"/>
          </a:xfrm>
          <a:prstGeom prst="rect">
            <a:avLst/>
          </a:prstGeom>
        </p:spPr>
      </p:pic>
    </p:spTree>
    <p:extLst>
      <p:ext uri="{BB962C8B-B14F-4D97-AF65-F5344CB8AC3E}">
        <p14:creationId xmlns:p14="http://schemas.microsoft.com/office/powerpoint/2010/main" val="3903003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Auto Industry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Car">
            <a:extLst>
              <a:ext uri="{FF2B5EF4-FFF2-40B4-BE49-F238E27FC236}">
                <a16:creationId xmlns:a16="http://schemas.microsoft.com/office/drawing/2014/main" id="{BD4830F8-32E3-4E60-B98B-D8AD986B57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03952" y="4054626"/>
            <a:ext cx="2984091" cy="2984091"/>
          </a:xfrm>
          <a:prstGeom prst="rect">
            <a:avLst/>
          </a:prstGeom>
        </p:spPr>
      </p:pic>
      <p:grpSp>
        <p:nvGrpSpPr>
          <p:cNvPr id="9" name="Group 8">
            <a:extLst>
              <a:ext uri="{FF2B5EF4-FFF2-40B4-BE49-F238E27FC236}">
                <a16:creationId xmlns:a16="http://schemas.microsoft.com/office/drawing/2014/main" id="{B2563232-6B2C-4A54-B947-419FEA145D7C}"/>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5B5A05D-BECC-4306-A99E-93CC320ED4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33CF7BB-5D96-48A9-AAAF-A3A9529F421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1960’s, U.S. car makers faced increased competition from Europe and Japan.</a:t>
              </a:r>
            </a:p>
          </p:txBody>
        </p:sp>
      </p:grpSp>
      <p:grpSp>
        <p:nvGrpSpPr>
          <p:cNvPr id="12" name="Group 11">
            <a:extLst>
              <a:ext uri="{FF2B5EF4-FFF2-40B4-BE49-F238E27FC236}">
                <a16:creationId xmlns:a16="http://schemas.microsoft.com/office/drawing/2014/main" id="{6634BFDF-F805-4BBA-B538-65B58A560E07}"/>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4F996A-2071-416B-8AD9-C1744236E5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F566ABC9-4ECB-47A7-BD18-092C9FA25BA9}"/>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sales of imports rose, U.S. car sales fell.</a:t>
              </a:r>
            </a:p>
          </p:txBody>
        </p:sp>
      </p:grpSp>
      <p:grpSp>
        <p:nvGrpSpPr>
          <p:cNvPr id="15" name="Group 14">
            <a:extLst>
              <a:ext uri="{FF2B5EF4-FFF2-40B4-BE49-F238E27FC236}">
                <a16:creationId xmlns:a16="http://schemas.microsoft.com/office/drawing/2014/main" id="{C2D33E63-D0B9-4BD7-9C23-F5EB6CABE960}"/>
              </a:ext>
            </a:extLst>
          </p:cNvPr>
          <p:cNvGrpSpPr/>
          <p:nvPr/>
        </p:nvGrpSpPr>
        <p:grpSpPr>
          <a:xfrm>
            <a:off x="2135749" y="34132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F14F12C-4FFB-42A0-98A2-6D072DA5C4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48C099B2-2595-4D51-AFE4-B3FF4FF2DC85}"/>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Membership in the United Auto Workers union fell from 975,000 in 1985 to 390,000 by 2015.</a:t>
              </a:r>
            </a:p>
          </p:txBody>
        </p:sp>
      </p:grpSp>
    </p:spTree>
    <p:extLst>
      <p:ext uri="{BB962C8B-B14F-4D97-AF65-F5344CB8AC3E}">
        <p14:creationId xmlns:p14="http://schemas.microsoft.com/office/powerpoint/2010/main" val="997507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493598"/>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bg1"/>
                </a:solidFill>
              </a:rPr>
              <a:t>Reason 3: </a:t>
            </a:r>
            <a:r>
              <a:rPr lang="en-US" sz="2600" dirty="0">
                <a:solidFill>
                  <a:schemeClr val="bg1"/>
                </a:solidFill>
              </a:rPr>
              <a:t>Workplace protection laws now in place have reduced the need for unions to negotiate on behalf of workers for these better working conditions.</a:t>
            </a:r>
          </a:p>
        </p:txBody>
      </p:sp>
      <p:pic>
        <p:nvPicPr>
          <p:cNvPr id="7" name="Graphic 6" descr="Contract">
            <a:extLst>
              <a:ext uri="{FF2B5EF4-FFF2-40B4-BE49-F238E27FC236}">
                <a16:creationId xmlns:a16="http://schemas.microsoft.com/office/drawing/2014/main" id="{2B7F45FE-1335-43F5-968F-D0776B4FB9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3839" y="3162332"/>
            <a:ext cx="2384322" cy="2384322"/>
          </a:xfrm>
          <a:prstGeom prst="rect">
            <a:avLst/>
          </a:prstGeom>
        </p:spPr>
      </p:pic>
    </p:spTree>
    <p:extLst>
      <p:ext uri="{BB962C8B-B14F-4D97-AF65-F5344CB8AC3E}">
        <p14:creationId xmlns:p14="http://schemas.microsoft.com/office/powerpoint/2010/main" val="2354087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Union Membership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near the bottom of international rankings in percentage of workers whose wages are determined by union bargaining.</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655853"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laws are, perhaps, less friendly to the formation of unions than such laws in other countries.</a:t>
              </a:r>
            </a:p>
          </p:txBody>
        </p:sp>
      </p:grpSp>
      <p:grpSp>
        <p:nvGrpSpPr>
          <p:cNvPr id="17" name="Group 16">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close connection between union membership and a friendly legal environment is apparent in the history of U.S. unions.</a:t>
              </a:r>
            </a:p>
          </p:txBody>
        </p:sp>
      </p:grpSp>
      <p:grpSp>
        <p:nvGrpSpPr>
          <p:cNvPr id="20" name="Group 19">
            <a:extLst>
              <a:ext uri="{FF2B5EF4-FFF2-40B4-BE49-F238E27FC236}">
                <a16:creationId xmlns:a16="http://schemas.microsoft.com/office/drawing/2014/main" id="{FE8BE635-BA6B-4BB8-97A1-0A2C592F4603}"/>
              </a:ext>
            </a:extLst>
          </p:cNvPr>
          <p:cNvGrpSpPr/>
          <p:nvPr/>
        </p:nvGrpSpPr>
        <p:grpSpPr>
          <a:xfrm>
            <a:off x="2135749" y="431638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AECC506-E044-425C-8FF5-D4E691AA1B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B733F13-8137-4B48-B02C-09172A6869AB}"/>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Labor-Management Relations Act of 1935 specified that workers had a right to organize unions.</a:t>
              </a:r>
            </a:p>
          </p:txBody>
        </p:sp>
      </p:grpSp>
    </p:spTree>
    <p:extLst>
      <p:ext uri="{BB962C8B-B14F-4D97-AF65-F5344CB8AC3E}">
        <p14:creationId xmlns:p14="http://schemas.microsoft.com/office/powerpoint/2010/main" val="3526303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Bilateral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9D84E5F-C981-4DCD-BC89-E0257528D7DF}"/>
              </a:ext>
            </a:extLst>
          </p:cNvPr>
          <p:cNvGrpSpPr/>
          <p:nvPr/>
        </p:nvGrpSpPr>
        <p:grpSpPr>
          <a:xfrm>
            <a:off x="2135749" y="1620241"/>
            <a:ext cx="8058154" cy="822960"/>
            <a:chOff x="542923" y="1736761"/>
            <a:chExt cx="8058154" cy="1065186"/>
          </a:xfrm>
          <a:solidFill>
            <a:srgbClr val="627981"/>
          </a:solidFill>
        </p:grpSpPr>
        <p:sp>
          <p:nvSpPr>
            <p:cNvPr id="8" name="Rectangle 7">
              <a:extLst>
                <a:ext uri="{FF2B5EF4-FFF2-40B4-BE49-F238E27FC236}">
                  <a16:creationId xmlns:a16="http://schemas.microsoft.com/office/drawing/2014/main" id="{C3A79531-74D4-4EE7-8926-4E669558F26B}"/>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AF8FED14-FFD7-4B75-BC0D-FAC7F3011383}"/>
                </a:ext>
              </a:extLst>
            </p:cNvPr>
            <p:cNvSpPr txBox="1"/>
            <p:nvPr/>
          </p:nvSpPr>
          <p:spPr>
            <a:xfrm>
              <a:off x="655854" y="1815973"/>
              <a:ext cx="7807571" cy="916242"/>
            </a:xfrm>
            <a:prstGeom prst="rect">
              <a:avLst/>
            </a:prstGeom>
            <a:grpFill/>
          </p:spPr>
          <p:txBody>
            <a:bodyPr wrap="square" rtlCol="0">
              <a:spAutoFit/>
            </a:bodyPr>
            <a:lstStyle/>
            <a:p>
              <a:pPr algn="ctr"/>
              <a:r>
                <a:rPr lang="en-US" sz="2000" dirty="0">
                  <a:solidFill>
                    <a:schemeClr val="bg1"/>
                  </a:solidFill>
                </a:rPr>
                <a:t>A </a:t>
              </a:r>
              <a:r>
                <a:rPr lang="en-US" sz="2000" b="1" dirty="0">
                  <a:solidFill>
                    <a:schemeClr val="bg1"/>
                  </a:solidFill>
                </a:rPr>
                <a:t>bilateral monopoly</a:t>
              </a:r>
              <a:r>
                <a:rPr lang="en-US" sz="2000" dirty="0">
                  <a:solidFill>
                    <a:schemeClr val="bg1"/>
                  </a:solidFill>
                </a:rPr>
                <a:t> occurs when there is market power on both sides of the labor market.</a:t>
              </a:r>
            </a:p>
          </p:txBody>
        </p:sp>
      </p:grpSp>
      <p:pic>
        <p:nvPicPr>
          <p:cNvPr id="4098" name="Picture 2" descr="The graph compares monopsony to perfect competition for labor market outcomes.">
            <a:extLst>
              <a:ext uri="{FF2B5EF4-FFF2-40B4-BE49-F238E27FC236}">
                <a16:creationId xmlns:a16="http://schemas.microsoft.com/office/drawing/2014/main" id="{6A0958AF-19D9-40FD-BFAD-E01B175AF1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8908" y="3118536"/>
            <a:ext cx="4000500" cy="3733800"/>
          </a:xfrm>
          <a:prstGeom prst="rect">
            <a:avLst/>
          </a:prstGeom>
          <a:noFill/>
          <a:extLst>
            <a:ext uri="{909E8E84-426E-40DD-AFC4-6F175D3DCCD1}">
              <a14:hiddenFill xmlns:a14="http://schemas.microsoft.com/office/drawing/2010/main">
                <a:solidFill>
                  <a:srgbClr val="FFFFFF"/>
                </a:solidFill>
              </a14:hiddenFill>
            </a:ext>
          </a:extLst>
        </p:spPr>
      </p:pic>
      <p:sp>
        <p:nvSpPr>
          <p:cNvPr id="11" name="Flowchart: Alternate Process 10">
            <a:extLst>
              <a:ext uri="{FF2B5EF4-FFF2-40B4-BE49-F238E27FC236}">
                <a16:creationId xmlns:a16="http://schemas.microsoft.com/office/drawing/2014/main" id="{9DE1057C-9525-466A-B978-3F791B7335AA}"/>
              </a:ext>
            </a:extLst>
          </p:cNvPr>
          <p:cNvSpPr/>
          <p:nvPr/>
        </p:nvSpPr>
        <p:spPr>
          <a:xfrm>
            <a:off x="8587460" y="2836876"/>
            <a:ext cx="2408903" cy="671916"/>
          </a:xfrm>
          <a:prstGeom prst="flowChartAlternateProcess">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union would choose </a:t>
            </a:r>
            <a:r>
              <a:rPr lang="en-US" i="1" dirty="0">
                <a:solidFill>
                  <a:schemeClr val="bg1"/>
                </a:solidFill>
              </a:rPr>
              <a:t>W</a:t>
            </a:r>
            <a:r>
              <a:rPr lang="en-US" baseline="-25000" dirty="0">
                <a:solidFill>
                  <a:schemeClr val="bg1"/>
                </a:solidFill>
              </a:rPr>
              <a:t>u</a:t>
            </a:r>
            <a:r>
              <a:rPr lang="en-US" dirty="0">
                <a:solidFill>
                  <a:schemeClr val="bg1"/>
                </a:solidFill>
              </a:rPr>
              <a:t>.</a:t>
            </a:r>
          </a:p>
        </p:txBody>
      </p:sp>
      <p:sp>
        <p:nvSpPr>
          <p:cNvPr id="12" name="Flowchart: Alternate Process 11">
            <a:extLst>
              <a:ext uri="{FF2B5EF4-FFF2-40B4-BE49-F238E27FC236}">
                <a16:creationId xmlns:a16="http://schemas.microsoft.com/office/drawing/2014/main" id="{BB1EC7CC-5CF3-44BD-9A20-0757DB04251C}"/>
              </a:ext>
            </a:extLst>
          </p:cNvPr>
          <p:cNvSpPr/>
          <p:nvPr/>
        </p:nvSpPr>
        <p:spPr>
          <a:xfrm>
            <a:off x="8410479" y="3569372"/>
            <a:ext cx="2762864" cy="963562"/>
          </a:xfrm>
          <a:prstGeom prst="flowChartAlternateProcess">
            <a:avLst/>
          </a:prstGeom>
          <a:solidFill>
            <a:srgbClr val="6279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Bargaining between the two parties would determine the final wage.</a:t>
            </a:r>
          </a:p>
        </p:txBody>
      </p:sp>
      <p:sp>
        <p:nvSpPr>
          <p:cNvPr id="13" name="Flowchart: Alternate Process 12">
            <a:extLst>
              <a:ext uri="{FF2B5EF4-FFF2-40B4-BE49-F238E27FC236}">
                <a16:creationId xmlns:a16="http://schemas.microsoft.com/office/drawing/2014/main" id="{60F4C8DC-C78B-494F-9394-B89DC292E020}"/>
              </a:ext>
            </a:extLst>
          </p:cNvPr>
          <p:cNvSpPr/>
          <p:nvPr/>
        </p:nvSpPr>
        <p:spPr>
          <a:xfrm>
            <a:off x="8587460" y="4567105"/>
            <a:ext cx="2408903" cy="719008"/>
          </a:xfrm>
          <a:prstGeom prst="flowChartAlternateProcess">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monopsony would choose</a:t>
            </a:r>
            <a:r>
              <a:rPr lang="en-US" i="1" dirty="0">
                <a:solidFill>
                  <a:schemeClr val="bg1"/>
                </a:solidFill>
              </a:rPr>
              <a:t> W</a:t>
            </a:r>
            <a:r>
              <a:rPr lang="en-US" baseline="-25000" dirty="0">
                <a:solidFill>
                  <a:schemeClr val="bg1"/>
                </a:solidFill>
              </a:rPr>
              <a:t>m</a:t>
            </a:r>
            <a:r>
              <a:rPr lang="en-US" dirty="0">
                <a:solidFill>
                  <a:schemeClr val="bg1"/>
                </a:solidFill>
              </a:rPr>
              <a:t>.</a:t>
            </a:r>
          </a:p>
        </p:txBody>
      </p:sp>
      <p:cxnSp>
        <p:nvCxnSpPr>
          <p:cNvPr id="14" name="Straight Arrow Connector 13">
            <a:extLst>
              <a:ext uri="{FF2B5EF4-FFF2-40B4-BE49-F238E27FC236}">
                <a16:creationId xmlns:a16="http://schemas.microsoft.com/office/drawing/2014/main" id="{349EB481-CAB2-4903-A7F8-3B944737D548}"/>
              </a:ext>
            </a:extLst>
          </p:cNvPr>
          <p:cNvCxnSpPr>
            <a:cxnSpLocks/>
            <a:stCxn id="11" idx="1"/>
          </p:cNvCxnSpPr>
          <p:nvPr/>
        </p:nvCxnSpPr>
        <p:spPr>
          <a:xfrm flipH="1">
            <a:off x="5817476" y="3172834"/>
            <a:ext cx="2769984" cy="1078440"/>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7214461-17E1-427B-9655-040829288C15}"/>
              </a:ext>
            </a:extLst>
          </p:cNvPr>
          <p:cNvCxnSpPr>
            <a:cxnSpLocks/>
            <a:stCxn id="13" idx="1"/>
          </p:cNvCxnSpPr>
          <p:nvPr/>
        </p:nvCxnSpPr>
        <p:spPr>
          <a:xfrm flipH="1">
            <a:off x="5691351" y="4926609"/>
            <a:ext cx="2896109" cy="122173"/>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99"/>
            <a:ext cx="9273061" cy="510909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dirty="0">
                <a:solidFill>
                  <a:schemeClr val="bg1"/>
                </a:solidFill>
              </a:rPr>
              <a:t>A labor union is an organization of workers that negotiates as a group with employers over compensation and work conditions.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Union workers in the United States are paid more on average than other workers with comparable education and experience. </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American union membership has been falling for decades: some possible reasons include the shift of jobs to service industries, greater competition from globalization, the passage of worker-friendly legislation, and U.S. laws that are less favorable to organizing unions.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 bilateral monopoly is a labor market with a union on the supply side and a monopsony on the demand side.</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Since both sides have monopoly power, the equilibrium level of employment will be lower than that for a competitive labor market, but the equilibrium wage could be higher or lower depending on which side negotiates better. </a:t>
            </a:r>
          </a:p>
          <a:p>
            <a:endParaRPr lang="en-US" dirty="0">
              <a:solidFill>
                <a:schemeClr val="bg1"/>
              </a:solidFill>
            </a:endParaRPr>
          </a:p>
        </p:txBody>
      </p:sp>
    </p:spTree>
    <p:extLst>
      <p:ext uri="{BB962C8B-B14F-4D97-AF65-F5344CB8AC3E}">
        <p14:creationId xmlns:p14="http://schemas.microsoft.com/office/powerpoint/2010/main" val="513387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Alternate Process 9">
            <a:extLst>
              <a:ext uri="{FF2B5EF4-FFF2-40B4-BE49-F238E27FC236}">
                <a16:creationId xmlns:a16="http://schemas.microsoft.com/office/drawing/2014/main" id="{FA1B509D-BCF6-4B59-8AB7-2C2D280656E8}"/>
              </a:ext>
            </a:extLst>
          </p:cNvPr>
          <p:cNvSpPr/>
          <p:nvPr/>
        </p:nvSpPr>
        <p:spPr>
          <a:xfrm>
            <a:off x="6735097" y="4632627"/>
            <a:ext cx="2045109" cy="639097"/>
          </a:xfrm>
          <a:prstGeom prst="flowChartAlternateProcess">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First Rule of Labor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7F519EA-723C-4F9B-A62B-AFC2D934FEA2}"/>
              </a:ext>
            </a:extLst>
          </p:cNvPr>
          <p:cNvSpPr txBox="1"/>
          <p:nvPr/>
        </p:nvSpPr>
        <p:spPr>
          <a:xfrm>
            <a:off x="3883740" y="4763893"/>
            <a:ext cx="924232" cy="369332"/>
          </a:xfrm>
          <a:prstGeom prst="rect">
            <a:avLst/>
          </a:prstGeom>
          <a:noFill/>
        </p:spPr>
        <p:txBody>
          <a:bodyPr wrap="square" rtlCol="0">
            <a:spAutoFit/>
          </a:bodyPr>
          <a:lstStyle/>
          <a:p>
            <a:r>
              <a:rPr lang="en-US" dirty="0">
                <a:solidFill>
                  <a:schemeClr val="bg1"/>
                </a:solidFill>
              </a:rPr>
              <a:t>Cost/hr </a:t>
            </a:r>
          </a:p>
        </p:txBody>
      </p:sp>
      <p:sp>
        <p:nvSpPr>
          <p:cNvPr id="8" name="TextBox 7">
            <a:extLst>
              <a:ext uri="{FF2B5EF4-FFF2-40B4-BE49-F238E27FC236}">
                <a16:creationId xmlns:a16="http://schemas.microsoft.com/office/drawing/2014/main" id="{C0A8F0C1-4F3C-41CD-98E8-4234E3EB0C07}"/>
              </a:ext>
            </a:extLst>
          </p:cNvPr>
          <p:cNvSpPr txBox="1"/>
          <p:nvPr/>
        </p:nvSpPr>
        <p:spPr>
          <a:xfrm>
            <a:off x="6735097" y="4632629"/>
            <a:ext cx="2035277" cy="646331"/>
          </a:xfrm>
          <a:prstGeom prst="rect">
            <a:avLst/>
          </a:prstGeom>
          <a:solidFill>
            <a:srgbClr val="627981"/>
          </a:solidFill>
          <a:ln>
            <a:noFill/>
          </a:ln>
        </p:spPr>
        <p:txBody>
          <a:bodyPr wrap="square" rtlCol="0">
            <a:spAutoFit/>
          </a:bodyPr>
          <a:lstStyle/>
          <a:p>
            <a:pPr algn="ctr"/>
            <a:r>
              <a:rPr lang="en-US" dirty="0">
                <a:solidFill>
                  <a:schemeClr val="bg1"/>
                </a:solidFill>
              </a:rPr>
              <a:t>Value of additional output per hour</a:t>
            </a:r>
          </a:p>
        </p:txBody>
      </p:sp>
      <p:cxnSp>
        <p:nvCxnSpPr>
          <p:cNvPr id="12" name="Straight Arrow Connector 11">
            <a:extLst>
              <a:ext uri="{FF2B5EF4-FFF2-40B4-BE49-F238E27FC236}">
                <a16:creationId xmlns:a16="http://schemas.microsoft.com/office/drawing/2014/main" id="{CEAE7639-D910-4718-B118-8A019570DCB0}"/>
              </a:ext>
            </a:extLst>
          </p:cNvPr>
          <p:cNvCxnSpPr>
            <a:cxnSpLocks/>
          </p:cNvCxnSpPr>
          <p:nvPr/>
        </p:nvCxnSpPr>
        <p:spPr>
          <a:xfrm flipV="1">
            <a:off x="4680155" y="3928817"/>
            <a:ext cx="363791" cy="594002"/>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BE45562-CF6C-440E-9022-A314DD50581D}"/>
              </a:ext>
            </a:extLst>
          </p:cNvPr>
          <p:cNvCxnSpPr>
            <a:cxnSpLocks/>
          </p:cNvCxnSpPr>
          <p:nvPr/>
        </p:nvCxnSpPr>
        <p:spPr>
          <a:xfrm flipH="1" flipV="1">
            <a:off x="7000568" y="3928818"/>
            <a:ext cx="235974" cy="594001"/>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C4F54A5-90EA-44F5-BBA6-81DD94E72BB2}"/>
                  </a:ext>
                </a:extLst>
              </p:cNvPr>
              <p:cNvSpPr txBox="1"/>
              <p:nvPr/>
            </p:nvSpPr>
            <p:spPr>
              <a:xfrm>
                <a:off x="4879385" y="3370618"/>
                <a:ext cx="2433230"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𝑤</m:t>
                      </m:r>
                      <m:r>
                        <a:rPr lang="en-US" sz="3200" b="0" i="1" smtClean="0">
                          <a:latin typeface="Cambria Math" panose="02040503050406030204" pitchFamily="18" charset="0"/>
                          <a:ea typeface="Cambria Math" panose="02040503050406030204" pitchFamily="18" charset="0"/>
                        </a:rPr>
                        <m:t>&lt;</m:t>
                      </m:r>
                      <m:r>
                        <a:rPr lang="en-US" sz="3200" b="0" i="1" smtClean="0">
                          <a:latin typeface="Cambria Math" panose="02040503050406030204" pitchFamily="18" charset="0"/>
                          <a:ea typeface="Cambria Math" panose="02040503050406030204" pitchFamily="18" charset="0"/>
                        </a:rPr>
                        <m:t>𝑃</m:t>
                      </m:r>
                      <m:r>
                        <a:rPr lang="en-US" sz="3200" b="0" i="1" smtClean="0">
                          <a:latin typeface="Cambria Math" panose="02040503050406030204" pitchFamily="18" charset="0"/>
                          <a:ea typeface="Cambria Math" panose="02040503050406030204" pitchFamily="18" charset="0"/>
                        </a:rPr>
                        <m:t>×</m:t>
                      </m:r>
                      <m:sSub>
                        <m:sSubPr>
                          <m:ctrlPr>
                            <a:rPr lang="en-US" sz="3200" b="0" i="1" smtClean="0">
                              <a:latin typeface="Cambria Math" panose="02040503050406030204" pitchFamily="18" charset="0"/>
                              <a:ea typeface="Cambria Math" panose="02040503050406030204" pitchFamily="18" charset="0"/>
                            </a:rPr>
                          </m:ctrlPr>
                        </m:sSubPr>
                        <m:e>
                          <m:r>
                            <a:rPr lang="en-US" sz="3200" b="0" i="1" smtClean="0">
                              <a:latin typeface="Cambria Math" panose="02040503050406030204" pitchFamily="18" charset="0"/>
                              <a:ea typeface="Cambria Math" panose="02040503050406030204" pitchFamily="18" charset="0"/>
                            </a:rPr>
                            <m:t>𝑀𝑃</m:t>
                          </m:r>
                        </m:e>
                        <m:sub>
                          <m:r>
                            <m:rPr>
                              <m:sty m:val="p"/>
                            </m:rPr>
                            <a:rPr lang="en-US" sz="3200" b="0" i="0" smtClean="0">
                              <a:latin typeface="Cambria Math" panose="02040503050406030204" pitchFamily="18" charset="0"/>
                              <a:ea typeface="Cambria Math" panose="02040503050406030204" pitchFamily="18" charset="0"/>
                            </a:rPr>
                            <m:t>L</m:t>
                          </m:r>
                        </m:sub>
                      </m:sSub>
                    </m:oMath>
                  </m:oMathPara>
                </a14:m>
                <a:endParaRPr lang="en-US" sz="3200" dirty="0"/>
              </a:p>
            </p:txBody>
          </p:sp>
        </mc:Choice>
        <mc:Fallback xmlns="">
          <p:sp>
            <p:nvSpPr>
              <p:cNvPr id="30" name="TextBox 29">
                <a:extLst>
                  <a:ext uri="{FF2B5EF4-FFF2-40B4-BE49-F238E27FC236}">
                    <a16:creationId xmlns:a16="http://schemas.microsoft.com/office/drawing/2014/main" id="{7C4F54A5-90EA-44F5-BBA6-81DD94E72BB2}"/>
                  </a:ext>
                </a:extLst>
              </p:cNvPr>
              <p:cNvSpPr txBox="1">
                <a:spLocks noRot="1" noChangeAspect="1" noMove="1" noResize="1" noEditPoints="1" noAdjustHandles="1" noChangeArrowheads="1" noChangeShapeType="1" noTextEdit="1"/>
              </p:cNvSpPr>
              <p:nvPr/>
            </p:nvSpPr>
            <p:spPr>
              <a:xfrm>
                <a:off x="4879385" y="3370618"/>
                <a:ext cx="2433230" cy="492443"/>
              </a:xfrm>
              <a:prstGeom prst="rect">
                <a:avLst/>
              </a:prstGeom>
              <a:blipFill>
                <a:blip r:embed="rId3"/>
                <a:stretch>
                  <a:fillRect/>
                </a:stretch>
              </a:blipFill>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F8AB6948-815F-4A13-97A9-1CE245AFCE77}"/>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21F5FC-26A7-42CB-8E46-CC92B28929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3497AEA-51E5-4713-84F4-E8CD6B45A14A}"/>
                </a:ext>
              </a:extLst>
            </p:cNvPr>
            <p:cNvSpPr txBox="1"/>
            <p:nvPr/>
          </p:nvSpPr>
          <p:spPr>
            <a:xfrm>
              <a:off x="599388" y="1781290"/>
              <a:ext cx="7807571" cy="707886"/>
            </a:xfrm>
            <a:prstGeom prst="rect">
              <a:avLst/>
            </a:prstGeom>
            <a:grpFill/>
          </p:spPr>
          <p:txBody>
            <a:bodyPr wrap="square" rtlCol="0">
              <a:spAutoFit/>
            </a:bodyPr>
            <a:lstStyle/>
            <a:p>
              <a:pPr algn="ctr"/>
              <a:r>
                <a:rPr lang="en-US" sz="2000" dirty="0">
                  <a:solidFill>
                    <a:schemeClr val="bg1"/>
                  </a:solidFill>
                </a:rPr>
                <a:t>To maximize profit, a firm should never pay more in wages and benefits than the value of the worker’s marginal productivity to the firm.</a:t>
              </a:r>
            </a:p>
          </p:txBody>
        </p:sp>
      </p:grpSp>
      <p:sp>
        <p:nvSpPr>
          <p:cNvPr id="19" name="TextBox 18">
            <a:extLst>
              <a:ext uri="{FF2B5EF4-FFF2-40B4-BE49-F238E27FC236}">
                <a16:creationId xmlns:a16="http://schemas.microsoft.com/office/drawing/2014/main" id="{115CCB6B-4392-49E1-987A-CAC6C0D520E6}"/>
              </a:ext>
            </a:extLst>
          </p:cNvPr>
          <p:cNvSpPr txBox="1"/>
          <p:nvPr/>
        </p:nvSpPr>
        <p:spPr>
          <a:xfrm>
            <a:off x="3421627" y="4631644"/>
            <a:ext cx="2035277" cy="640080"/>
          </a:xfrm>
          <a:prstGeom prst="rect">
            <a:avLst/>
          </a:prstGeom>
          <a:solidFill>
            <a:srgbClr val="627981"/>
          </a:solidFill>
          <a:ln>
            <a:noFill/>
          </a:ln>
        </p:spPr>
        <p:txBody>
          <a:bodyPr wrap="square" rtlCol="0" anchor="ctr">
            <a:spAutoFit/>
          </a:bodyPr>
          <a:lstStyle/>
          <a:p>
            <a:pPr algn="ctr"/>
            <a:r>
              <a:rPr lang="en-US" dirty="0">
                <a:solidFill>
                  <a:schemeClr val="bg1"/>
                </a:solidFill>
              </a:rPr>
              <a:t>Cost/hr</a:t>
            </a:r>
          </a:p>
        </p:txBody>
      </p:sp>
    </p:spTree>
    <p:extLst>
      <p:ext uri="{BB962C8B-B14F-4D97-AF65-F5344CB8AC3E}">
        <p14:creationId xmlns:p14="http://schemas.microsoft.com/office/powerpoint/2010/main" val="563978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604823" y="232599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Employment Discrimination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2976853" y="33871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76852" y="219515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3524951"/>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209705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Employment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1065187"/>
            <a:chOff x="542923" y="1736761"/>
            <a:chExt cx="8058154" cy="1065187"/>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Discrimination</a:t>
              </a:r>
              <a:r>
                <a:rPr lang="en-US" sz="2000" dirty="0">
                  <a:solidFill>
                    <a:schemeClr val="bg1"/>
                  </a:solidFill>
                </a:rPr>
                <a:t> involves acting on the belief that members of a certain group are inferior solely because of a factor such as race, gender, or religion.</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78856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many types of discrimination, but the focus here will be on discrimination in labor markets.</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68328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arises if workers with the same skill levels receive different pay or have different job opportunities because of their race or gender.</a:t>
              </a:r>
            </a:p>
          </p:txBody>
        </p:sp>
      </p:grpSp>
    </p:spTree>
    <p:extLst>
      <p:ext uri="{BB962C8B-B14F-4D97-AF65-F5344CB8AC3E}">
        <p14:creationId xmlns:p14="http://schemas.microsoft.com/office/powerpoint/2010/main" val="5185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possible signal of labor market discrimination is when an employer pays one group less than another.</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gap remains between the average wages of black and white workers and between the average wages of female and male workers.</a:t>
              </a:r>
            </a:p>
          </p:txBody>
        </p:sp>
      </p:grpSp>
    </p:spTree>
    <p:extLst>
      <p:ext uri="{BB962C8B-B14F-4D97-AF65-F5344CB8AC3E}">
        <p14:creationId xmlns:p14="http://schemas.microsoft.com/office/powerpoint/2010/main" val="12805712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1493828" y="1313794"/>
            <a:ext cx="8780206" cy="1372963"/>
            <a:chOff x="542923" y="1736761"/>
            <a:chExt cx="8058154" cy="1372963"/>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p:txBody>
        </p:sp>
      </p:grpSp>
      <p:pic>
        <p:nvPicPr>
          <p:cNvPr id="3" name="Picture 2" descr="A graph showing the ratios of black to white workers and female to male workers from 1970 to 2020.">
            <a:extLst>
              <a:ext uri="{FF2B5EF4-FFF2-40B4-BE49-F238E27FC236}">
                <a16:creationId xmlns:a16="http://schemas.microsoft.com/office/drawing/2014/main" id="{DA473F9F-C4A2-482E-A45B-F55322D29751}"/>
              </a:ext>
            </a:extLst>
          </p:cNvPr>
          <p:cNvPicPr>
            <a:picLocks noChangeAspect="1"/>
          </p:cNvPicPr>
          <p:nvPr/>
        </p:nvPicPr>
        <p:blipFill>
          <a:blip r:embed="rId3"/>
          <a:stretch>
            <a:fillRect/>
          </a:stretch>
        </p:blipFill>
        <p:spPr>
          <a:xfrm>
            <a:off x="2922068" y="2862642"/>
            <a:ext cx="5931538" cy="3801229"/>
          </a:xfrm>
          <a:prstGeom prst="rect">
            <a:avLst/>
          </a:prstGeom>
        </p:spPr>
      </p:pic>
    </p:spTree>
    <p:extLst>
      <p:ext uri="{BB962C8B-B14F-4D97-AF65-F5344CB8AC3E}">
        <p14:creationId xmlns:p14="http://schemas.microsoft.com/office/powerpoint/2010/main" val="855572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earnings gap between average wages, in and of itself, does not prove that discrimination is occurring in the labor market.</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apply the same productivity characteristics to all parties (employees) involved.</a:t>
              </a:r>
            </a:p>
          </p:txBody>
        </p:sp>
      </p:grpSp>
      <p:grpSp>
        <p:nvGrpSpPr>
          <p:cNvPr id="11" name="Group 10">
            <a:extLst>
              <a:ext uri="{FF2B5EF4-FFF2-40B4-BE49-F238E27FC236}">
                <a16:creationId xmlns:a16="http://schemas.microsoft.com/office/drawing/2014/main" id="{6182C9BD-8493-4A41-B424-DBB2D32D387F}"/>
              </a:ext>
            </a:extLst>
          </p:cNvPr>
          <p:cNvGrpSpPr/>
          <p:nvPr/>
        </p:nvGrpSpPr>
        <p:grpSpPr>
          <a:xfrm>
            <a:off x="2135749" y="341323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Gender discrimination occurs when employers pay women less than men despite having comparable education, experience, and expertise.</a:t>
              </a:r>
            </a:p>
          </p:txBody>
        </p:sp>
      </p:grpSp>
      <p:grpSp>
        <p:nvGrpSpPr>
          <p:cNvPr id="14" name="Group 13">
            <a:extLst>
              <a:ext uri="{FF2B5EF4-FFF2-40B4-BE49-F238E27FC236}">
                <a16:creationId xmlns:a16="http://schemas.microsoft.com/office/drawing/2014/main" id="{E9839113-381B-49DB-8320-CA4AB870940C}"/>
              </a:ext>
            </a:extLst>
          </p:cNvPr>
          <p:cNvGrpSpPr/>
          <p:nvPr/>
        </p:nvGrpSpPr>
        <p:grpSpPr>
          <a:xfrm>
            <a:off x="2135749" y="4316380"/>
            <a:ext cx="8058154" cy="1047195"/>
            <a:chOff x="542923" y="1736761"/>
            <a:chExt cx="8058154" cy="1047195"/>
          </a:xfrm>
          <a:solidFill>
            <a:srgbClr val="627981"/>
          </a:solidFill>
        </p:grpSpPr>
        <p:sp>
          <p:nvSpPr>
            <p:cNvPr id="15" name="Rectangle 14">
              <a:extLst>
                <a:ext uri="{FF2B5EF4-FFF2-40B4-BE49-F238E27FC236}">
                  <a16:creationId xmlns:a16="http://schemas.microsoft.com/office/drawing/2014/main" id="{E0E8BF26-780B-4901-913A-0576A5DBC90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49103F6-904A-4B75-AB9B-3921331B3C8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Racial discrimination exists when employers pay employees less than their coworkers of another race who hold similar jobs with similar educational attainment and expertise.</a:t>
              </a:r>
            </a:p>
          </p:txBody>
        </p:sp>
      </p:grpSp>
    </p:spTree>
    <p:extLst>
      <p:ext uri="{BB962C8B-B14F-4D97-AF65-F5344CB8AC3E}">
        <p14:creationId xmlns:p14="http://schemas.microsoft.com/office/powerpoint/2010/main" val="38470540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Female/Male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1168003" y="1409826"/>
            <a:ext cx="5910713" cy="627163"/>
            <a:chOff x="561019" y="1570557"/>
            <a:chExt cx="8058155" cy="806935"/>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718978"/>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2014, 72% of men held jobs vs. 58.1% of women.</a:t>
              </a:r>
            </a:p>
          </p:txBody>
        </p:sp>
      </p:grpSp>
      <p:grpSp>
        <p:nvGrpSpPr>
          <p:cNvPr id="11" name="Group 10">
            <a:extLst>
              <a:ext uri="{FF2B5EF4-FFF2-40B4-BE49-F238E27FC236}">
                <a16:creationId xmlns:a16="http://schemas.microsoft.com/office/drawing/2014/main" id="{5480998D-4918-497C-AE9B-ED51ECD25A91}"/>
              </a:ext>
            </a:extLst>
          </p:cNvPr>
          <p:cNvGrpSpPr/>
          <p:nvPr/>
        </p:nvGrpSpPr>
        <p:grpSpPr>
          <a:xfrm>
            <a:off x="1168003" y="2309106"/>
            <a:ext cx="5910712" cy="627163"/>
            <a:chOff x="561018" y="1570557"/>
            <a:chExt cx="8058156" cy="806935"/>
          </a:xfrm>
          <a:solidFill>
            <a:srgbClr val="627981"/>
          </a:solidFill>
        </p:grpSpPr>
        <p:sp>
          <p:nvSpPr>
            <p:cNvPr id="12" name="Rectangle 11">
              <a:extLst>
                <a:ext uri="{FF2B5EF4-FFF2-40B4-BE49-F238E27FC236}">
                  <a16:creationId xmlns:a16="http://schemas.microsoft.com/office/drawing/2014/main" id="{E445020B-D4FA-4C3E-AC25-F7F58F74996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3" name="TextBox 12">
              <a:extLst>
                <a:ext uri="{FF2B5EF4-FFF2-40B4-BE49-F238E27FC236}">
                  <a16:creationId xmlns:a16="http://schemas.microsoft.com/office/drawing/2014/main" id="{E7608EC8-F61F-4411-81B6-299F9DA175DB}"/>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1971: 44% of bachelor degrees went to women.</a:t>
              </a:r>
            </a:p>
          </p:txBody>
        </p:sp>
      </p:grpSp>
      <p:grpSp>
        <p:nvGrpSpPr>
          <p:cNvPr id="14" name="Group 13">
            <a:extLst>
              <a:ext uri="{FF2B5EF4-FFF2-40B4-BE49-F238E27FC236}">
                <a16:creationId xmlns:a16="http://schemas.microsoft.com/office/drawing/2014/main" id="{FC6EAAFA-1DB2-4F5E-8EA3-89B424918F46}"/>
              </a:ext>
            </a:extLst>
          </p:cNvPr>
          <p:cNvGrpSpPr/>
          <p:nvPr/>
        </p:nvGrpSpPr>
        <p:grpSpPr>
          <a:xfrm>
            <a:off x="1168003" y="3179489"/>
            <a:ext cx="5910711" cy="627163"/>
            <a:chOff x="561018" y="1570557"/>
            <a:chExt cx="8058156" cy="806935"/>
          </a:xfrm>
          <a:solidFill>
            <a:srgbClr val="627981"/>
          </a:solidFill>
        </p:grpSpPr>
        <p:sp>
          <p:nvSpPr>
            <p:cNvPr id="15" name="Rectangle 14">
              <a:extLst>
                <a:ext uri="{FF2B5EF4-FFF2-40B4-BE49-F238E27FC236}">
                  <a16:creationId xmlns:a16="http://schemas.microsoft.com/office/drawing/2014/main" id="{7426E2A7-8A87-4988-A55C-9EA386E0EF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TextBox 15">
              <a:extLst>
                <a:ext uri="{FF2B5EF4-FFF2-40B4-BE49-F238E27FC236}">
                  <a16:creationId xmlns:a16="http://schemas.microsoft.com/office/drawing/2014/main" id="{D7F04732-FD46-4B6E-9671-F19091AEBE76}"/>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2014: 56% of bachelor degrees went to women.</a:t>
              </a:r>
            </a:p>
          </p:txBody>
        </p:sp>
      </p:grpSp>
      <p:grpSp>
        <p:nvGrpSpPr>
          <p:cNvPr id="18" name="Group 17">
            <a:extLst>
              <a:ext uri="{FF2B5EF4-FFF2-40B4-BE49-F238E27FC236}">
                <a16:creationId xmlns:a16="http://schemas.microsoft.com/office/drawing/2014/main" id="{9777460E-E88B-428D-A342-56AC6AB9FCF9}"/>
              </a:ext>
            </a:extLst>
          </p:cNvPr>
          <p:cNvGrpSpPr/>
          <p:nvPr/>
        </p:nvGrpSpPr>
        <p:grpSpPr>
          <a:xfrm>
            <a:off x="1168003" y="4049707"/>
            <a:ext cx="9568821" cy="627163"/>
            <a:chOff x="561018" y="1570557"/>
            <a:chExt cx="8058156" cy="806935"/>
          </a:xfrm>
          <a:solidFill>
            <a:srgbClr val="627981"/>
          </a:solidFill>
        </p:grpSpPr>
        <p:sp>
          <p:nvSpPr>
            <p:cNvPr id="21" name="Rectangle 20">
              <a:extLst>
                <a:ext uri="{FF2B5EF4-FFF2-40B4-BE49-F238E27FC236}">
                  <a16:creationId xmlns:a16="http://schemas.microsoft.com/office/drawing/2014/main" id="{AE2ADD5F-6080-4A0E-AF9E-ED8368C8E50D}"/>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2" name="TextBox 21">
              <a:extLst>
                <a:ext uri="{FF2B5EF4-FFF2-40B4-BE49-F238E27FC236}">
                  <a16:creationId xmlns:a16="http://schemas.microsoft.com/office/drawing/2014/main" id="{07DC20D8-98CC-4E11-8877-7846BF5EBEB0}"/>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1970: 5.4% of law degrees and 8.4% of medical degrees went to women.</a:t>
              </a:r>
            </a:p>
          </p:txBody>
        </p:sp>
      </p:grpSp>
      <p:grpSp>
        <p:nvGrpSpPr>
          <p:cNvPr id="23" name="Group 22">
            <a:extLst>
              <a:ext uri="{FF2B5EF4-FFF2-40B4-BE49-F238E27FC236}">
                <a16:creationId xmlns:a16="http://schemas.microsoft.com/office/drawing/2014/main" id="{02FB6D18-0FB5-4344-9929-6994BCDA22D3}"/>
              </a:ext>
            </a:extLst>
          </p:cNvPr>
          <p:cNvGrpSpPr/>
          <p:nvPr/>
        </p:nvGrpSpPr>
        <p:grpSpPr>
          <a:xfrm>
            <a:off x="1168003" y="4922965"/>
            <a:ext cx="9568821" cy="627163"/>
            <a:chOff x="561018" y="1570557"/>
            <a:chExt cx="8058156" cy="806935"/>
          </a:xfrm>
          <a:solidFill>
            <a:srgbClr val="627981"/>
          </a:solidFill>
        </p:grpSpPr>
        <p:sp>
          <p:nvSpPr>
            <p:cNvPr id="24" name="Rectangle 23">
              <a:extLst>
                <a:ext uri="{FF2B5EF4-FFF2-40B4-BE49-F238E27FC236}">
                  <a16:creationId xmlns:a16="http://schemas.microsoft.com/office/drawing/2014/main" id="{3C3B9578-30A1-4099-8D99-51D15E5DD7C5}"/>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5" name="TextBox 24">
              <a:extLst>
                <a:ext uri="{FF2B5EF4-FFF2-40B4-BE49-F238E27FC236}">
                  <a16:creationId xmlns:a16="http://schemas.microsoft.com/office/drawing/2014/main" id="{5AE551C4-8C90-436B-959A-C59A24E3C23E}"/>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2014: 47% of law degrees and 48% of medical degrees went to women.</a:t>
              </a:r>
            </a:p>
          </p:txBody>
        </p:sp>
      </p:grpSp>
      <p:pic>
        <p:nvPicPr>
          <p:cNvPr id="9" name="Graphic 8" descr="Man">
            <a:extLst>
              <a:ext uri="{FF2B5EF4-FFF2-40B4-BE49-F238E27FC236}">
                <a16:creationId xmlns:a16="http://schemas.microsoft.com/office/drawing/2014/main" id="{44667CC1-6278-42D4-BCF8-C5D5106A7B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2975" y="1570612"/>
            <a:ext cx="2105025" cy="2105025"/>
          </a:xfrm>
          <a:prstGeom prst="rect">
            <a:avLst/>
          </a:prstGeom>
        </p:spPr>
      </p:pic>
      <p:pic>
        <p:nvPicPr>
          <p:cNvPr id="17" name="Graphic 16" descr="Woman">
            <a:extLst>
              <a:ext uri="{FF2B5EF4-FFF2-40B4-BE49-F238E27FC236}">
                <a16:creationId xmlns:a16="http://schemas.microsoft.com/office/drawing/2014/main" id="{5F5B92E0-C993-4EFD-8D67-60F525B195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00897" y="1570174"/>
            <a:ext cx="2105025" cy="2105025"/>
          </a:xfrm>
          <a:prstGeom prst="rect">
            <a:avLst/>
          </a:prstGeom>
        </p:spPr>
      </p:pic>
    </p:spTree>
    <p:extLst>
      <p:ext uri="{BB962C8B-B14F-4D97-AF65-F5344CB8AC3E}">
        <p14:creationId xmlns:p14="http://schemas.microsoft.com/office/powerpoint/2010/main" val="32748692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56850" y="488000"/>
            <a:ext cx="9478297"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That Can Lower Women’s Average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5022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Women are likely to bear a disproportionately large share of household responsibilities.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405099"/>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mother of young children is more likely to drop out of the labor force for several years or work on a reduced schedule than the father. </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3079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women in their thirties and forties are likely, on average, to have less job experience than men.</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421078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childless women with the same education and experience levels as men are typically paid comparably.</a:t>
              </a:r>
            </a:p>
          </p:txBody>
        </p:sp>
      </p:grpSp>
      <p:grpSp>
        <p:nvGrpSpPr>
          <p:cNvPr id="27" name="Group 26">
            <a:extLst>
              <a:ext uri="{FF2B5EF4-FFF2-40B4-BE49-F238E27FC236}">
                <a16:creationId xmlns:a16="http://schemas.microsoft.com/office/drawing/2014/main" id="{FDD64354-65D9-48EF-B2CB-BD11A11C201A}"/>
              </a:ext>
            </a:extLst>
          </p:cNvPr>
          <p:cNvGrpSpPr/>
          <p:nvPr/>
        </p:nvGrpSpPr>
        <p:grpSpPr>
          <a:xfrm>
            <a:off x="2135749" y="5113632"/>
            <a:ext cx="8058154" cy="1047195"/>
            <a:chOff x="542923" y="1736761"/>
            <a:chExt cx="8058154" cy="1047195"/>
          </a:xfrm>
          <a:solidFill>
            <a:srgbClr val="627981"/>
          </a:solidFill>
        </p:grpSpPr>
        <p:sp>
          <p:nvSpPr>
            <p:cNvPr id="28" name="Rectangle 27">
              <a:extLst>
                <a:ext uri="{FF2B5EF4-FFF2-40B4-BE49-F238E27FC236}">
                  <a16:creationId xmlns:a16="http://schemas.microsoft.com/office/drawing/2014/main" id="{9EAE0D4B-71C5-4935-A9CF-8FB0A462D59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56AC8E49-0A71-401D-9D0D-B45C630EEFC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women with families and children are typically paid about 7% to 14% less than other women of similar education and work experience.</a:t>
              </a:r>
            </a:p>
          </p:txBody>
        </p:sp>
      </p:grpSp>
    </p:spTree>
    <p:extLst>
      <p:ext uri="{BB962C8B-B14F-4D97-AF65-F5344CB8AC3E}">
        <p14:creationId xmlns:p14="http://schemas.microsoft.com/office/powerpoint/2010/main" val="26723743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Black/White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Blacks experienced blatant labor market discrimination during much of the twentieth century.</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41620"/>
            <a:ext cx="8058154" cy="1047195"/>
            <a:chOff x="542923" y="1736761"/>
            <a:chExt cx="8058154" cy="104719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Until the passage of the Civil Rights Act of 1964, it was legal in many states to refuse to hire a black worker, regardless of the credentials or experience of that worker.</a:t>
              </a:r>
            </a:p>
          </p:txBody>
        </p:sp>
      </p:grpSp>
      <p:grpSp>
        <p:nvGrpSpPr>
          <p:cNvPr id="11" name="Group 10">
            <a:extLst>
              <a:ext uri="{FF2B5EF4-FFF2-40B4-BE49-F238E27FC236}">
                <a16:creationId xmlns:a16="http://schemas.microsoft.com/office/drawing/2014/main" id="{6182C9BD-8493-4A41-B424-DBB2D32D387F}"/>
              </a:ext>
            </a:extLst>
          </p:cNvPr>
          <p:cNvGrpSpPr/>
          <p:nvPr/>
        </p:nvGrpSpPr>
        <p:grpSpPr>
          <a:xfrm>
            <a:off x="2135749" y="3703259"/>
            <a:ext cx="8058154" cy="1047195"/>
            <a:chOff x="542923" y="1736761"/>
            <a:chExt cx="8058154" cy="104719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blacks were often denied access to educational opportunities, which in turn meant that they had lower levels of qualifications for many jobs.</a:t>
              </a:r>
            </a:p>
          </p:txBody>
        </p:sp>
      </p:grpSp>
    </p:spTree>
    <p:extLst>
      <p:ext uri="{BB962C8B-B14F-4D97-AF65-F5344CB8AC3E}">
        <p14:creationId xmlns:p14="http://schemas.microsoft.com/office/powerpoint/2010/main" val="1860940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Black/White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earnings gap between black and white workers has not changed as much as the gap between men and women in the last half century.</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4162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racial gap seems related both to continuing differences in education levels and to the presence of discrimination.</a:t>
              </a:r>
            </a:p>
          </p:txBody>
        </p:sp>
      </p:grpSp>
      <p:graphicFrame>
        <p:nvGraphicFramePr>
          <p:cNvPr id="2" name="Table 2">
            <a:extLst>
              <a:ext uri="{FF2B5EF4-FFF2-40B4-BE49-F238E27FC236}">
                <a16:creationId xmlns:a16="http://schemas.microsoft.com/office/drawing/2014/main" id="{E06FEDD5-EFEF-48A7-B2E2-7773E244B6FD}"/>
              </a:ext>
            </a:extLst>
          </p:cNvPr>
          <p:cNvGraphicFramePr>
            <a:graphicFrameLocks noGrp="1"/>
          </p:cNvGraphicFramePr>
          <p:nvPr/>
        </p:nvGraphicFramePr>
        <p:xfrm>
          <a:off x="1104206" y="3678199"/>
          <a:ext cx="9983585" cy="2570480"/>
        </p:xfrm>
        <a:graphic>
          <a:graphicData uri="http://schemas.openxmlformats.org/drawingml/2006/table">
            <a:tbl>
              <a:tblPr firstRow="1" bandRow="1">
                <a:tableStyleId>{5C22544A-7EE6-4342-B048-85BDC9FD1C3A}</a:tableStyleId>
              </a:tblPr>
              <a:tblGrid>
                <a:gridCol w="1996717">
                  <a:extLst>
                    <a:ext uri="{9D8B030D-6E8A-4147-A177-3AD203B41FA5}">
                      <a16:colId xmlns:a16="http://schemas.microsoft.com/office/drawing/2014/main" val="1869335202"/>
                    </a:ext>
                  </a:extLst>
                </a:gridCol>
                <a:gridCol w="1996717">
                  <a:extLst>
                    <a:ext uri="{9D8B030D-6E8A-4147-A177-3AD203B41FA5}">
                      <a16:colId xmlns:a16="http://schemas.microsoft.com/office/drawing/2014/main" val="3723120056"/>
                    </a:ext>
                  </a:extLst>
                </a:gridCol>
                <a:gridCol w="1996717">
                  <a:extLst>
                    <a:ext uri="{9D8B030D-6E8A-4147-A177-3AD203B41FA5}">
                      <a16:colId xmlns:a16="http://schemas.microsoft.com/office/drawing/2014/main" val="1232774635"/>
                    </a:ext>
                  </a:extLst>
                </a:gridCol>
                <a:gridCol w="1996717">
                  <a:extLst>
                    <a:ext uri="{9D8B030D-6E8A-4147-A177-3AD203B41FA5}">
                      <a16:colId xmlns:a16="http://schemas.microsoft.com/office/drawing/2014/main" val="1193098"/>
                    </a:ext>
                  </a:extLst>
                </a:gridCol>
                <a:gridCol w="1996717">
                  <a:extLst>
                    <a:ext uri="{9D8B030D-6E8A-4147-A177-3AD203B41FA5}">
                      <a16:colId xmlns:a16="http://schemas.microsoft.com/office/drawing/2014/main" val="3490838721"/>
                    </a:ext>
                  </a:extLst>
                </a:gridCol>
              </a:tblGrid>
              <a:tr h="370840">
                <a:tc gridSpan="5">
                  <a:txBody>
                    <a:bodyPr/>
                    <a:lstStyle/>
                    <a:p>
                      <a:pPr algn="ctr"/>
                      <a:r>
                        <a:rPr lang="en-US" dirty="0">
                          <a:solidFill>
                            <a:schemeClr val="tx1"/>
                          </a:solidFill>
                        </a:rPr>
                        <a:t>Educational Attainment by Race and Ethnicity in 2015 (U.S. Census Bureau)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2986673"/>
                  </a:ext>
                </a:extLst>
              </a:tr>
              <a:tr h="370840">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White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Hispanic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Black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Asian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6337180"/>
                  </a:ext>
                </a:extLst>
              </a:tr>
              <a:tr h="370840">
                <a:tc>
                  <a:txBody>
                    <a:bodyPr/>
                    <a:lstStyle/>
                    <a:p>
                      <a:pPr algn="ctr"/>
                      <a:r>
                        <a:rPr lang="en-US" dirty="0">
                          <a:solidFill>
                            <a:schemeClr val="tx1"/>
                          </a:solidFill>
                        </a:rPr>
                        <a:t>Completed four years of high school or more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5377726"/>
                  </a:ext>
                </a:extLst>
              </a:tr>
              <a:tr h="370840">
                <a:tc>
                  <a:txBody>
                    <a:bodyPr/>
                    <a:lstStyle/>
                    <a:p>
                      <a:pPr algn="ctr"/>
                      <a:r>
                        <a:rPr lang="en-US" dirty="0">
                          <a:solidFill>
                            <a:schemeClr val="tx1"/>
                          </a:solidFill>
                        </a:rPr>
                        <a:t>Completed four years of college or more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2407624"/>
                  </a:ext>
                </a:extLst>
              </a:tr>
            </a:tbl>
          </a:graphicData>
        </a:graphic>
      </p:graphicFrame>
    </p:spTree>
    <p:extLst>
      <p:ext uri="{BB962C8B-B14F-4D97-AF65-F5344CB8AC3E}">
        <p14:creationId xmlns:p14="http://schemas.microsoft.com/office/powerpoint/2010/main" val="3422570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Competitive Markets and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Gary Becker, who won the Nobel Prize in economics in 1992, was one of the first to analyze discrimination in economic terms.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324989"/>
            <a:ext cx="8058154" cy="1075992"/>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competitive markets can allow some employers to practice discrimination, it can also provide profit-seeking firms with incentives not to discriminate.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94357"/>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these incentives, Becker explored the question of why discrimination persists.</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439466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business is located in an area with a large minority population and refuses to sell to minorities, it will cut into its own profits.</a:t>
              </a:r>
            </a:p>
          </p:txBody>
        </p:sp>
      </p:grpSp>
      <p:grpSp>
        <p:nvGrpSpPr>
          <p:cNvPr id="30" name="Group 29">
            <a:extLst>
              <a:ext uri="{FF2B5EF4-FFF2-40B4-BE49-F238E27FC236}">
                <a16:creationId xmlns:a16="http://schemas.microsoft.com/office/drawing/2014/main" id="{2EC90E54-165A-4A8A-9801-0262A3E1F00D}"/>
              </a:ext>
            </a:extLst>
          </p:cNvPr>
          <p:cNvGrpSpPr/>
          <p:nvPr/>
        </p:nvGrpSpPr>
        <p:grpSpPr>
          <a:xfrm>
            <a:off x="2123388" y="529497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59F9D63-D4F0-4EDE-8A74-5438BDD411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94C55422-9335-4255-B1A0-67326A56D9B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some businesses refuse to pay women/minorities a wage based on their productivity, other profit-seeking employers can hire them.</a:t>
              </a:r>
            </a:p>
          </p:txBody>
        </p:sp>
      </p:grpSp>
    </p:spTree>
    <p:extLst>
      <p:ext uri="{BB962C8B-B14F-4D97-AF65-F5344CB8AC3E}">
        <p14:creationId xmlns:p14="http://schemas.microsoft.com/office/powerpoint/2010/main" val="1535530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Product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E3E2BF7E-737E-4C2B-A49C-12D6E4E6DFB6}"/>
              </a:ext>
            </a:extLst>
          </p:cNvPr>
          <p:cNvGrpSpPr/>
          <p:nvPr/>
        </p:nvGrpSpPr>
        <p:grpSpPr>
          <a:xfrm>
            <a:off x="1312605" y="1514905"/>
            <a:ext cx="4290594" cy="2032270"/>
            <a:chOff x="542923" y="1736761"/>
            <a:chExt cx="8058154" cy="970067"/>
          </a:xfrm>
          <a:solidFill>
            <a:srgbClr val="627981"/>
          </a:solidFill>
        </p:grpSpPr>
        <p:sp>
          <p:nvSpPr>
            <p:cNvPr id="9" name="Rectangle 8">
              <a:extLst>
                <a:ext uri="{FF2B5EF4-FFF2-40B4-BE49-F238E27FC236}">
                  <a16:creationId xmlns:a16="http://schemas.microsoft.com/office/drawing/2014/main" id="{6080E7DA-D3BE-445E-879F-8E5BEFCFC171}"/>
                </a:ext>
              </a:extLst>
            </p:cNvPr>
            <p:cNvSpPr/>
            <p:nvPr/>
          </p:nvSpPr>
          <p:spPr>
            <a:xfrm>
              <a:off x="542923" y="1736761"/>
              <a:ext cx="8058154" cy="9700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5CA1A45-CD45-4CCC-8EC4-A4CC4A61913E}"/>
                </a:ext>
              </a:extLst>
            </p:cNvPr>
            <p:cNvSpPr txBox="1"/>
            <p:nvPr/>
          </p:nvSpPr>
          <p:spPr>
            <a:xfrm>
              <a:off x="599386" y="1766239"/>
              <a:ext cx="8001691" cy="9255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employers often hire labor by the hour, </a:t>
              </a:r>
              <a:r>
                <a:rPr lang="en-US" sz="2000" b="1" dirty="0">
                  <a:solidFill>
                    <a:schemeClr val="bg1"/>
                  </a:solidFill>
                </a:rPr>
                <a:t>marginal product of labor</a:t>
              </a:r>
              <a:r>
                <a:rPr lang="en-US" sz="2000" dirty="0">
                  <a:solidFill>
                    <a:schemeClr val="bg1"/>
                  </a:solidFill>
                </a:rPr>
                <a:t> is the additional output the firm produces by adding one more worker hour to the production process.</a:t>
              </a:r>
            </a:p>
          </p:txBody>
        </p:sp>
      </p:grpSp>
      <p:graphicFrame>
        <p:nvGraphicFramePr>
          <p:cNvPr id="4" name="Table 4">
            <a:extLst>
              <a:ext uri="{FF2B5EF4-FFF2-40B4-BE49-F238E27FC236}">
                <a16:creationId xmlns:a16="http://schemas.microsoft.com/office/drawing/2014/main" id="{5E25FCA9-951D-4F99-9879-DF556B3CF155}"/>
              </a:ext>
            </a:extLst>
          </p:cNvPr>
          <p:cNvGraphicFramePr>
            <a:graphicFrameLocks noGrp="1"/>
          </p:cNvGraphicFramePr>
          <p:nvPr>
            <p:extLst>
              <p:ext uri="{D42A27DB-BD31-4B8C-83A1-F6EECF244321}">
                <p14:modId xmlns:p14="http://schemas.microsoft.com/office/powerpoint/2010/main" val="679462733"/>
              </p:ext>
            </p:extLst>
          </p:nvPr>
        </p:nvGraphicFramePr>
        <p:xfrm>
          <a:off x="763750" y="3924171"/>
          <a:ext cx="5388305" cy="1668564"/>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Marginal Product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rPr>
                        <a:t>MP</a:t>
                      </a:r>
                      <a:r>
                        <a:rPr lang="en-US" b="1" baseline="-25000" dirty="0">
                          <a:solidFill>
                            <a:schemeClr val="tx1"/>
                          </a:solidFill>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bl>
          </a:graphicData>
        </a:graphic>
      </p:graphicFrame>
      <p:sp>
        <p:nvSpPr>
          <p:cNvPr id="5" name="TextBox 4">
            <a:extLst>
              <a:ext uri="{FF2B5EF4-FFF2-40B4-BE49-F238E27FC236}">
                <a16:creationId xmlns:a16="http://schemas.microsoft.com/office/drawing/2014/main" id="{129017B2-DE97-49F4-88F7-674132019EB7}"/>
              </a:ext>
            </a:extLst>
          </p:cNvPr>
          <p:cNvSpPr txBox="1"/>
          <p:nvPr/>
        </p:nvSpPr>
        <p:spPr>
          <a:xfrm>
            <a:off x="1993993" y="5818229"/>
            <a:ext cx="2556668" cy="584775"/>
          </a:xfrm>
          <a:prstGeom prst="rect">
            <a:avLst/>
          </a:prstGeom>
          <a:noFill/>
        </p:spPr>
        <p:txBody>
          <a:bodyPr wrap="square" rtlCol="0">
            <a:spAutoFit/>
          </a:bodyPr>
          <a:lstStyle/>
          <a:p>
            <a:r>
              <a:rPr lang="en-US" sz="3200" i="1" dirty="0"/>
              <a:t>D</a:t>
            </a:r>
            <a:r>
              <a:rPr lang="en-US" sz="3200" baseline="-25000" dirty="0"/>
              <a:t>L </a:t>
            </a:r>
            <a:r>
              <a:rPr lang="en-US" sz="3200" dirty="0"/>
              <a:t>= </a:t>
            </a:r>
            <a:r>
              <a:rPr lang="en-US" sz="3200" i="1" dirty="0"/>
              <a:t>MP</a:t>
            </a:r>
            <a:r>
              <a:rPr lang="en-US" sz="3200" baseline="-25000" dirty="0"/>
              <a:t>L</a:t>
            </a:r>
            <a:r>
              <a:rPr lang="en-US" sz="3200" dirty="0"/>
              <a:t> </a:t>
            </a:r>
            <a:r>
              <a:rPr lang="en-US" sz="3200" dirty="0">
                <a:sym typeface="Symbol" panose="05050102010706020507" pitchFamily="18" charset="2"/>
              </a:rPr>
              <a:t> </a:t>
            </a:r>
            <a:r>
              <a:rPr lang="en-US" sz="3200" i="1" dirty="0">
                <a:sym typeface="Symbol" panose="05050102010706020507" pitchFamily="18" charset="2"/>
              </a:rPr>
              <a:t>P</a:t>
            </a:r>
            <a:endParaRPr lang="en-US" sz="3200" i="1" dirty="0"/>
          </a:p>
        </p:txBody>
      </p:sp>
      <p:pic>
        <p:nvPicPr>
          <p:cNvPr id="13" name="Picture 12" descr="A graph with Labor on the x-axis and Marginal Product on the y-axis showing, through a downward sloping straight line, how the marginal product of labor declines by one unit as labor increases by one unit.">
            <a:extLst>
              <a:ext uri="{FF2B5EF4-FFF2-40B4-BE49-F238E27FC236}">
                <a16:creationId xmlns:a16="http://schemas.microsoft.com/office/drawing/2014/main" id="{18F5BB32-2CAC-448B-8EAA-6DAC5EF30EB4}"/>
              </a:ext>
            </a:extLst>
          </p:cNvPr>
          <p:cNvPicPr>
            <a:picLocks noChangeAspect="1"/>
          </p:cNvPicPr>
          <p:nvPr/>
        </p:nvPicPr>
        <p:blipFill>
          <a:blip r:embed="rId3"/>
          <a:stretch>
            <a:fillRect/>
          </a:stretch>
        </p:blipFill>
        <p:spPr>
          <a:xfrm>
            <a:off x="6504779" y="1490089"/>
            <a:ext cx="5057775" cy="4889981"/>
          </a:xfrm>
          <a:prstGeom prst="rect">
            <a:avLst/>
          </a:prstGeom>
        </p:spPr>
      </p:pic>
    </p:spTree>
    <p:extLst>
      <p:ext uri="{BB962C8B-B14F-4D97-AF65-F5344CB8AC3E}">
        <p14:creationId xmlns:p14="http://schemas.microsoft.com/office/powerpoint/2010/main" val="4472763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Policies to Reduce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first public policy step against discrimination in the labor market is to make it illegal.</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324989"/>
            <a:ext cx="8058154" cy="806935"/>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Equal Pay Act of 1963 said that employers must pay men and women who do equal work the same.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23302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Civil Rights Act of 1964 prohibits employment discrimination based on race, color, religion, sex, or national origin.</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5320875"/>
            <a:ext cx="8058154" cy="1126928"/>
            <a:chOff x="542923" y="1736760"/>
            <a:chExt cx="8058154" cy="1126928"/>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0"/>
              <a:ext cx="8058154" cy="1126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Pregnancy Discrimination Act of 1978 was aimed at prohibiting discrimination against women in the workplace who are planning to get pregnant, are pregnant, or are returning after pregnancy.</a:t>
              </a:r>
            </a:p>
          </p:txBody>
        </p:sp>
      </p:grpSp>
      <p:grpSp>
        <p:nvGrpSpPr>
          <p:cNvPr id="27" name="Group 26">
            <a:extLst>
              <a:ext uri="{FF2B5EF4-FFF2-40B4-BE49-F238E27FC236}">
                <a16:creationId xmlns:a16="http://schemas.microsoft.com/office/drawing/2014/main" id="{63925E85-39AB-4F28-BC32-2CE40AC3711A}"/>
              </a:ext>
            </a:extLst>
          </p:cNvPr>
          <p:cNvGrpSpPr/>
          <p:nvPr/>
        </p:nvGrpSpPr>
        <p:grpSpPr>
          <a:xfrm>
            <a:off x="2135749" y="4141051"/>
            <a:ext cx="8058154" cy="1078728"/>
            <a:chOff x="542923" y="1736761"/>
            <a:chExt cx="8058154" cy="1078728"/>
          </a:xfrm>
          <a:solidFill>
            <a:srgbClr val="627981"/>
          </a:solidFill>
        </p:grpSpPr>
        <p:sp>
          <p:nvSpPr>
            <p:cNvPr id="28" name="Rectangle 27">
              <a:extLst>
                <a:ext uri="{FF2B5EF4-FFF2-40B4-BE49-F238E27FC236}">
                  <a16:creationId xmlns:a16="http://schemas.microsoft.com/office/drawing/2014/main" id="{5273539E-95CE-4D27-AF1E-78F8385BD814}"/>
                </a:ext>
              </a:extLst>
            </p:cNvPr>
            <p:cNvSpPr/>
            <p:nvPr/>
          </p:nvSpPr>
          <p:spPr>
            <a:xfrm>
              <a:off x="542923" y="1736761"/>
              <a:ext cx="8058154" cy="1078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E67B8936-7013-484C-90F5-4C72E2FD85DC}"/>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Age Discrimination in Employment Act of 1967 prohibited discrimination on the basis of age against individuals who are forty years of age or older.</a:t>
              </a:r>
            </a:p>
          </p:txBody>
        </p:sp>
      </p:grpSp>
    </p:spTree>
    <p:extLst>
      <p:ext uri="{BB962C8B-B14F-4D97-AF65-F5344CB8AC3E}">
        <p14:creationId xmlns:p14="http://schemas.microsoft.com/office/powerpoint/2010/main" val="2777472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Affirmative Action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BCC338A-8B80-467D-BCE5-1EABBDD88FF5}"/>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441A9CE8-6203-41B3-93D7-8D8B81AB1E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223123B3-CDD3-4DB2-96FF-94D7709D4705}"/>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Affirmative action </a:t>
              </a:r>
              <a:r>
                <a:rPr lang="en-US" sz="2000" dirty="0">
                  <a:solidFill>
                    <a:schemeClr val="bg1"/>
                  </a:solidFill>
                </a:rPr>
                <a:t>is the name given to active efforts by government or businesses that give special rights to minorities in hiring and promotion to make up for past discrimination.</a:t>
              </a:r>
            </a:p>
          </p:txBody>
        </p:sp>
      </p:grpSp>
      <p:grpSp>
        <p:nvGrpSpPr>
          <p:cNvPr id="13" name="Group 12">
            <a:extLst>
              <a:ext uri="{FF2B5EF4-FFF2-40B4-BE49-F238E27FC236}">
                <a16:creationId xmlns:a16="http://schemas.microsoft.com/office/drawing/2014/main" id="{3EC26765-3844-46F4-8F72-19331A2A0C37}"/>
              </a:ext>
            </a:extLst>
          </p:cNvPr>
          <p:cNvGrpSpPr/>
          <p:nvPr/>
        </p:nvGrpSpPr>
        <p:grpSpPr>
          <a:xfrm>
            <a:off x="2135749" y="2813735"/>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F88BA366-3455-4EDF-9B92-D11190A7F2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F4EB3F6-4373-4765-A11E-FEB845CE4BA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limited and not especially controversial form, it means making an effort to reach out to a broader range of minority candidates for jobs.</a:t>
              </a:r>
            </a:p>
          </p:txBody>
        </p:sp>
      </p:grpSp>
      <p:grpSp>
        <p:nvGrpSpPr>
          <p:cNvPr id="17" name="Group 16">
            <a:extLst>
              <a:ext uri="{FF2B5EF4-FFF2-40B4-BE49-F238E27FC236}">
                <a16:creationId xmlns:a16="http://schemas.microsoft.com/office/drawing/2014/main" id="{C4850A2E-CEAF-45B2-B580-AF7DD47903FD}"/>
              </a:ext>
            </a:extLst>
          </p:cNvPr>
          <p:cNvGrpSpPr/>
          <p:nvPr/>
        </p:nvGrpSpPr>
        <p:grpSpPr>
          <a:xfrm>
            <a:off x="2123388" y="3748977"/>
            <a:ext cx="8058154" cy="1065186"/>
            <a:chOff x="542923" y="1736761"/>
            <a:chExt cx="8058154" cy="1065186"/>
          </a:xfrm>
          <a:solidFill>
            <a:srgbClr val="627981"/>
          </a:solidFill>
        </p:grpSpPr>
        <p:sp>
          <p:nvSpPr>
            <p:cNvPr id="19" name="Rectangle 18">
              <a:extLst>
                <a:ext uri="{FF2B5EF4-FFF2-40B4-BE49-F238E27FC236}">
                  <a16:creationId xmlns:a16="http://schemas.microsoft.com/office/drawing/2014/main" id="{F25EA5F6-0A93-4AA9-AE89-A3AC340F3A7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3C6DF2E9-FE9B-408E-8FB2-35D5B68E23F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more aggressive and controversial form, it means requiring government and companies to hire a specific number or percentage of minority employees. </a:t>
              </a:r>
            </a:p>
          </p:txBody>
        </p:sp>
      </p:grpSp>
    </p:spTree>
    <p:extLst>
      <p:ext uri="{BB962C8B-B14F-4D97-AF65-F5344CB8AC3E}">
        <p14:creationId xmlns:p14="http://schemas.microsoft.com/office/powerpoint/2010/main" val="3165357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 Increasingly Diverse Workforce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FE4F54D-204F-4EFD-A91D-DFEC103025A8}"/>
              </a:ext>
            </a:extLst>
          </p:cNvPr>
          <p:cNvGrpSpPr/>
          <p:nvPr/>
        </p:nvGrpSpPr>
        <p:grpSpPr>
          <a:xfrm>
            <a:off x="1600129" y="1333348"/>
            <a:ext cx="8967020" cy="822960"/>
            <a:chOff x="88490" y="1736761"/>
            <a:chExt cx="8967020" cy="1065186"/>
          </a:xfrm>
          <a:solidFill>
            <a:srgbClr val="627981"/>
          </a:solidFill>
        </p:grpSpPr>
        <p:sp>
          <p:nvSpPr>
            <p:cNvPr id="6" name="Rectangle 5">
              <a:extLst>
                <a:ext uri="{FF2B5EF4-FFF2-40B4-BE49-F238E27FC236}">
                  <a16:creationId xmlns:a16="http://schemas.microsoft.com/office/drawing/2014/main" id="{E13FB2CF-5B15-4A8A-AC0C-F8DB31DF3A38}"/>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26550EF-8F25-4892-9F19-94CB97EB14DE}"/>
                </a:ext>
              </a:extLst>
            </p:cNvPr>
            <p:cNvSpPr txBox="1"/>
            <p:nvPr/>
          </p:nvSpPr>
          <p:spPr>
            <a:xfrm>
              <a:off x="88490" y="1811233"/>
              <a:ext cx="8967020" cy="916240"/>
            </a:xfrm>
            <a:prstGeom prst="rect">
              <a:avLst/>
            </a:prstGeom>
            <a:grpFill/>
          </p:spPr>
          <p:txBody>
            <a:bodyPr wrap="square" rtlCol="0">
              <a:spAutoFit/>
            </a:bodyPr>
            <a:lstStyle/>
            <a:p>
              <a:pPr algn="ctr"/>
              <a:r>
                <a:rPr lang="en-US" sz="2000" dirty="0">
                  <a:solidFill>
                    <a:schemeClr val="bg1"/>
                  </a:solidFill>
                </a:rPr>
                <a:t>Racial and ethnic diversity is on the rise in the U.S. population and work force. This graph shows projected changes in the ethnic makeup of the U.S. population by 2060.</a:t>
              </a:r>
            </a:p>
          </p:txBody>
        </p:sp>
      </p:grpSp>
      <p:pic>
        <p:nvPicPr>
          <p:cNvPr id="3" name="Picture 2" descr="Graph that shows how populations of various ethnicities are predicted to change by 2060.">
            <a:extLst>
              <a:ext uri="{FF2B5EF4-FFF2-40B4-BE49-F238E27FC236}">
                <a16:creationId xmlns:a16="http://schemas.microsoft.com/office/drawing/2014/main" id="{811747F6-40A0-4CEC-9E10-EBAAB5105EED}"/>
              </a:ext>
            </a:extLst>
          </p:cNvPr>
          <p:cNvPicPr>
            <a:picLocks noChangeAspect="1"/>
          </p:cNvPicPr>
          <p:nvPr/>
        </p:nvPicPr>
        <p:blipFill>
          <a:blip r:embed="rId3"/>
          <a:stretch>
            <a:fillRect/>
          </a:stretch>
        </p:blipFill>
        <p:spPr>
          <a:xfrm>
            <a:off x="2989108" y="2276128"/>
            <a:ext cx="6189062" cy="4431423"/>
          </a:xfrm>
          <a:prstGeom prst="rect">
            <a:avLst/>
          </a:prstGeom>
        </p:spPr>
      </p:pic>
    </p:spTree>
    <p:extLst>
      <p:ext uri="{BB962C8B-B14F-4D97-AF65-F5344CB8AC3E}">
        <p14:creationId xmlns:p14="http://schemas.microsoft.com/office/powerpoint/2010/main" val="1609257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Society’s Outlook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ad face with solid fill">
            <a:extLst>
              <a:ext uri="{FF2B5EF4-FFF2-40B4-BE49-F238E27FC236}">
                <a16:creationId xmlns:a16="http://schemas.microsoft.com/office/drawing/2014/main" id="{CEAFF67E-E772-48E1-9046-D988639A95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28214" y="3340604"/>
            <a:ext cx="2468880" cy="2468880"/>
          </a:xfrm>
          <a:prstGeom prst="rect">
            <a:avLst/>
          </a:prstGeom>
        </p:spPr>
      </p:pic>
      <p:pic>
        <p:nvPicPr>
          <p:cNvPr id="6" name="Graphic 5" descr="Smiling face with solid fill">
            <a:extLst>
              <a:ext uri="{FF2B5EF4-FFF2-40B4-BE49-F238E27FC236}">
                <a16:creationId xmlns:a16="http://schemas.microsoft.com/office/drawing/2014/main" id="{43BDAFEE-8E04-4BDB-B880-5729C4FC46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297" y="3340604"/>
            <a:ext cx="2470367" cy="2470367"/>
          </a:xfrm>
          <a:prstGeom prst="rect">
            <a:avLst/>
          </a:prstGeom>
        </p:spPr>
      </p:pic>
      <p:sp>
        <p:nvSpPr>
          <p:cNvPr id="8" name="Speech Bubble: Rectangle with Corners Rounded 7">
            <a:extLst>
              <a:ext uri="{FF2B5EF4-FFF2-40B4-BE49-F238E27FC236}">
                <a16:creationId xmlns:a16="http://schemas.microsoft.com/office/drawing/2014/main" id="{093D63EA-4EFA-4E2E-B6B4-5DBF6BF3914F}"/>
              </a:ext>
            </a:extLst>
          </p:cNvPr>
          <p:cNvSpPr/>
          <p:nvPr/>
        </p:nvSpPr>
        <p:spPr>
          <a:xfrm>
            <a:off x="1700981" y="1791221"/>
            <a:ext cx="3736258" cy="1709059"/>
          </a:xfrm>
          <a:prstGeom prst="wedgeRoundRectCallout">
            <a:avLst>
              <a:gd name="adj1" fmla="val -9957"/>
              <a:gd name="adj2" fmla="val 72984"/>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growing proportions of minority workers will break down remaining discriminatory barriers and the economy will benefit.</a:t>
            </a:r>
          </a:p>
        </p:txBody>
      </p:sp>
      <p:sp>
        <p:nvSpPr>
          <p:cNvPr id="10" name="Speech Bubble: Rectangle with Corners Rounded 9">
            <a:extLst>
              <a:ext uri="{FF2B5EF4-FFF2-40B4-BE49-F238E27FC236}">
                <a16:creationId xmlns:a16="http://schemas.microsoft.com/office/drawing/2014/main" id="{28C16D68-FFFF-44D9-A07C-399C8CB24E19}"/>
              </a:ext>
            </a:extLst>
          </p:cNvPr>
          <p:cNvSpPr/>
          <p:nvPr/>
        </p:nvSpPr>
        <p:spPr>
          <a:xfrm flipH="1">
            <a:off x="6869639" y="1791222"/>
            <a:ext cx="3739896" cy="1709928"/>
          </a:xfrm>
          <a:prstGeom prst="wedgeRoundRectCallout">
            <a:avLst>
              <a:gd name="adj1" fmla="val -10516"/>
              <a:gd name="adj2" fmla="val 72617"/>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social tensions will rise and workers will be less productive as a result. </a:t>
            </a:r>
          </a:p>
        </p:txBody>
      </p:sp>
      <p:grpSp>
        <p:nvGrpSpPr>
          <p:cNvPr id="9" name="Group 8">
            <a:extLst>
              <a:ext uri="{FF2B5EF4-FFF2-40B4-BE49-F238E27FC236}">
                <a16:creationId xmlns:a16="http://schemas.microsoft.com/office/drawing/2014/main" id="{942D3D06-8500-4A21-ABEB-746F3B3B9DC5}"/>
              </a:ext>
            </a:extLst>
          </p:cNvPr>
          <p:cNvGrpSpPr/>
          <p:nvPr/>
        </p:nvGrpSpPr>
        <p:grpSpPr>
          <a:xfrm>
            <a:off x="2623948" y="1256123"/>
            <a:ext cx="1890324" cy="434116"/>
            <a:chOff x="88485" y="1548037"/>
            <a:chExt cx="8967025" cy="1253910"/>
          </a:xfrm>
          <a:solidFill>
            <a:srgbClr val="627981"/>
          </a:solidFill>
        </p:grpSpPr>
        <p:sp>
          <p:nvSpPr>
            <p:cNvPr id="11" name="Rectangle 10">
              <a:extLst>
                <a:ext uri="{FF2B5EF4-FFF2-40B4-BE49-F238E27FC236}">
                  <a16:creationId xmlns:a16="http://schemas.microsoft.com/office/drawing/2014/main" id="{12AE1B18-6A0A-4604-9BC7-A80C89A793A2}"/>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9350AB-9445-4A4A-8ABC-AB1DE5627EBE}"/>
                </a:ext>
              </a:extLst>
            </p:cNvPr>
            <p:cNvSpPr txBox="1"/>
            <p:nvPr/>
          </p:nvSpPr>
          <p:spPr>
            <a:xfrm>
              <a:off x="88485" y="1548037"/>
              <a:ext cx="8967021" cy="517877"/>
            </a:xfrm>
            <a:prstGeom prst="rect">
              <a:avLst/>
            </a:prstGeom>
            <a:grpFill/>
          </p:spPr>
          <p:txBody>
            <a:bodyPr wrap="square" rtlCol="0">
              <a:spAutoFit/>
            </a:bodyPr>
            <a:lstStyle/>
            <a:p>
              <a:pPr algn="ctr"/>
              <a:r>
                <a:rPr lang="en-US" sz="2000" dirty="0">
                  <a:solidFill>
                    <a:schemeClr val="bg1"/>
                  </a:solidFill>
                </a:rPr>
                <a:t>Optimist View:</a:t>
              </a:r>
            </a:p>
          </p:txBody>
        </p:sp>
      </p:grpSp>
      <p:grpSp>
        <p:nvGrpSpPr>
          <p:cNvPr id="13" name="Group 12">
            <a:extLst>
              <a:ext uri="{FF2B5EF4-FFF2-40B4-BE49-F238E27FC236}">
                <a16:creationId xmlns:a16="http://schemas.microsoft.com/office/drawing/2014/main" id="{DA3254D0-BF1F-4D38-9E59-36B77F37D337}"/>
              </a:ext>
            </a:extLst>
          </p:cNvPr>
          <p:cNvGrpSpPr/>
          <p:nvPr/>
        </p:nvGrpSpPr>
        <p:grpSpPr>
          <a:xfrm>
            <a:off x="7794425" y="1260379"/>
            <a:ext cx="1890324" cy="434116"/>
            <a:chOff x="88485" y="1548037"/>
            <a:chExt cx="8967025" cy="1253910"/>
          </a:xfrm>
          <a:solidFill>
            <a:srgbClr val="627981"/>
          </a:solidFill>
        </p:grpSpPr>
        <p:sp>
          <p:nvSpPr>
            <p:cNvPr id="14" name="Rectangle 13">
              <a:extLst>
                <a:ext uri="{FF2B5EF4-FFF2-40B4-BE49-F238E27FC236}">
                  <a16:creationId xmlns:a16="http://schemas.microsoft.com/office/drawing/2014/main" id="{19EF477A-6C5B-4DFA-95D6-BAC4BD16E714}"/>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B566BD82-C982-4BB8-A730-6D65687E7486}"/>
                </a:ext>
              </a:extLst>
            </p:cNvPr>
            <p:cNvSpPr txBox="1"/>
            <p:nvPr/>
          </p:nvSpPr>
          <p:spPr>
            <a:xfrm>
              <a:off x="88485" y="1548037"/>
              <a:ext cx="8967020" cy="1155686"/>
            </a:xfrm>
            <a:prstGeom prst="rect">
              <a:avLst/>
            </a:prstGeom>
            <a:grpFill/>
          </p:spPr>
          <p:txBody>
            <a:bodyPr wrap="square" rtlCol="0">
              <a:spAutoFit/>
            </a:bodyPr>
            <a:lstStyle/>
            <a:p>
              <a:pPr algn="ctr"/>
              <a:r>
                <a:rPr lang="en-US" sz="2000" dirty="0">
                  <a:solidFill>
                    <a:schemeClr val="bg1"/>
                  </a:solidFill>
                </a:rPr>
                <a:t>Pessimist View:</a:t>
              </a:r>
            </a:p>
          </p:txBody>
        </p:sp>
      </p:grpSp>
      <p:grpSp>
        <p:nvGrpSpPr>
          <p:cNvPr id="16" name="Group 15">
            <a:extLst>
              <a:ext uri="{FF2B5EF4-FFF2-40B4-BE49-F238E27FC236}">
                <a16:creationId xmlns:a16="http://schemas.microsoft.com/office/drawing/2014/main" id="{596DC873-34E1-43D2-BE74-3151D5FE779A}"/>
              </a:ext>
            </a:extLst>
          </p:cNvPr>
          <p:cNvGrpSpPr/>
          <p:nvPr/>
        </p:nvGrpSpPr>
        <p:grpSpPr>
          <a:xfrm>
            <a:off x="1642515" y="5809484"/>
            <a:ext cx="8967020" cy="822960"/>
            <a:chOff x="88490" y="1736761"/>
            <a:chExt cx="8967020" cy="1065186"/>
          </a:xfrm>
          <a:solidFill>
            <a:srgbClr val="627981"/>
          </a:solidFill>
        </p:grpSpPr>
        <p:sp>
          <p:nvSpPr>
            <p:cNvPr id="17" name="Rectangle 16">
              <a:extLst>
                <a:ext uri="{FF2B5EF4-FFF2-40B4-BE49-F238E27FC236}">
                  <a16:creationId xmlns:a16="http://schemas.microsoft.com/office/drawing/2014/main" id="{E684DAFD-1B33-471A-916F-C8D27E09499D}"/>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6FE6DB5-C97F-462E-B6E9-D4266606F73C}"/>
                </a:ext>
              </a:extLst>
            </p:cNvPr>
            <p:cNvSpPr txBox="1"/>
            <p:nvPr/>
          </p:nvSpPr>
          <p:spPr>
            <a:xfrm>
              <a:off x="88490" y="1811233"/>
              <a:ext cx="8967020" cy="916242"/>
            </a:xfrm>
            <a:prstGeom prst="rect">
              <a:avLst/>
            </a:prstGeom>
            <a:grpFill/>
          </p:spPr>
          <p:txBody>
            <a:bodyPr wrap="square" rtlCol="0">
              <a:spAutoFit/>
            </a:bodyPr>
            <a:lstStyle/>
            <a:p>
              <a:pPr algn="ctr"/>
              <a:r>
                <a:rPr lang="en-US" sz="2000" dirty="0">
                  <a:solidFill>
                    <a:schemeClr val="bg1"/>
                  </a:solidFill>
                </a:rPr>
                <a:t>Anti-discrimination policy, at its best, seeks to help society move toward the more optimistic outcome.</a:t>
              </a:r>
            </a:p>
          </p:txBody>
        </p:sp>
      </p:grpSp>
    </p:spTree>
    <p:extLst>
      <p:ext uri="{BB962C8B-B14F-4D97-AF65-F5344CB8AC3E}">
        <p14:creationId xmlns:p14="http://schemas.microsoft.com/office/powerpoint/2010/main" val="5347537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Discrimination occurs in a labor market when workers with the same economic characteristics—such as education, experience, and skill—are paid different amounts because of race, gender, religion, age, or disability status.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female workers on average earn less than male workers, and black workers on average earn less than white workers.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Free markets can allow discrimination to occur, but the threat of a loss of sales or a loss of productive workers can also create incentives for a firm not to discriminate.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range of public policies can be used to reduce earnings gaps between men and women or between white and other racial/ethnic groups: requiring equal pay for equal work and attaining more equal educational outcomes.</a:t>
            </a:r>
          </a:p>
          <a:p>
            <a:endParaRPr lang="en-US" sz="2000" dirty="0">
              <a:solidFill>
                <a:schemeClr val="bg1"/>
              </a:solidFill>
            </a:endParaRPr>
          </a:p>
        </p:txBody>
      </p:sp>
    </p:spTree>
    <p:extLst>
      <p:ext uri="{BB962C8B-B14F-4D97-AF65-F5344CB8AC3E}">
        <p14:creationId xmlns:p14="http://schemas.microsoft.com/office/powerpoint/2010/main" val="30596067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1207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Immigration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6711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4175573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CC91AB7-F200-4147-A209-2E6E72241E00}"/>
              </a:ext>
            </a:extLst>
          </p:cNvPr>
          <p:cNvGrpSpPr/>
          <p:nvPr/>
        </p:nvGrpSpPr>
        <p:grpSpPr>
          <a:xfrm>
            <a:off x="1786167" y="4548733"/>
            <a:ext cx="8619665" cy="1938992"/>
            <a:chOff x="167148" y="1736761"/>
            <a:chExt cx="8619665" cy="1938992"/>
          </a:xfrm>
          <a:solidFill>
            <a:srgbClr val="627981"/>
          </a:solidFill>
        </p:grpSpPr>
        <p:sp>
          <p:nvSpPr>
            <p:cNvPr id="14" name="Rectangle 13">
              <a:extLst>
                <a:ext uri="{FF2B5EF4-FFF2-40B4-BE49-F238E27FC236}">
                  <a16:creationId xmlns:a16="http://schemas.microsoft.com/office/drawing/2014/main" id="{1D174546-3AB9-4321-8AE7-873B66EF5F0F}"/>
                </a:ext>
              </a:extLst>
            </p:cNvPr>
            <p:cNvSpPr/>
            <p:nvPr/>
          </p:nvSpPr>
          <p:spPr>
            <a:xfrm>
              <a:off x="167148" y="1736761"/>
              <a:ext cx="8619665" cy="1938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907B983-9F3C-467E-BEB9-502226E09953}"/>
                </a:ext>
              </a:extLst>
            </p:cNvPr>
            <p:cNvSpPr txBox="1"/>
            <p:nvPr/>
          </p:nvSpPr>
          <p:spPr>
            <a:xfrm>
              <a:off x="167148" y="1736761"/>
              <a:ext cx="8619665" cy="1938992"/>
            </a:xfrm>
            <a:prstGeom prst="rect">
              <a:avLst/>
            </a:prstGeom>
            <a:grpFill/>
          </p:spPr>
          <p:txBody>
            <a:bodyPr wrap="square" rtlCol="0">
              <a:spAutoFit/>
            </a:bodyPr>
            <a:lstStyle/>
            <a:p>
              <a:pPr algn="ctr"/>
              <a:r>
                <a:rPr lang="en-US" sz="2000" dirty="0">
                  <a:solidFill>
                    <a:schemeClr val="bg1"/>
                  </a:solidFill>
                </a:rPr>
                <a:t> 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a:t>
              </a:r>
            </a:p>
          </p:txBody>
        </p:sp>
      </p:grpSp>
      <p:pic>
        <p:nvPicPr>
          <p:cNvPr id="33" name="Picture 32" descr="A picture of a national border. One side is heavily developed, while the other side of the border is more rural.">
            <a:extLst>
              <a:ext uri="{FF2B5EF4-FFF2-40B4-BE49-F238E27FC236}">
                <a16:creationId xmlns:a16="http://schemas.microsoft.com/office/drawing/2014/main" id="{220FFF3F-3200-4213-9360-30814C66C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8538" y="1308380"/>
            <a:ext cx="5054924" cy="3069882"/>
          </a:xfrm>
          <a:prstGeom prst="rect">
            <a:avLst/>
          </a:prstGeom>
        </p:spPr>
      </p:pic>
    </p:spTree>
    <p:extLst>
      <p:ext uri="{BB962C8B-B14F-4D97-AF65-F5344CB8AC3E}">
        <p14:creationId xmlns:p14="http://schemas.microsoft.com/office/powerpoint/2010/main" val="29397882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Historical Patterns: The Data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053F0D18-C598-41C1-9CC2-F36DB69D8A1A}"/>
              </a:ext>
            </a:extLst>
          </p:cNvPr>
          <p:cNvGrpSpPr/>
          <p:nvPr/>
        </p:nvGrpSpPr>
        <p:grpSpPr>
          <a:xfrm>
            <a:off x="958645" y="5330572"/>
            <a:ext cx="10274710" cy="1323439"/>
            <a:chOff x="-1007807" y="1475477"/>
            <a:chExt cx="10274710" cy="2511082"/>
          </a:xfrm>
          <a:solidFill>
            <a:srgbClr val="627981"/>
          </a:solidFill>
        </p:grpSpPr>
        <p:sp>
          <p:nvSpPr>
            <p:cNvPr id="24" name="Rectangle 23">
              <a:extLst>
                <a:ext uri="{FF2B5EF4-FFF2-40B4-BE49-F238E27FC236}">
                  <a16:creationId xmlns:a16="http://schemas.microsoft.com/office/drawing/2014/main" id="{A8552F10-1999-428C-8FFE-496BF1F2F763}"/>
                </a:ext>
              </a:extLst>
            </p:cNvPr>
            <p:cNvSpPr/>
            <p:nvPr/>
          </p:nvSpPr>
          <p:spPr>
            <a:xfrm>
              <a:off x="-1007807" y="1736759"/>
              <a:ext cx="10274710"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6604808A-42A6-4EA9-AE65-C692B311ECE7}"/>
                </a:ext>
              </a:extLst>
            </p:cNvPr>
            <p:cNvSpPr txBox="1"/>
            <p:nvPr/>
          </p:nvSpPr>
          <p:spPr>
            <a:xfrm>
              <a:off x="-1007807" y="1475477"/>
              <a:ext cx="10274710" cy="2511082"/>
            </a:xfrm>
            <a:prstGeom prst="rect">
              <a:avLst/>
            </a:prstGeom>
            <a:grpFill/>
          </p:spPr>
          <p:txBody>
            <a:bodyPr wrap="square" rtlCol="0">
              <a:spAutoFit/>
            </a:bodyPr>
            <a:lstStyle/>
            <a:p>
              <a:pPr algn="ctr"/>
              <a:r>
                <a:rPr lang="en-US" sz="2000" dirty="0">
                  <a:solidFill>
                    <a:schemeClr val="bg1"/>
                  </a:solidFill>
                </a:rPr>
                <a:t> The number of immigrants in each decade declined between 1900 and the 1940s, rose sharply through 2009, and started to decline from 2010 to the present. However, total population was much lower in the early twentieth century. The seemingly high levels of immigration in the 1990s and 2000s look relatively smaller when they are divided by the population.</a:t>
              </a:r>
            </a:p>
          </p:txBody>
        </p:sp>
      </p:grpSp>
      <p:pic>
        <p:nvPicPr>
          <p:cNvPr id="3" name="Picture 2" descr="A bar graph showing levels of immigration from 1900 to 2015.">
            <a:extLst>
              <a:ext uri="{FF2B5EF4-FFF2-40B4-BE49-F238E27FC236}">
                <a16:creationId xmlns:a16="http://schemas.microsoft.com/office/drawing/2014/main" id="{21CC215B-7EB6-493B-A0D5-D58097F676D6}"/>
              </a:ext>
            </a:extLst>
          </p:cNvPr>
          <p:cNvPicPr>
            <a:picLocks noChangeAspect="1"/>
          </p:cNvPicPr>
          <p:nvPr/>
        </p:nvPicPr>
        <p:blipFill>
          <a:blip r:embed="rId3"/>
          <a:stretch>
            <a:fillRect/>
          </a:stretch>
        </p:blipFill>
        <p:spPr>
          <a:xfrm>
            <a:off x="3008305" y="1365598"/>
            <a:ext cx="5841092" cy="380999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bar graph showing levels of immigration from 1900 to 2015.">
            <a:extLst>
              <a:ext uri="{FF2B5EF4-FFF2-40B4-BE49-F238E27FC236}">
                <a16:creationId xmlns:a16="http://schemas.microsoft.com/office/drawing/2014/main" id="{E075EEF0-9BA4-4704-B23B-3904EEDA848A}"/>
              </a:ext>
            </a:extLst>
          </p:cNvPr>
          <p:cNvPicPr>
            <a:picLocks noChangeAspect="1"/>
          </p:cNvPicPr>
          <p:nvPr/>
        </p:nvPicPr>
        <p:blipFill>
          <a:blip r:embed="rId3"/>
          <a:stretch>
            <a:fillRect/>
          </a:stretch>
        </p:blipFill>
        <p:spPr>
          <a:xfrm>
            <a:off x="2934046" y="1651296"/>
            <a:ext cx="6230056" cy="4063706"/>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Historical Patterns: The Demographics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AA0F452-D048-48EE-9B4D-895196CB0E9A}"/>
              </a:ext>
            </a:extLst>
          </p:cNvPr>
          <p:cNvSpPr txBox="1"/>
          <p:nvPr/>
        </p:nvSpPr>
        <p:spPr>
          <a:xfrm>
            <a:off x="362607" y="5345670"/>
            <a:ext cx="2554932" cy="369332"/>
          </a:xfrm>
          <a:prstGeom prst="rect">
            <a:avLst/>
          </a:prstGeom>
          <a:solidFill>
            <a:srgbClr val="627981"/>
          </a:solidFill>
        </p:spPr>
        <p:txBody>
          <a:bodyPr wrap="square" rtlCol="0">
            <a:spAutoFit/>
          </a:bodyPr>
          <a:lstStyle/>
          <a:p>
            <a:pPr algn="ctr"/>
            <a:r>
              <a:rPr lang="en-US" dirty="0">
                <a:solidFill>
                  <a:schemeClr val="bg1"/>
                </a:solidFill>
              </a:rPr>
              <a:t>&gt;90% from Europe</a:t>
            </a:r>
          </a:p>
        </p:txBody>
      </p:sp>
      <p:sp>
        <p:nvSpPr>
          <p:cNvPr id="8" name="Rectangle 7">
            <a:extLst>
              <a:ext uri="{FF2B5EF4-FFF2-40B4-BE49-F238E27FC236}">
                <a16:creationId xmlns:a16="http://schemas.microsoft.com/office/drawing/2014/main" id="{5526B6B1-6045-4A7D-959A-4387E5F496E0}"/>
              </a:ext>
            </a:extLst>
          </p:cNvPr>
          <p:cNvSpPr/>
          <p:nvPr/>
        </p:nvSpPr>
        <p:spPr>
          <a:xfrm>
            <a:off x="4049531" y="2753030"/>
            <a:ext cx="220718" cy="22183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8BD138B1-4282-419D-A416-A12F50D3A9AC}"/>
              </a:ext>
            </a:extLst>
          </p:cNvPr>
          <p:cNvCxnSpPr>
            <a:cxnSpLocks/>
            <a:stCxn id="3" idx="3"/>
          </p:cNvCxnSpPr>
          <p:nvPr/>
        </p:nvCxnSpPr>
        <p:spPr>
          <a:xfrm flipV="1">
            <a:off x="2917539" y="4653173"/>
            <a:ext cx="1131992" cy="8771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D988101-AC14-4E15-89C1-670E268EADD0}"/>
              </a:ext>
            </a:extLst>
          </p:cNvPr>
          <p:cNvSpPr txBox="1"/>
          <p:nvPr/>
        </p:nvSpPr>
        <p:spPr>
          <a:xfrm>
            <a:off x="9257954" y="4653173"/>
            <a:ext cx="2554932" cy="1754326"/>
          </a:xfrm>
          <a:prstGeom prst="rect">
            <a:avLst/>
          </a:prstGeom>
          <a:solidFill>
            <a:srgbClr val="627981"/>
          </a:solidFill>
        </p:spPr>
        <p:txBody>
          <a:bodyPr wrap="square" rtlCol="0">
            <a:spAutoFit/>
          </a:bodyPr>
          <a:lstStyle/>
          <a:p>
            <a:pPr algn="ctr"/>
            <a:r>
              <a:rPr lang="en-US" dirty="0">
                <a:solidFill>
                  <a:schemeClr val="bg1"/>
                </a:solidFill>
              </a:rPr>
              <a:t>&lt;20% from Europe</a:t>
            </a:r>
          </a:p>
          <a:p>
            <a:pPr algn="ctr"/>
            <a:endParaRPr lang="en-US" dirty="0">
              <a:solidFill>
                <a:schemeClr val="bg1"/>
              </a:solidFill>
            </a:endParaRPr>
          </a:p>
          <a:p>
            <a:pPr algn="ctr"/>
            <a:r>
              <a:rPr lang="en-US" dirty="0">
                <a:solidFill>
                  <a:schemeClr val="bg1"/>
                </a:solidFill>
              </a:rPr>
              <a:t>~50% from South/Central America</a:t>
            </a:r>
          </a:p>
          <a:p>
            <a:pPr algn="ctr"/>
            <a:endParaRPr lang="en-US" dirty="0">
              <a:solidFill>
                <a:schemeClr val="bg1"/>
              </a:solidFill>
            </a:endParaRPr>
          </a:p>
          <a:p>
            <a:pPr algn="ctr"/>
            <a:r>
              <a:rPr lang="en-US" dirty="0">
                <a:solidFill>
                  <a:schemeClr val="bg1"/>
                </a:solidFill>
              </a:rPr>
              <a:t>~25% from Asia</a:t>
            </a:r>
          </a:p>
        </p:txBody>
      </p:sp>
      <p:sp>
        <p:nvSpPr>
          <p:cNvPr id="24" name="Rectangle 23">
            <a:extLst>
              <a:ext uri="{FF2B5EF4-FFF2-40B4-BE49-F238E27FC236}">
                <a16:creationId xmlns:a16="http://schemas.microsoft.com/office/drawing/2014/main" id="{B68BE4E4-EFF6-4C29-B703-41813EE2D2F3}"/>
              </a:ext>
            </a:extLst>
          </p:cNvPr>
          <p:cNvSpPr/>
          <p:nvPr/>
        </p:nvSpPr>
        <p:spPr>
          <a:xfrm>
            <a:off x="8202640" y="1870850"/>
            <a:ext cx="220718" cy="311037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1080C30F-EB38-4AC3-B4A8-5543E7012D75}"/>
              </a:ext>
            </a:extLst>
          </p:cNvPr>
          <p:cNvCxnSpPr>
            <a:cxnSpLocks/>
            <a:stCxn id="23" idx="1"/>
          </p:cNvCxnSpPr>
          <p:nvPr/>
        </p:nvCxnSpPr>
        <p:spPr>
          <a:xfrm flipH="1" flipV="1">
            <a:off x="8406851" y="4286865"/>
            <a:ext cx="851103" cy="12434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5965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Imaginary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1B336F9-F463-4E2F-A3A4-F8F4802768E1}"/>
              </a:ext>
            </a:extLst>
          </p:cNvPr>
          <p:cNvGrpSpPr/>
          <p:nvPr/>
        </p:nvGrpSpPr>
        <p:grpSpPr>
          <a:xfrm>
            <a:off x="2066923" y="1507272"/>
            <a:ext cx="8058154" cy="1048026"/>
            <a:chOff x="542923" y="1736761"/>
            <a:chExt cx="8058154" cy="1988516"/>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p:txBody>
        </p:sp>
      </p:grpSp>
      <p:pic>
        <p:nvPicPr>
          <p:cNvPr id="3" name="Graphic 2" descr="Question Mark with solid fill">
            <a:extLst>
              <a:ext uri="{FF2B5EF4-FFF2-40B4-BE49-F238E27FC236}">
                <a16:creationId xmlns:a16="http://schemas.microsoft.com/office/drawing/2014/main" id="{F4FC1149-A9D6-4BEA-B0A6-B57AF80A72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9059" y="3429000"/>
            <a:ext cx="2293882" cy="2293882"/>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0F26EAA-7206-44C9-B62A-D542110FF2B7}"/>
              </a:ext>
            </a:extLst>
          </p:cNvPr>
          <p:cNvGrpSpPr/>
          <p:nvPr/>
        </p:nvGrpSpPr>
        <p:grpSpPr>
          <a:xfrm>
            <a:off x="1764278" y="1620241"/>
            <a:ext cx="8429625" cy="1113433"/>
            <a:chOff x="542923" y="1736761"/>
            <a:chExt cx="8058154" cy="1367968"/>
          </a:xfrm>
          <a:solidFill>
            <a:srgbClr val="627981"/>
          </a:solidFill>
        </p:grpSpPr>
        <p:sp>
          <p:nvSpPr>
            <p:cNvPr id="8" name="Rectangle 7">
              <a:extLst>
                <a:ext uri="{FF2B5EF4-FFF2-40B4-BE49-F238E27FC236}">
                  <a16:creationId xmlns:a16="http://schemas.microsoft.com/office/drawing/2014/main" id="{C8B39EFF-2173-488D-80B3-F6386F730939}"/>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CC2301C3-B755-4950-B600-CD5B032F527C}"/>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On what does the value of each worker's marginal product depend? If we assume that the employer sells its output in a perfectly competitive market, the value of each worker's output will be the market price of the product.</a:t>
              </a:r>
            </a:p>
          </p:txBody>
        </p:sp>
      </p:grpSp>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801F075-CABC-4D02-8D04-C8BB2E00A255}"/>
                  </a:ext>
                </a:extLst>
              </p:cNvPr>
              <p:cNvSpPr txBox="1"/>
              <p:nvPr/>
            </p:nvSpPr>
            <p:spPr>
              <a:xfrm>
                <a:off x="691346" y="3429000"/>
                <a:ext cx="10809306"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800" smtClean="0">
                          <a:latin typeface="Cambria Math" panose="02040503050406030204" pitchFamily="18" charset="0"/>
                        </a:rPr>
                        <m:t>d</m:t>
                      </m:r>
                      <m:r>
                        <m:rPr>
                          <m:sty m:val="p"/>
                        </m:rPr>
                        <a:rPr lang="en-US" sz="2800" b="0" i="0" smtClean="0">
                          <a:latin typeface="Cambria Math" panose="02040503050406030204" pitchFamily="18" charset="0"/>
                        </a:rPr>
                        <m:t>emand</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for</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labor</m:t>
                      </m:r>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𝑀𝑃</m:t>
                          </m:r>
                        </m:e>
                        <m:sub>
                          <m:r>
                            <m:rPr>
                              <m:sty m:val="p"/>
                            </m:rPr>
                            <a:rPr lang="en-US" sz="2800" b="0" i="0" smtClean="0">
                              <a:latin typeface="Cambria Math" panose="02040503050406030204" pitchFamily="18" charset="0"/>
                            </a:rPr>
                            <m:t>L</m:t>
                          </m:r>
                        </m:sub>
                      </m:sSub>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𝑃</m:t>
                      </m:r>
                      <m:r>
                        <a:rPr lang="en-US" sz="2800" b="0" i="1"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value</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of</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the</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marginal</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product</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of</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labor</m:t>
                      </m:r>
                    </m:oMath>
                  </m:oMathPara>
                </a14:m>
                <a:endParaRPr lang="en-US" sz="1600" dirty="0"/>
              </a:p>
            </p:txBody>
          </p:sp>
        </mc:Choice>
        <mc:Fallback xmlns="">
          <p:sp>
            <p:nvSpPr>
              <p:cNvPr id="7" name="TextBox 6">
                <a:extLst>
                  <a:ext uri="{FF2B5EF4-FFF2-40B4-BE49-F238E27FC236}">
                    <a16:creationId xmlns:a16="http://schemas.microsoft.com/office/drawing/2014/main" id="{0801F075-CABC-4D02-8D04-C8BB2E00A255}"/>
                  </a:ext>
                </a:extLst>
              </p:cNvPr>
              <p:cNvSpPr txBox="1">
                <a:spLocks noRot="1" noChangeAspect="1" noMove="1" noResize="1" noEditPoints="1" noAdjustHandles="1" noChangeArrowheads="1" noChangeShapeType="1" noTextEdit="1"/>
              </p:cNvSpPr>
              <p:nvPr/>
            </p:nvSpPr>
            <p:spPr>
              <a:xfrm>
                <a:off x="691346" y="3429000"/>
                <a:ext cx="10809306" cy="430887"/>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30813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Imaginary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1B336F9-F463-4E2F-A3A4-F8F4802768E1}"/>
              </a:ext>
            </a:extLst>
          </p:cNvPr>
          <p:cNvGrpSpPr/>
          <p:nvPr/>
        </p:nvGrpSpPr>
        <p:grpSpPr>
          <a:xfrm>
            <a:off x="2066923" y="1507271"/>
            <a:ext cx="8058154" cy="3487358"/>
            <a:chOff x="542923" y="1736759"/>
            <a:chExt cx="8058154" cy="6616883"/>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59"/>
              <a:ext cx="8058154" cy="66168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6598890"/>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a:p>
              <a:pPr algn="ctr"/>
              <a:endParaRPr lang="en-US" sz="2000" dirty="0">
                <a:solidFill>
                  <a:schemeClr val="bg1"/>
                </a:solidFill>
              </a:endParaRPr>
            </a:p>
            <a:p>
              <a:pPr algn="ctr"/>
              <a:r>
                <a:rPr lang="en-US" sz="2000" i="1" dirty="0">
                  <a:solidFill>
                    <a:schemeClr val="bg1"/>
                  </a:solidFill>
                </a:rPr>
                <a:t>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a:p>
              <a:pPr algn="ctr"/>
              <a:endParaRPr lang="en-US" sz="2000" dirty="0">
                <a:solidFill>
                  <a:schemeClr val="bg1"/>
                </a:solidFill>
              </a:endParaRPr>
            </a:p>
          </p:txBody>
        </p:sp>
      </p:grpSp>
    </p:spTree>
    <p:extLst>
      <p:ext uri="{BB962C8B-B14F-4D97-AF65-F5344CB8AC3E}">
        <p14:creationId xmlns:p14="http://schemas.microsoft.com/office/powerpoint/2010/main" val="38211802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Reality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not identical to the rest of the U.S. population.</a:t>
              </a:r>
            </a:p>
          </p:txBody>
        </p:sp>
      </p:grpSp>
      <p:grpSp>
        <p:nvGrpSpPr>
          <p:cNvPr id="16" name="Group 15">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one-third of immigrants over the age of 25 lack a high school diploma.</a:t>
              </a:r>
            </a:p>
          </p:txBody>
        </p:sp>
      </p:grpSp>
      <p:grpSp>
        <p:nvGrpSpPr>
          <p:cNvPr id="19" name="Group 18">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recent immigrants end up in jobs like restaurant and hotel work, lawn care, and janitorial work.</a:t>
              </a:r>
            </a:p>
          </p:txBody>
        </p:sp>
      </p:grpSp>
      <p:grpSp>
        <p:nvGrpSpPr>
          <p:cNvPr id="22" name="Group 21">
            <a:extLst>
              <a:ext uri="{FF2B5EF4-FFF2-40B4-BE49-F238E27FC236}">
                <a16:creationId xmlns:a16="http://schemas.microsoft.com/office/drawing/2014/main" id="{4751D804-644E-4A6E-8C74-3869C5293236}"/>
              </a:ext>
            </a:extLst>
          </p:cNvPr>
          <p:cNvGrpSpPr/>
          <p:nvPr/>
        </p:nvGrpSpPr>
        <p:grpSpPr>
          <a:xfrm>
            <a:off x="2135749" y="4315290"/>
            <a:ext cx="8058154" cy="1065187"/>
            <a:chOff x="542923" y="1736761"/>
            <a:chExt cx="8058154" cy="1065187"/>
          </a:xfrm>
          <a:solidFill>
            <a:srgbClr val="627981"/>
          </a:solidFill>
        </p:grpSpPr>
        <p:sp>
          <p:nvSpPr>
            <p:cNvPr id="23" name="Rectangle 22">
              <a:extLst>
                <a:ext uri="{FF2B5EF4-FFF2-40B4-BE49-F238E27FC236}">
                  <a16:creationId xmlns:a16="http://schemas.microsoft.com/office/drawing/2014/main" id="{64E79899-6759-44F4-9D96-DE3B1EEFF7C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960D99C6-245C-43A9-908F-92596B20D60D}"/>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kind of immigration represents a shift to the right in the supply of unskilled labor for a number of jobs, which will lead to lower wages for these jobs.</a:t>
              </a:r>
            </a:p>
          </p:txBody>
        </p:sp>
      </p:grpSp>
    </p:spTree>
    <p:extLst>
      <p:ext uri="{BB962C8B-B14F-4D97-AF65-F5344CB8AC3E}">
        <p14:creationId xmlns:p14="http://schemas.microsoft.com/office/powerpoint/2010/main" val="26543868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Reality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keyboard that says 'Find Job' where the Enter key is">
            <a:extLst>
              <a:ext uri="{FF2B5EF4-FFF2-40B4-BE49-F238E27FC236}">
                <a16:creationId xmlns:a16="http://schemas.microsoft.com/office/drawing/2014/main" id="{80AECD3F-9F94-49A3-BB44-45581D80C5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5926" y="3913854"/>
            <a:ext cx="3020148" cy="273700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E8D8D274-9FE6-4AA5-BBA0-06B3AE40182C}"/>
              </a:ext>
            </a:extLst>
          </p:cNvPr>
          <p:cNvGrpSpPr/>
          <p:nvPr/>
        </p:nvGrpSpPr>
        <p:grpSpPr>
          <a:xfrm>
            <a:off x="1538405" y="2883041"/>
            <a:ext cx="9389807" cy="788162"/>
            <a:chOff x="542923" y="1736761"/>
            <a:chExt cx="8058154" cy="1988516"/>
          </a:xfrm>
          <a:solidFill>
            <a:srgbClr val="627981"/>
          </a:solidFill>
        </p:grpSpPr>
        <p:sp>
          <p:nvSpPr>
            <p:cNvPr id="27" name="Rectangle 26">
              <a:extLst>
                <a:ext uri="{FF2B5EF4-FFF2-40B4-BE49-F238E27FC236}">
                  <a16:creationId xmlns:a16="http://schemas.microsoft.com/office/drawing/2014/main" id="{6A67FC93-1DD7-4233-A7B4-6286220E3F9A}"/>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0577D321-9E6B-497F-942A-AF201C72E85D}"/>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 Recent immigration to the U.S. is skewed towards unskilled labor, which makes it harder for low-skilled U.S. citizens to find work or earn a higher wage.</a:t>
              </a:r>
            </a:p>
          </p:txBody>
        </p:sp>
      </p:grpSp>
      <p:grpSp>
        <p:nvGrpSpPr>
          <p:cNvPr id="9" name="Group 8">
            <a:extLst>
              <a:ext uri="{FF2B5EF4-FFF2-40B4-BE49-F238E27FC236}">
                <a16:creationId xmlns:a16="http://schemas.microsoft.com/office/drawing/2014/main" id="{4D8A68C5-0008-4EF3-8182-092F8FFC0095}"/>
              </a:ext>
            </a:extLst>
          </p:cNvPr>
          <p:cNvGrpSpPr/>
          <p:nvPr/>
        </p:nvGrpSpPr>
        <p:grpSpPr>
          <a:xfrm>
            <a:off x="1524001" y="1383374"/>
            <a:ext cx="9389807" cy="1337702"/>
            <a:chOff x="542923" y="1736758"/>
            <a:chExt cx="8058154" cy="3374993"/>
          </a:xfrm>
          <a:solidFill>
            <a:srgbClr val="627981"/>
          </a:solidFill>
        </p:grpSpPr>
        <p:sp>
          <p:nvSpPr>
            <p:cNvPr id="10" name="Rectangle 9">
              <a:extLst>
                <a:ext uri="{FF2B5EF4-FFF2-40B4-BE49-F238E27FC236}">
                  <a16:creationId xmlns:a16="http://schemas.microsoft.com/office/drawing/2014/main" id="{848F5D95-E752-4995-923E-4AC4F1958750}"/>
                </a:ext>
              </a:extLst>
            </p:cNvPr>
            <p:cNvSpPr/>
            <p:nvPr/>
          </p:nvSpPr>
          <p:spPr>
            <a:xfrm>
              <a:off x="542923" y="1736758"/>
              <a:ext cx="8058154" cy="3374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229D7F1-1CFA-4352-8748-BF4FF70F5388}"/>
                </a:ext>
              </a:extLst>
            </p:cNvPr>
            <p:cNvSpPr txBox="1"/>
            <p:nvPr/>
          </p:nvSpPr>
          <p:spPr>
            <a:xfrm>
              <a:off x="655854" y="1754752"/>
              <a:ext cx="7807571" cy="3339008"/>
            </a:xfrm>
            <a:prstGeom prst="rect">
              <a:avLst/>
            </a:prstGeom>
            <a:grpFill/>
          </p:spPr>
          <p:txBody>
            <a:bodyPr wrap="square" rtlCol="0">
              <a:spAutoFit/>
            </a:bodyPr>
            <a:lstStyle/>
            <a:p>
              <a:pPr algn="ctr"/>
              <a:r>
                <a:rPr lang="en-US" sz="2000" dirty="0">
                  <a:solidFill>
                    <a:schemeClr val="bg1"/>
                  </a:solidFill>
                </a:rPr>
                <a:t>The difficult policy questions about immigration are not so much about the overall gains to the rest of the economy, which seem to be real but small in the context of the U.S. economy, as they are about the disruptive effects of immigration in specific labor markets.</a:t>
              </a:r>
            </a:p>
          </p:txBody>
        </p:sp>
      </p:grpSp>
    </p:spTree>
    <p:extLst>
      <p:ext uri="{BB962C8B-B14F-4D97-AF65-F5344CB8AC3E}">
        <p14:creationId xmlns:p14="http://schemas.microsoft.com/office/powerpoint/2010/main" val="18540217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A6B3D2F7-6583-496E-A7BD-C2D2E1006458}"/>
              </a:ext>
            </a:extLst>
          </p:cNvPr>
          <p:cNvSpPr/>
          <p:nvPr/>
        </p:nvSpPr>
        <p:spPr>
          <a:xfrm>
            <a:off x="2744893" y="3807249"/>
            <a:ext cx="1005850" cy="1543480"/>
          </a:xfrm>
          <a:prstGeom prst="up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97F548CD-A85C-4438-870C-7708F6605FD7}"/>
              </a:ext>
            </a:extLst>
          </p:cNvPr>
          <p:cNvSpPr/>
          <p:nvPr/>
        </p:nvSpPr>
        <p:spPr>
          <a:xfrm>
            <a:off x="6928208" y="3807249"/>
            <a:ext cx="1005850" cy="1543480"/>
          </a:xfrm>
          <a:prstGeom prst="down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C886E17-4207-4BB2-8C8F-B22F8C6E2644}"/>
              </a:ext>
            </a:extLst>
          </p:cNvPr>
          <p:cNvSpPr txBox="1"/>
          <p:nvPr/>
        </p:nvSpPr>
        <p:spPr>
          <a:xfrm>
            <a:off x="3545603" y="4658025"/>
            <a:ext cx="2581895" cy="707886"/>
          </a:xfrm>
          <a:prstGeom prst="rect">
            <a:avLst/>
          </a:prstGeom>
          <a:noFill/>
        </p:spPr>
        <p:txBody>
          <a:bodyPr wrap="square" rtlCol="0">
            <a:spAutoFit/>
          </a:bodyPr>
          <a:lstStyle/>
          <a:p>
            <a:pPr algn="ctr"/>
            <a:r>
              <a:rPr lang="en-US" sz="2000" dirty="0"/>
              <a:t>number of employed immigrants</a:t>
            </a:r>
          </a:p>
        </p:txBody>
      </p:sp>
      <p:sp>
        <p:nvSpPr>
          <p:cNvPr id="7" name="TextBox 6">
            <a:extLst>
              <a:ext uri="{FF2B5EF4-FFF2-40B4-BE49-F238E27FC236}">
                <a16:creationId xmlns:a16="http://schemas.microsoft.com/office/drawing/2014/main" id="{1D28A251-3DD1-4B11-BB74-0D1FD048C068}"/>
              </a:ext>
            </a:extLst>
          </p:cNvPr>
          <p:cNvSpPr txBox="1"/>
          <p:nvPr/>
        </p:nvSpPr>
        <p:spPr>
          <a:xfrm>
            <a:off x="7760430" y="4658025"/>
            <a:ext cx="2907571" cy="707886"/>
          </a:xfrm>
          <a:prstGeom prst="rect">
            <a:avLst/>
          </a:prstGeom>
          <a:noFill/>
        </p:spPr>
        <p:txBody>
          <a:bodyPr wrap="square" rtlCol="0">
            <a:spAutoFit/>
          </a:bodyPr>
          <a:lstStyle/>
          <a:p>
            <a:pPr algn="ctr"/>
            <a:r>
              <a:rPr lang="en-US" sz="2000" dirty="0"/>
              <a:t>hours worked by high school students</a:t>
            </a:r>
          </a:p>
        </p:txBody>
      </p:sp>
      <p:sp>
        <p:nvSpPr>
          <p:cNvPr id="5" name="TextBox 4">
            <a:extLst>
              <a:ext uri="{FF2B5EF4-FFF2-40B4-BE49-F238E27FC236}">
                <a16:creationId xmlns:a16="http://schemas.microsoft.com/office/drawing/2014/main" id="{9B85D9B9-9707-4C1B-B1E1-7746F2844FD4}"/>
              </a:ext>
            </a:extLst>
          </p:cNvPr>
          <p:cNvSpPr txBox="1"/>
          <p:nvPr/>
        </p:nvSpPr>
        <p:spPr>
          <a:xfrm>
            <a:off x="3891500" y="4029965"/>
            <a:ext cx="982961" cy="646331"/>
          </a:xfrm>
          <a:prstGeom prst="rect">
            <a:avLst/>
          </a:prstGeom>
          <a:noFill/>
        </p:spPr>
        <p:txBody>
          <a:bodyPr wrap="none" rtlCol="0">
            <a:spAutoFit/>
          </a:bodyPr>
          <a:lstStyle/>
          <a:p>
            <a:r>
              <a:rPr lang="en-US" sz="3600" dirty="0"/>
              <a:t>10%</a:t>
            </a:r>
          </a:p>
        </p:txBody>
      </p:sp>
      <p:sp>
        <p:nvSpPr>
          <p:cNvPr id="9" name="TextBox 8">
            <a:extLst>
              <a:ext uri="{FF2B5EF4-FFF2-40B4-BE49-F238E27FC236}">
                <a16:creationId xmlns:a16="http://schemas.microsoft.com/office/drawing/2014/main" id="{A4D2D0D7-5FD6-4CB1-9AA3-45BF6C3505E6}"/>
              </a:ext>
            </a:extLst>
          </p:cNvPr>
          <p:cNvSpPr txBox="1"/>
          <p:nvPr/>
        </p:nvSpPr>
        <p:spPr>
          <a:xfrm>
            <a:off x="8051926" y="4035752"/>
            <a:ext cx="748923" cy="646331"/>
          </a:xfrm>
          <a:prstGeom prst="rect">
            <a:avLst/>
          </a:prstGeom>
          <a:noFill/>
        </p:spPr>
        <p:txBody>
          <a:bodyPr wrap="none" rtlCol="0">
            <a:spAutoFit/>
          </a:bodyPr>
          <a:lstStyle/>
          <a:p>
            <a:r>
              <a:rPr lang="en-US" sz="3600" dirty="0"/>
              <a:t>3%</a:t>
            </a:r>
          </a:p>
        </p:txBody>
      </p:sp>
      <p:sp>
        <p:nvSpPr>
          <p:cNvPr id="18" name="TextBox 17">
            <a:extLst>
              <a:ext uri="{FF2B5EF4-FFF2-40B4-BE49-F238E27FC236}">
                <a16:creationId xmlns:a16="http://schemas.microsoft.com/office/drawing/2014/main" id="{770F5BCC-5F1C-4120-84AE-EB0DDA486683}"/>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Disruptive Effects of Immigration</a:t>
            </a:r>
          </a:p>
        </p:txBody>
      </p:sp>
      <p:grpSp>
        <p:nvGrpSpPr>
          <p:cNvPr id="32" name="Group 31">
            <a:extLst>
              <a:ext uri="{FF2B5EF4-FFF2-40B4-BE49-F238E27FC236}">
                <a16:creationId xmlns:a16="http://schemas.microsoft.com/office/drawing/2014/main" id="{16C1AC5E-D37C-4357-8E2A-B1FBEBC9510C}"/>
              </a:ext>
            </a:extLst>
          </p:cNvPr>
          <p:cNvGrpSpPr/>
          <p:nvPr/>
        </p:nvGrpSpPr>
        <p:grpSpPr>
          <a:xfrm>
            <a:off x="2066923" y="1507271"/>
            <a:ext cx="8058154" cy="1332922"/>
            <a:chOff x="542923" y="1736759"/>
            <a:chExt cx="8058154" cy="2529075"/>
          </a:xfrm>
          <a:solidFill>
            <a:srgbClr val="627981"/>
          </a:solidFill>
        </p:grpSpPr>
        <p:sp>
          <p:nvSpPr>
            <p:cNvPr id="33" name="Rectangle 32">
              <a:extLst>
                <a:ext uri="{FF2B5EF4-FFF2-40B4-BE49-F238E27FC236}">
                  <a16:creationId xmlns:a16="http://schemas.microsoft.com/office/drawing/2014/main" id="{3F3301DF-A641-4CD4-9013-E4B23BA189D0}"/>
                </a:ext>
              </a:extLst>
            </p:cNvPr>
            <p:cNvSpPr/>
            <p:nvPr/>
          </p:nvSpPr>
          <p:spPr>
            <a:xfrm>
              <a:off x="542923" y="1736759"/>
              <a:ext cx="8058154" cy="25290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850D6842-A2F6-43B5-8F13-448814145999}"/>
                </a:ext>
              </a:extLst>
            </p:cNvPr>
            <p:cNvSpPr txBox="1"/>
            <p:nvPr/>
          </p:nvSpPr>
          <p:spPr>
            <a:xfrm>
              <a:off x="655854" y="1754752"/>
              <a:ext cx="7807571" cy="2511082"/>
            </a:xfrm>
            <a:prstGeom prst="rect">
              <a:avLst/>
            </a:prstGeom>
            <a:grpFill/>
          </p:spPr>
          <p:txBody>
            <a:bodyPr wrap="square" rtlCol="0">
              <a:spAutoFit/>
            </a:bodyPr>
            <a:lstStyle/>
            <a:p>
              <a:pPr algn="ctr"/>
              <a:r>
                <a:rPr lang="en-US" sz="2000" dirty="0">
                  <a:solidFill>
                    <a:schemeClr val="bg1"/>
                  </a:solidFill>
                </a:rPr>
                <a:t>A study by Michael S. Clune found that for each 10% rise in the number of employed immigrants with no more than a high school diploma in the labor market, high school students reduced their annual number of hours worked by 3%.</a:t>
              </a:r>
            </a:p>
          </p:txBody>
        </p:sp>
      </p:grpSp>
    </p:spTree>
    <p:extLst>
      <p:ext uri="{BB962C8B-B14F-4D97-AF65-F5344CB8AC3E}">
        <p14:creationId xmlns:p14="http://schemas.microsoft.com/office/powerpoint/2010/main" val="16336117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thought to contribute to increased demand for local goods and services, which can stimulate the low-skilled labor market.</a:t>
              </a:r>
            </a:p>
          </p:txBody>
        </p:sp>
      </p:grpSp>
      <p:grpSp>
        <p:nvGrpSpPr>
          <p:cNvPr id="16" name="Group 15">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Employers may choose production processes that are more labor-intensive given the increased supply of low-skill workers.</a:t>
              </a:r>
            </a:p>
          </p:txBody>
        </p:sp>
      </p:grpSp>
      <p:grpSp>
        <p:nvGrpSpPr>
          <p:cNvPr id="19" name="Group 18">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various factors would explain the small negative wage effect that the native low-skill workers observed as a result of immigration.</a:t>
              </a:r>
            </a:p>
          </p:txBody>
        </p:sp>
      </p:grpSp>
      <p:sp>
        <p:nvSpPr>
          <p:cNvPr id="25" name="TextBox 24">
            <a:extLst>
              <a:ext uri="{FF2B5EF4-FFF2-40B4-BE49-F238E27FC236}">
                <a16:creationId xmlns:a16="http://schemas.microsoft.com/office/drawing/2014/main" id="{C23DBEDD-E335-4093-B81D-C123202898C9}"/>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Disruptive Effects of Immigration</a:t>
            </a:r>
          </a:p>
        </p:txBody>
      </p:sp>
    </p:spTree>
    <p:extLst>
      <p:ext uri="{BB962C8B-B14F-4D97-AF65-F5344CB8AC3E}">
        <p14:creationId xmlns:p14="http://schemas.microsoft.com/office/powerpoint/2010/main" val="4328149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 on Budgets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AC1BFA0F-C9FA-475F-B595-7BA787518736}"/>
              </a:ext>
            </a:extLst>
          </p:cNvPr>
          <p:cNvGrpSpPr/>
          <p:nvPr/>
        </p:nvGrpSpPr>
        <p:grpSpPr>
          <a:xfrm>
            <a:off x="2135749" y="162024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D2DFD6C3-D902-425E-989E-D387BC683C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191D9A92-FEE4-4244-8A67-41F25E4B2978}"/>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costs imposed by immigrants arise in state-run programs, like public schooling and welfare benefits.</a:t>
              </a:r>
            </a:p>
          </p:txBody>
        </p:sp>
      </p:grpSp>
      <p:grpSp>
        <p:nvGrpSpPr>
          <p:cNvPr id="27" name="Group 26">
            <a:extLst>
              <a:ext uri="{FF2B5EF4-FFF2-40B4-BE49-F238E27FC236}">
                <a16:creationId xmlns:a16="http://schemas.microsoft.com/office/drawing/2014/main" id="{8328F6C3-0E79-474C-99FF-E1B76FA94BA6}"/>
              </a:ext>
            </a:extLst>
          </p:cNvPr>
          <p:cNvGrpSpPr/>
          <p:nvPr/>
        </p:nvGrpSpPr>
        <p:grpSpPr>
          <a:xfrm>
            <a:off x="2135749" y="2525854"/>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A11F0E0-C2D2-4C29-99F4-A615D73014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09D3FE4E-3193-404C-9C55-03D775FFB0D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taxes that immigrants pay are federal taxes, like income taxes and Social Security taxes. </a:t>
              </a:r>
            </a:p>
          </p:txBody>
        </p:sp>
      </p:grpSp>
      <p:grpSp>
        <p:nvGrpSpPr>
          <p:cNvPr id="35" name="Group 34">
            <a:extLst>
              <a:ext uri="{FF2B5EF4-FFF2-40B4-BE49-F238E27FC236}">
                <a16:creationId xmlns:a16="http://schemas.microsoft.com/office/drawing/2014/main" id="{427CDE1D-1AB7-4BEA-AC72-F4B197BAC38B}"/>
              </a:ext>
            </a:extLst>
          </p:cNvPr>
          <p:cNvGrpSpPr/>
          <p:nvPr/>
        </p:nvGrpSpPr>
        <p:grpSpPr>
          <a:xfrm>
            <a:off x="2135749" y="342057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DAC1E5FA-8831-40BD-90E6-A554AEC042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7" name="TextBox 36">
              <a:extLst>
                <a:ext uri="{FF2B5EF4-FFF2-40B4-BE49-F238E27FC236}">
                  <a16:creationId xmlns:a16="http://schemas.microsoft.com/office/drawing/2014/main" id="{CBC57740-E7A4-4EC5-B08E-005140B3E83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nonprofit Rand Corporation, the effects of immigration on taxes are generally positive at the federal level.</a:t>
              </a:r>
            </a:p>
          </p:txBody>
        </p:sp>
      </p:grpSp>
      <p:grpSp>
        <p:nvGrpSpPr>
          <p:cNvPr id="38" name="Group 37">
            <a:extLst>
              <a:ext uri="{FF2B5EF4-FFF2-40B4-BE49-F238E27FC236}">
                <a16:creationId xmlns:a16="http://schemas.microsoft.com/office/drawing/2014/main" id="{0F3681E0-6A82-40BD-B899-6FB1B973936E}"/>
              </a:ext>
            </a:extLst>
          </p:cNvPr>
          <p:cNvGrpSpPr/>
          <p:nvPr/>
        </p:nvGrpSpPr>
        <p:grpSpPr>
          <a:xfrm>
            <a:off x="2135749" y="4315290"/>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B190460-08BF-47B3-AABE-B3731CFCC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40" name="TextBox 39">
              <a:extLst>
                <a:ext uri="{FF2B5EF4-FFF2-40B4-BE49-F238E27FC236}">
                  <a16:creationId xmlns:a16="http://schemas.microsoft.com/office/drawing/2014/main" id="{8C63E9D1-E539-438C-87FE-71E275BEE5C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places where there are many low-skilled immigrants, the effects are negative at the state and local levels.</a:t>
              </a:r>
            </a:p>
          </p:txBody>
        </p:sp>
      </p:grpSp>
    </p:spTree>
    <p:extLst>
      <p:ext uri="{BB962C8B-B14F-4D97-AF65-F5344CB8AC3E}">
        <p14:creationId xmlns:p14="http://schemas.microsoft.com/office/powerpoint/2010/main" val="548958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Congressional Jordan Commission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C7281848-D7DE-4159-A407-515421A952CE}"/>
              </a:ext>
            </a:extLst>
          </p:cNvPr>
          <p:cNvGrpSpPr/>
          <p:nvPr/>
        </p:nvGrpSpPr>
        <p:grpSpPr>
          <a:xfrm>
            <a:off x="2135749" y="1620241"/>
            <a:ext cx="8058154" cy="1062961"/>
            <a:chOff x="542923" y="1736761"/>
            <a:chExt cx="8058154" cy="1062961"/>
          </a:xfrm>
          <a:solidFill>
            <a:srgbClr val="627981"/>
          </a:solidFill>
        </p:grpSpPr>
        <p:sp>
          <p:nvSpPr>
            <p:cNvPr id="18" name="Rectangle 17">
              <a:extLst>
                <a:ext uri="{FF2B5EF4-FFF2-40B4-BE49-F238E27FC236}">
                  <a16:creationId xmlns:a16="http://schemas.microsoft.com/office/drawing/2014/main" id="{F02386A5-C9F4-4239-95DB-0D60DB509507}"/>
                </a:ext>
              </a:extLst>
            </p:cNvPr>
            <p:cNvSpPr/>
            <p:nvPr/>
          </p:nvSpPr>
          <p:spPr>
            <a:xfrm>
              <a:off x="542923" y="1736761"/>
              <a:ext cx="8058154" cy="106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4D763AE9-8C6B-427A-86B2-72CA246FFF0A}"/>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Congressional Jordan Commission of the 1990s had two goals: reduce overall levels of immigration and give priority to high-skilled immigrants. </a:t>
              </a:r>
            </a:p>
          </p:txBody>
        </p:sp>
      </p:grpSp>
      <p:grpSp>
        <p:nvGrpSpPr>
          <p:cNvPr id="30" name="Group 29">
            <a:extLst>
              <a:ext uri="{FF2B5EF4-FFF2-40B4-BE49-F238E27FC236}">
                <a16:creationId xmlns:a16="http://schemas.microsoft.com/office/drawing/2014/main" id="{E518B87E-88BA-4AA5-9DB9-223C7A1B5BA6}"/>
              </a:ext>
            </a:extLst>
          </p:cNvPr>
          <p:cNvGrpSpPr/>
          <p:nvPr/>
        </p:nvGrpSpPr>
        <p:grpSpPr>
          <a:xfrm>
            <a:off x="2135749" y="2780663"/>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4DCD0E10-3DCC-4E92-8089-983EAEC4D9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382788B6-69A3-41E1-9A4F-68B1CE60ED09}"/>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labor market, focusing on high-skilled immigrants would help prevent decreases in the wages of low-skilled workers. </a:t>
              </a:r>
            </a:p>
          </p:txBody>
        </p:sp>
      </p:grpSp>
      <p:grpSp>
        <p:nvGrpSpPr>
          <p:cNvPr id="33" name="Group 32">
            <a:extLst>
              <a:ext uri="{FF2B5EF4-FFF2-40B4-BE49-F238E27FC236}">
                <a16:creationId xmlns:a16="http://schemas.microsoft.com/office/drawing/2014/main" id="{BBF9C177-B67A-48AF-9DE7-5F4A28F490B1}"/>
              </a:ext>
            </a:extLst>
          </p:cNvPr>
          <p:cNvGrpSpPr/>
          <p:nvPr/>
        </p:nvGrpSpPr>
        <p:grpSpPr>
          <a:xfrm>
            <a:off x="2135749" y="3685060"/>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41544ABC-19AD-4600-947D-FFC6101E1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30ED35C6-1BD9-46C9-A89C-A448FF4AE6A1}"/>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would also benefit government budgets since higher-skilled workers find jobs more quickly, earn higher wages, and thus pay more in taxes.</a:t>
              </a:r>
            </a:p>
          </p:txBody>
        </p:sp>
      </p:grpSp>
    </p:spTree>
    <p:extLst>
      <p:ext uri="{BB962C8B-B14F-4D97-AF65-F5344CB8AC3E}">
        <p14:creationId xmlns:p14="http://schemas.microsoft.com/office/powerpoint/2010/main" val="34875842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DREAM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3B7BCFB-EA1D-4E00-AA4F-90102CCDB8B6}"/>
              </a:ext>
            </a:extLst>
          </p:cNvPr>
          <p:cNvGrpSpPr/>
          <p:nvPr/>
        </p:nvGrpSpPr>
        <p:grpSpPr>
          <a:xfrm>
            <a:off x="2135749" y="1620241"/>
            <a:ext cx="8058154" cy="1062961"/>
            <a:chOff x="542923" y="1736761"/>
            <a:chExt cx="8058154" cy="1062961"/>
          </a:xfrm>
          <a:solidFill>
            <a:srgbClr val="627981"/>
          </a:solidFill>
        </p:grpSpPr>
        <p:sp>
          <p:nvSpPr>
            <p:cNvPr id="10" name="Rectangle 9">
              <a:extLst>
                <a:ext uri="{FF2B5EF4-FFF2-40B4-BE49-F238E27FC236}">
                  <a16:creationId xmlns:a16="http://schemas.microsoft.com/office/drawing/2014/main" id="{3BED464E-757E-48CF-8251-744B5E0AC5E1}"/>
                </a:ext>
              </a:extLst>
            </p:cNvPr>
            <p:cNvSpPr/>
            <p:nvPr/>
          </p:nvSpPr>
          <p:spPr>
            <a:xfrm>
              <a:off x="542923" y="1736761"/>
              <a:ext cx="8058154" cy="106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1C7A5623-8444-4433-B4A1-7BB8649FDA94}"/>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Obama Administration proposed the DREAM Act legislation, which would have offered a path to citizenship for illegal immigrants brought to the United States before the age of sixteen.</a:t>
              </a:r>
            </a:p>
          </p:txBody>
        </p:sp>
      </p:grpSp>
      <p:grpSp>
        <p:nvGrpSpPr>
          <p:cNvPr id="15" name="Group 14">
            <a:extLst>
              <a:ext uri="{FF2B5EF4-FFF2-40B4-BE49-F238E27FC236}">
                <a16:creationId xmlns:a16="http://schemas.microsoft.com/office/drawing/2014/main" id="{1D2E213C-1A5F-4DF1-BF5D-A64F4FB5DDB9}"/>
              </a:ext>
            </a:extLst>
          </p:cNvPr>
          <p:cNvGrpSpPr/>
          <p:nvPr/>
        </p:nvGrpSpPr>
        <p:grpSpPr>
          <a:xfrm>
            <a:off x="2135749" y="280786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F244529-5899-45F6-92AF-F902E30E4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5858748-374D-4E85-87A3-AB7A46B22C22}"/>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bipartisan support, the legislation failed to pass at the federal level.</a:t>
              </a:r>
            </a:p>
          </p:txBody>
        </p:sp>
      </p:grpSp>
      <p:grpSp>
        <p:nvGrpSpPr>
          <p:cNvPr id="18" name="Group 17">
            <a:extLst>
              <a:ext uri="{FF2B5EF4-FFF2-40B4-BE49-F238E27FC236}">
                <a16:creationId xmlns:a16="http://schemas.microsoft.com/office/drawing/2014/main" id="{C136315C-67DB-42B7-AF49-9290D5BF4818}"/>
              </a:ext>
            </a:extLst>
          </p:cNvPr>
          <p:cNvGrpSpPr/>
          <p:nvPr/>
        </p:nvGrpSpPr>
        <p:grpSpPr>
          <a:xfrm>
            <a:off x="2135749" y="373946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CF58909-8AD3-4BFF-895E-87F5303D22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A15AF99-9523-4D72-A21C-64C49869ED6A}"/>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state legislatures, such as California, have passed their own Dream Acts.</a:t>
              </a:r>
            </a:p>
          </p:txBody>
        </p:sp>
      </p:grpSp>
    </p:spTree>
    <p:extLst>
      <p:ext uri="{BB962C8B-B14F-4D97-AF65-F5344CB8AC3E}">
        <p14:creationId xmlns:p14="http://schemas.microsoft.com/office/powerpoint/2010/main" val="39400763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4ED27B9-CCC4-41D6-9E7A-F59A2C9B8B09}"/>
              </a:ext>
            </a:extLst>
          </p:cNvPr>
          <p:cNvGrpSpPr/>
          <p:nvPr/>
        </p:nvGrpSpPr>
        <p:grpSpPr>
          <a:xfrm>
            <a:off x="2066923" y="1497439"/>
            <a:ext cx="8058154" cy="1048026"/>
            <a:chOff x="542923" y="1736761"/>
            <a:chExt cx="8058154" cy="1988516"/>
          </a:xfrm>
          <a:solidFill>
            <a:srgbClr val="627981"/>
          </a:solidFill>
        </p:grpSpPr>
        <p:sp>
          <p:nvSpPr>
            <p:cNvPr id="14" name="Rectangle 13">
              <a:extLst>
                <a:ext uri="{FF2B5EF4-FFF2-40B4-BE49-F238E27FC236}">
                  <a16:creationId xmlns:a16="http://schemas.microsoft.com/office/drawing/2014/main" id="{AC2A3608-F826-4F03-BA11-093AB1331CBF}"/>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84B5823F-42CD-4AF9-B133-64DA387DD24B}"/>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DACA (Deferred Action for Childhood Arrivals) is a hotly contested topic in the United States. Make an economic argument either for or against the DACA immigration program.</a:t>
              </a:r>
            </a:p>
          </p:txBody>
        </p:sp>
      </p:grpSp>
    </p:spTree>
    <p:extLst>
      <p:ext uri="{BB962C8B-B14F-4D97-AF65-F5344CB8AC3E}">
        <p14:creationId xmlns:p14="http://schemas.microsoft.com/office/powerpoint/2010/main" val="6581458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480"/>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recent level of U.S. immigration is at a historically high level if we measure it in </a:t>
            </a:r>
            <a:r>
              <a:rPr lang="en-US" sz="2000">
                <a:solidFill>
                  <a:schemeClr val="bg1"/>
                </a:solidFill>
              </a:rPr>
              <a:t>absolute numbers, </a:t>
            </a:r>
            <a:r>
              <a:rPr lang="en-US" sz="2000" dirty="0">
                <a:solidFill>
                  <a:schemeClr val="bg1"/>
                </a:solidFill>
              </a:rPr>
              <a:t>but not if we measure it as a share of population.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overall gains to the U.S. economy from immigration are real but relatively small.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immigration also causes effects like slightly lower wages for low-skill workers and budget problems for certain state and local governments.</a:t>
            </a:r>
          </a:p>
          <a:p>
            <a:endParaRPr lang="en-US" sz="2000" dirty="0">
              <a:solidFill>
                <a:schemeClr val="bg1"/>
              </a:solidFill>
            </a:endParaRPr>
          </a:p>
        </p:txBody>
      </p:sp>
    </p:spTree>
    <p:extLst>
      <p:ext uri="{BB962C8B-B14F-4D97-AF65-F5344CB8AC3E}">
        <p14:creationId xmlns:p14="http://schemas.microsoft.com/office/powerpoint/2010/main" val="3700479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Value of the Marginal Product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9" name="Table 4">
            <a:extLst>
              <a:ext uri="{FF2B5EF4-FFF2-40B4-BE49-F238E27FC236}">
                <a16:creationId xmlns:a16="http://schemas.microsoft.com/office/drawing/2014/main" id="{44CE4BB5-47D3-4268-87F7-046FAE306CE9}"/>
              </a:ext>
            </a:extLst>
          </p:cNvPr>
          <p:cNvGraphicFramePr>
            <a:graphicFrameLocks noGrp="1"/>
          </p:cNvGraphicFramePr>
          <p:nvPr>
            <p:extLst>
              <p:ext uri="{D42A27DB-BD31-4B8C-83A1-F6EECF244321}">
                <p14:modId xmlns:p14="http://schemas.microsoft.com/office/powerpoint/2010/main" val="4059779261"/>
              </p:ext>
            </p:extLst>
          </p:nvPr>
        </p:nvGraphicFramePr>
        <p:xfrm>
          <a:off x="707695" y="2322623"/>
          <a:ext cx="5388305" cy="2905480"/>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Value of the Marginal Product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latin typeface="Cambria Math" panose="02040503050406030204" pitchFamily="18" charset="0"/>
                          <a:ea typeface="Cambria Math" panose="02040503050406030204" pitchFamily="18" charset="0"/>
                        </a:rPr>
                        <a:t>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r h="596836">
                <a:tc>
                  <a:txBody>
                    <a:bodyPr/>
                    <a:lstStyle/>
                    <a:p>
                      <a:pPr algn="ctr"/>
                      <a:r>
                        <a:rPr lang="en-US" b="1" dirty="0">
                          <a:solidFill>
                            <a:schemeClr val="tx1"/>
                          </a:solidFill>
                        </a:rPr>
                        <a:t>Price of Output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1948700"/>
                  </a:ext>
                </a:extLst>
              </a:tr>
              <a:tr h="5968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solidFill>
                            <a:schemeClr val="tx1"/>
                          </a:solidFill>
                          <a:latin typeface="Cambria Math" panose="02040503050406030204" pitchFamily="18" charset="0"/>
                          <a:ea typeface="Cambria Math" panose="02040503050406030204" pitchFamily="18" charset="0"/>
                        </a:rPr>
                        <a:t>VMP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911324"/>
                  </a:ext>
                </a:extLst>
              </a:tr>
            </a:tbl>
          </a:graphicData>
        </a:graphic>
      </p:graphicFrame>
      <p:pic>
        <p:nvPicPr>
          <p:cNvPr id="3" name="Picture 2" descr="A graph with Labor on the x-axis and Value of the Marginal Product of Labor on the y-axis showing, through a downward-sloping straight curve, the value of the marginal product of labor.">
            <a:extLst>
              <a:ext uri="{FF2B5EF4-FFF2-40B4-BE49-F238E27FC236}">
                <a16:creationId xmlns:a16="http://schemas.microsoft.com/office/drawing/2014/main" id="{ABE32B36-FF53-4D3C-BD66-2F0FC805EF64}"/>
              </a:ext>
            </a:extLst>
          </p:cNvPr>
          <p:cNvPicPr>
            <a:picLocks noChangeAspect="1"/>
          </p:cNvPicPr>
          <p:nvPr/>
        </p:nvPicPr>
        <p:blipFill>
          <a:blip r:embed="rId3"/>
          <a:stretch>
            <a:fillRect/>
          </a:stretch>
        </p:blipFill>
        <p:spPr>
          <a:xfrm>
            <a:off x="6384180" y="1488030"/>
            <a:ext cx="5296242" cy="4892040"/>
          </a:xfrm>
          <a:prstGeom prst="rect">
            <a:avLst/>
          </a:prstGeom>
        </p:spPr>
      </p:pic>
    </p:spTree>
    <p:extLst>
      <p:ext uri="{BB962C8B-B14F-4D97-AF65-F5344CB8AC3E}">
        <p14:creationId xmlns:p14="http://schemas.microsoft.com/office/powerpoint/2010/main" val="22716383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endParaRPr lang="en-US" sz="2000" i="1" dirty="0"/>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0099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672</TotalTime>
  <Words>10153</Words>
  <Application>Microsoft Office PowerPoint</Application>
  <PresentationFormat>Widescreen</PresentationFormat>
  <Paragraphs>727</Paragraphs>
  <Slides>80</Slides>
  <Notes>72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80</vt:i4>
      </vt:variant>
    </vt:vector>
  </HeadingPairs>
  <TitlesOfParts>
    <vt:vector size="88" baseType="lpstr">
      <vt:lpstr>Arial</vt:lpstr>
      <vt:lpstr>Calibri</vt:lpstr>
      <vt:lpstr>Calibri Light</vt:lpstr>
      <vt:lpstr>Cambria Math</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50</cp:revision>
  <dcterms:created xsi:type="dcterms:W3CDTF">2017-06-16T13:06:21Z</dcterms:created>
  <dcterms:modified xsi:type="dcterms:W3CDTF">2022-01-17T19:14:33Z</dcterms:modified>
</cp:coreProperties>
</file>