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98" r:id="rId5"/>
    <p:sldId id="328" r:id="rId6"/>
    <p:sldId id="290" r:id="rId7"/>
    <p:sldId id="291" r:id="rId8"/>
    <p:sldId id="300" r:id="rId9"/>
    <p:sldId id="292" r:id="rId10"/>
    <p:sldId id="293" r:id="rId11"/>
    <p:sldId id="294" r:id="rId12"/>
    <p:sldId id="301" r:id="rId13"/>
    <p:sldId id="329" r:id="rId14"/>
    <p:sldId id="365" r:id="rId15"/>
    <p:sldId id="295" r:id="rId16"/>
    <p:sldId id="303" r:id="rId17"/>
    <p:sldId id="296" r:id="rId18"/>
    <p:sldId id="297" r:id="rId19"/>
    <p:sldId id="364" r:id="rId20"/>
    <p:sldId id="366" r:id="rId21"/>
    <p:sldId id="367" r:id="rId22"/>
    <p:sldId id="305" r:id="rId23"/>
    <p:sldId id="368" r:id="rId24"/>
    <p:sldId id="369" r:id="rId25"/>
    <p:sldId id="370" r:id="rId26"/>
    <p:sldId id="371" r:id="rId27"/>
    <p:sldId id="372" r:id="rId28"/>
    <p:sldId id="373" r:id="rId29"/>
    <p:sldId id="306" r:id="rId30"/>
    <p:sldId id="374" r:id="rId31"/>
    <p:sldId id="375" r:id="rId32"/>
    <p:sldId id="302" r:id="rId33"/>
    <p:sldId id="376" r:id="rId34"/>
    <p:sldId id="2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What Is Economics, and Why Is It Important?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6256"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cxnSp>
        <p:nvCxnSpPr>
          <p:cNvPr id="7" name="Straight Arrow Connector 6">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the Division of Labor Increases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and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grpSp>
        <p:nvGrpSpPr>
          <p:cNvPr id="8" name="Group 7">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grpSp>
        <p:nvGrpSpPr>
          <p:cNvPr id="11" name="Group 10">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3816" y="3823112"/>
            <a:ext cx="914400" cy="914400"/>
          </a:xfrm>
          <a:prstGeom prst="rect">
            <a:avLst/>
          </a:prstGeom>
        </p:spPr>
      </p:pic>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24128" y="3823112"/>
            <a:ext cx="914400" cy="914400"/>
          </a:xfrm>
          <a:prstGeom prst="rect">
            <a:avLst/>
          </a:prstGeom>
        </p:spPr>
      </p:pic>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grpSp>
        <p:nvGrpSpPr>
          <p:cNvPr id="19" name="Group 18">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grpSp>
        <p:nvGrpSpPr>
          <p:cNvPr id="22" name="Group 21">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Economic Theories, Models, and Systems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nvGrpSpPr>
          <p:cNvPr id="16" name="Group 33">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Thinking Like Economists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Circular Flow Diagram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Systems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Traditional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grpSp>
        <p:nvGrpSpPr>
          <p:cNvPr id="12" name="Group 11">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grpSp>
        <p:nvGrpSpPr>
          <p:cNvPr id="11" name="Group 10">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Mixed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peech Bubble: Oval 2">
            <a:extLst>
              <a:ext uri="{FF2B5EF4-FFF2-40B4-BE49-F238E27FC236}">
                <a16:creationId xmlns:a16="http://schemas.microsoft.com/office/drawing/2014/main" id="{2D86F995-181E-44C2-B074-7881EE2FE620}"/>
              </a:ext>
            </a:extLst>
          </p:cNvPr>
          <p:cNvSpPr/>
          <p:nvPr/>
        </p:nvSpPr>
        <p:spPr>
          <a:xfrm>
            <a:off x="9183919" y="1500381"/>
            <a:ext cx="2253780" cy="1959570"/>
          </a:xfrm>
          <a:prstGeom prst="wedgeEllipseCallout">
            <a:avLst>
              <a:gd name="adj1" fmla="val -43975"/>
              <a:gd name="adj2" fmla="val 61114"/>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t>hawkes.biz/</a:t>
            </a:r>
            <a:r>
              <a:rPr lang="en-US" sz="3200" dirty="0" err="1"/>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pic>
        <p:nvPicPr>
          <p:cNvPr id="1026" name="Picture 2" descr="A photograph of a homeless man sleeping on the street">
            <a:extLst>
              <a:ext uri="{FF2B5EF4-FFF2-40B4-BE49-F238E27FC236}">
                <a16:creationId xmlns:a16="http://schemas.microsoft.com/office/drawing/2014/main" id="{F7D34A8D-A252-4312-9D73-401F087185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6390" y="2274180"/>
            <a:ext cx="3859218" cy="289441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Homeless people are a stark reminder that scarcity of resources is real.</a:t>
              </a:r>
            </a:p>
          </p:txBody>
        </p:sp>
      </p:grpSp>
    </p:spTree>
    <p:extLst>
      <p:ext uri="{BB962C8B-B14F-4D97-AF65-F5344CB8AC3E}">
        <p14:creationId xmlns:p14="http://schemas.microsoft.com/office/powerpoint/2010/main" val="1806453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grpSp>
        <p:nvGrpSpPr>
          <p:cNvPr id="5" name="Group 4">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8" name="Group 7">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grpSp>
        <p:nvGrpSpPr>
          <p:cNvPr id="11" name="Group 10">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cxnSp>
        <p:nvCxnSpPr>
          <p:cNvPr id="14" name="Straight Arrow Connector 13">
            <a:extLst>
              <a:ext uri="{FF2B5EF4-FFF2-40B4-BE49-F238E27FC236}">
                <a16:creationId xmlns:a16="http://schemas.microsoft.com/office/drawing/2014/main" id="{203351AB-9BE6-4E2E-8D7A-87CA167688E2}"/>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9A03BFA-E682-4571-AC89-5095C05D8B02}"/>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Adam Smith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Division of and Specialization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cxnSp>
        <p:nvCxnSpPr>
          <p:cNvPr id="11" name="Straight Arrow Connector 10">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499</TotalTime>
  <Words>3539</Words>
  <Application>Microsoft Office PowerPoint</Application>
  <PresentationFormat>Widescreen</PresentationFormat>
  <Paragraphs>252</Paragraphs>
  <Slides>33</Slides>
  <Notes>30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33</vt:i4>
      </vt:variant>
    </vt:vector>
  </HeadingPairs>
  <TitlesOfParts>
    <vt:vector size="39"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50</cp:revision>
  <dcterms:created xsi:type="dcterms:W3CDTF">2017-06-16T13:06:21Z</dcterms:created>
  <dcterms:modified xsi:type="dcterms:W3CDTF">2022-01-17T16:08:36Z</dcterms:modified>
</cp:coreProperties>
</file>