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8"/>
  </p:notesMasterIdLst>
  <p:sldIdLst>
    <p:sldId id="407" r:id="rId6"/>
    <p:sldId id="408" r:id="rId7"/>
    <p:sldId id="409" r:id="rId8"/>
    <p:sldId id="410" r:id="rId9"/>
    <p:sldId id="411" r:id="rId10"/>
    <p:sldId id="412" r:id="rId11"/>
    <p:sldId id="413" r:id="rId12"/>
    <p:sldId id="414" r:id="rId13"/>
    <p:sldId id="415" r:id="rId14"/>
    <p:sldId id="416" r:id="rId15"/>
    <p:sldId id="417" r:id="rId16"/>
    <p:sldId id="389"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55509D-519B-4ABA-B65A-C52254ED5D63}" v="3" dt="2026-02-03T14:00:44.8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06T17:11:01.376" v="7" actId="6549"/>
      <pc:docMkLst>
        <pc:docMk/>
      </pc:docMkLst>
      <pc:sldChg chg="add">
        <pc:chgData name="Caitlin Coleman" userId="96f87ca1-0e64-4ae8-8d77-98757b85df0b" providerId="ADAL" clId="{DDA6BCD5-DC0D-434C-93A0-51E2BCD25B34}" dt="2026-01-06T17:10:16.336" v="0"/>
        <pc:sldMkLst>
          <pc:docMk/>
          <pc:sldMk cId="1560436164" sldId="389"/>
        </pc:sldMkLst>
      </pc:sldChg>
      <pc:sldChg chg="add">
        <pc:chgData name="Caitlin Coleman" userId="96f87ca1-0e64-4ae8-8d77-98757b85df0b" providerId="ADAL" clId="{DDA6BCD5-DC0D-434C-93A0-51E2BCD25B34}" dt="2026-01-06T17:10:32.150" v="1"/>
        <pc:sldMkLst>
          <pc:docMk/>
          <pc:sldMk cId="870823353" sldId="407"/>
        </pc:sldMkLst>
      </pc:sldChg>
      <pc:sldChg chg="add">
        <pc:chgData name="Caitlin Coleman" userId="96f87ca1-0e64-4ae8-8d77-98757b85df0b" providerId="ADAL" clId="{DDA6BCD5-DC0D-434C-93A0-51E2BCD25B34}" dt="2026-01-06T17:10:32.150" v="1"/>
        <pc:sldMkLst>
          <pc:docMk/>
          <pc:sldMk cId="1616914072" sldId="408"/>
        </pc:sldMkLst>
      </pc:sldChg>
      <pc:sldChg chg="add">
        <pc:chgData name="Caitlin Coleman" userId="96f87ca1-0e64-4ae8-8d77-98757b85df0b" providerId="ADAL" clId="{DDA6BCD5-DC0D-434C-93A0-51E2BCD25B34}" dt="2026-01-06T17:10:32.150" v="1"/>
        <pc:sldMkLst>
          <pc:docMk/>
          <pc:sldMk cId="1095565368" sldId="409"/>
        </pc:sldMkLst>
      </pc:sldChg>
      <pc:sldChg chg="add">
        <pc:chgData name="Caitlin Coleman" userId="96f87ca1-0e64-4ae8-8d77-98757b85df0b" providerId="ADAL" clId="{DDA6BCD5-DC0D-434C-93A0-51E2BCD25B34}" dt="2026-01-06T17:10:32.150" v="1"/>
        <pc:sldMkLst>
          <pc:docMk/>
          <pc:sldMk cId="1207222974" sldId="410"/>
        </pc:sldMkLst>
      </pc:sldChg>
      <pc:sldChg chg="add">
        <pc:chgData name="Caitlin Coleman" userId="96f87ca1-0e64-4ae8-8d77-98757b85df0b" providerId="ADAL" clId="{DDA6BCD5-DC0D-434C-93A0-51E2BCD25B34}" dt="2026-01-06T17:10:32.150" v="1"/>
        <pc:sldMkLst>
          <pc:docMk/>
          <pc:sldMk cId="1163192332" sldId="411"/>
        </pc:sldMkLst>
      </pc:sldChg>
      <pc:sldChg chg="add">
        <pc:chgData name="Caitlin Coleman" userId="96f87ca1-0e64-4ae8-8d77-98757b85df0b" providerId="ADAL" clId="{DDA6BCD5-DC0D-434C-93A0-51E2BCD25B34}" dt="2026-01-06T17:10:32.150" v="1"/>
        <pc:sldMkLst>
          <pc:docMk/>
          <pc:sldMk cId="2946710280" sldId="412"/>
        </pc:sldMkLst>
      </pc:sldChg>
      <pc:sldChg chg="add">
        <pc:chgData name="Caitlin Coleman" userId="96f87ca1-0e64-4ae8-8d77-98757b85df0b" providerId="ADAL" clId="{DDA6BCD5-DC0D-434C-93A0-51E2BCD25B34}" dt="2026-01-06T17:10:32.150" v="1"/>
        <pc:sldMkLst>
          <pc:docMk/>
          <pc:sldMk cId="1224731009" sldId="413"/>
        </pc:sldMkLst>
      </pc:sldChg>
      <pc:sldChg chg="add">
        <pc:chgData name="Caitlin Coleman" userId="96f87ca1-0e64-4ae8-8d77-98757b85df0b" providerId="ADAL" clId="{DDA6BCD5-DC0D-434C-93A0-51E2BCD25B34}" dt="2026-01-06T17:10:32.150" v="1"/>
        <pc:sldMkLst>
          <pc:docMk/>
          <pc:sldMk cId="1446513343" sldId="414"/>
        </pc:sldMkLst>
      </pc:sldChg>
      <pc:sldChg chg="modSp add mod">
        <pc:chgData name="Caitlin Coleman" userId="96f87ca1-0e64-4ae8-8d77-98757b85df0b" providerId="ADAL" clId="{DDA6BCD5-DC0D-434C-93A0-51E2BCD25B34}" dt="2026-01-06T17:10:49.660" v="4" actId="20577"/>
        <pc:sldMkLst>
          <pc:docMk/>
          <pc:sldMk cId="2327232599" sldId="415"/>
        </pc:sldMkLst>
        <pc:spChg chg="mod">
          <ac:chgData name="Caitlin Coleman" userId="96f87ca1-0e64-4ae8-8d77-98757b85df0b" providerId="ADAL" clId="{DDA6BCD5-DC0D-434C-93A0-51E2BCD25B34}" dt="2026-01-06T17:10:49.660" v="4" actId="20577"/>
          <ac:spMkLst>
            <pc:docMk/>
            <pc:sldMk cId="2327232599" sldId="415"/>
            <ac:spMk id="26" creationId="{00000000-0000-0000-0000-000000000000}"/>
          </ac:spMkLst>
        </pc:spChg>
      </pc:sldChg>
      <pc:sldChg chg="modSp add mod">
        <pc:chgData name="Caitlin Coleman" userId="96f87ca1-0e64-4ae8-8d77-98757b85df0b" providerId="ADAL" clId="{DDA6BCD5-DC0D-434C-93A0-51E2BCD25B34}" dt="2026-01-06T17:10:56.880" v="6" actId="20577"/>
        <pc:sldMkLst>
          <pc:docMk/>
          <pc:sldMk cId="3329008592" sldId="416"/>
        </pc:sldMkLst>
        <pc:spChg chg="mod">
          <ac:chgData name="Caitlin Coleman" userId="96f87ca1-0e64-4ae8-8d77-98757b85df0b" providerId="ADAL" clId="{DDA6BCD5-DC0D-434C-93A0-51E2BCD25B34}" dt="2026-01-06T17:10:56.880" v="6" actId="20577"/>
          <ac:spMkLst>
            <pc:docMk/>
            <pc:sldMk cId="3329008592" sldId="416"/>
            <ac:spMk id="26" creationId="{00000000-0000-0000-0000-000000000000}"/>
          </ac:spMkLst>
        </pc:spChg>
      </pc:sldChg>
      <pc:sldChg chg="modSp add mod">
        <pc:chgData name="Caitlin Coleman" userId="96f87ca1-0e64-4ae8-8d77-98757b85df0b" providerId="ADAL" clId="{DDA6BCD5-DC0D-434C-93A0-51E2BCD25B34}" dt="2026-01-06T17:11:01.376" v="7" actId="6549"/>
        <pc:sldMkLst>
          <pc:docMk/>
          <pc:sldMk cId="4036660931" sldId="417"/>
        </pc:sldMkLst>
        <pc:spChg chg="mod">
          <ac:chgData name="Caitlin Coleman" userId="96f87ca1-0e64-4ae8-8d77-98757b85df0b" providerId="ADAL" clId="{DDA6BCD5-DC0D-434C-93A0-51E2BCD25B34}" dt="2026-01-06T17:11:01.376" v="7" actId="6549"/>
          <ac:spMkLst>
            <pc:docMk/>
            <pc:sldMk cId="4036660931" sldId="417"/>
            <ac:spMk id="2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apply concepts of productive efficiency and allocative efficiency to perfectly competitive markets and compare the model of perfect competition to real-world markets.</a:t>
            </a: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670405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i="0" dirty="0">
                <a:solidFill>
                  <a:schemeClr val="bg1"/>
                </a:solidFill>
              </a:rPr>
              <a:t>Most likely, there would be a decrease in demand in the market, shifting market demand to the left. This would result in firms incurring losses. Because of the losses, some firms would exit the market. As exit occurs, the market supply shifts to the left. Firms will continue to exit until the initial market equilibrium price is restored since this is a constant-cost industry. The long-run supply will be horizontal (perfectly elastic) at the original equilibrium price. There will also be allocative efficiency.</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346973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profit-maximizing firms in perfectly competitive markets combine with utility-maximizing consumers, something remarkable happens: the resulting quantities of outputs of goods and services demonstrate both productive and allocative efficiency.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680906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Productive efficiency means firms produce without waste. Allocative efficiency means firms produce the socially preferred level of output.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Productive efficiency occurs when the firm is producing without waste. Firms produce and sell goods at the lowest possible average cost. Productive efficiency represents any point on the production possibility frontier.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Allocative efficiency occurs when the firm is producing the socially preferred level of output. </a:t>
            </a:r>
            <a:r>
              <a:rPr lang="en-US" sz="1200" kern="1200" dirty="0">
                <a:solidFill>
                  <a:schemeClr val="tx1"/>
                </a:solidFill>
                <a:effectLst/>
                <a:latin typeface="+mn-lt"/>
                <a:ea typeface="+mn-ea"/>
                <a:cs typeface="+mn-cs"/>
              </a:rPr>
              <a:t>Firms produce and sell goods where price equals marginal cost. Allocative efficiency refers to a specific point on the production possibility frontier.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999354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Assuming that a market is perfectly competitive, price equals marginal cost. At a lesser quantity, marginal costs will not yet have increased as much, so price will exceed marginal cost. At a lesser quantity, the gains to society as a whole from producing additional output will be greater than the costs. At a greater quantity, the marginal cost of production will have increased so that it exceeds price. At a greater quantity, since the costs are outstripping the benefits, it will make sense to produce a lower quantity of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694993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perfectly competitive firms produce the quantity where P=MC, the benefits to consumers are equal to the costs to society. The benefits to consumers are measured by the price they are willing to pay. The costs to society of producing the marginal unit is measured by the marginal cost the firm must pay. Allocative efficiency holds when the benefits exactly equal the costs.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763982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Market structures such as monopoly, monopolistic competition, and oligopoly are more realistic in the real world than perfect competition. Firms will not always produce at the minimum of average cost, nor will they always set price equal to marginal cost. Real-world markets include many issues that are assumed away in the model of perfect competition, such as poverty or pollution. However, the theoretical efficiency of perfect competition is useful for comparing the issues that arise from these real-world problems.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98243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Suppose it is summertime, and people like to buy fresh tomatoes at the local farmers’ market. Assume the market for fresh tomatoes is perfectly competitive, it is a constant-cost industry, and price is equal to the marginal cost of production. What would likely happen to demand if there was a drought that made the tomatoes smaller than normal? How would this impact the market equilibrium? What will the long-run supply curve look like? Would allocative efficiency be achieved?</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654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04872" y="2214037"/>
            <a:ext cx="9265024"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Efficiency in Perfectly Competitive Markets</a:t>
            </a: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870823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Real-World Discussion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43416B9-D589-4FCF-8ADD-2878476658E0}"/>
              </a:ext>
              <a:ext uri="{C183D7F6-B498-43B3-948B-1728B52AA6E4}">
                <adec:decorative xmlns:adec="http://schemas.microsoft.com/office/drawing/2017/decorative" val="1"/>
              </a:ext>
            </a:extLst>
          </p:cNvPr>
          <p:cNvSpPr txBox="1"/>
          <p:nvPr/>
        </p:nvSpPr>
        <p:spPr>
          <a:xfrm>
            <a:off x="1679971" y="1383374"/>
            <a:ext cx="8961120" cy="3749040"/>
          </a:xfrm>
          <a:prstGeom prst="rect">
            <a:avLst/>
          </a:prstGeom>
          <a:solidFill>
            <a:srgbClr val="627981"/>
          </a:solid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p:txBody>
      </p:sp>
      <p:sp>
        <p:nvSpPr>
          <p:cNvPr id="16" name="TextBox 15">
            <a:extLst>
              <a:ext uri="{FF2B5EF4-FFF2-40B4-BE49-F238E27FC236}">
                <a16:creationId xmlns:a16="http://schemas.microsoft.com/office/drawing/2014/main" id="{6B32A965-1C8D-4955-8CC6-E83CC7DBD770}"/>
              </a:ext>
            </a:extLst>
          </p:cNvPr>
          <p:cNvSpPr txBox="1"/>
          <p:nvPr/>
        </p:nvSpPr>
        <p:spPr>
          <a:xfrm>
            <a:off x="1734860" y="1734400"/>
            <a:ext cx="8851342" cy="3046988"/>
          </a:xfrm>
          <a:prstGeom prst="rect">
            <a:avLst/>
          </a:prstGeom>
          <a:solidFill>
            <a:srgbClr val="627981"/>
          </a:solid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1" u="none" strike="noStrike" kern="1200" cap="none" spc="0" normalizeH="0" baseline="0" noProof="0" dirty="0">
                <a:ln>
                  <a:noFill/>
                </a:ln>
                <a:solidFill>
                  <a:prstClr val="white"/>
                </a:solidFill>
                <a:effectLst/>
                <a:uLnTx/>
                <a:uFillTx/>
                <a:latin typeface="Calibri" panose="020F0502020204030204"/>
                <a:ea typeface="+mn-ea"/>
                <a:cs typeface="+mn-cs"/>
              </a:rPr>
              <a:t>Most likely, there would be a decrease in demand in the market, shifting market demand to the left. This would result in firms incurring losses. Because of the losses, some firms would exit the market. As exit occurs, the market supply shifts to the left. Firms will continue to exit until the initial market equilibrium price is restored since this is a constant-cost industry. The long-run supply will be horizontal (perfectly elastic) at the original equilibrium price. There will also be allocative efficiency.</a:t>
            </a:r>
          </a:p>
        </p:txBody>
      </p:sp>
    </p:spTree>
    <p:extLst>
      <p:ext uri="{BB962C8B-B14F-4D97-AF65-F5344CB8AC3E}">
        <p14:creationId xmlns:p14="http://schemas.microsoft.com/office/powerpoint/2010/main" val="3329008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prstClr val="black"/>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prstClr val="black"/>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562056"/>
            <a:ext cx="9273061" cy="3785652"/>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Long-run equilibrium in perfectly competitive markets meets two important conditions: allocative efficiency and productive efficiency.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These two conditions have important implications: first, resources are allocated to their best alternative use; second, they provide the maximum satisfaction attainable by society.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Most real-world market structures do not exhibit perfect competition; however, the theoretical efficiency of perfect competition is useful for comparing the issues that arise from these real-world problems.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36660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560436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Efficiency in Perfectly Competitive Markets</a:t>
            </a:r>
            <a:r>
              <a:rPr kumimoji="0" lang="en-US" sz="3000" b="0" i="0" u="none" strike="noStrike" kern="1200" cap="none" spc="0" normalizeH="0" baseline="-25000" noProof="0" dirty="0">
                <a:ln>
                  <a:noFill/>
                </a:ln>
                <a:solidFill>
                  <a:prstClr val="black"/>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An image of two computer monitors facing each other. The monitor on the left has a hand coming out of it holding a credit card. The monitor on the right has a hand coming out of it holding a shopping bag.">
            <a:extLst>
              <a:ext uri="{FF2B5EF4-FFF2-40B4-BE49-F238E27FC236}">
                <a16:creationId xmlns:a16="http://schemas.microsoft.com/office/drawing/2014/main" id="{B67D335F-7A0A-425E-8C7B-73195A0BF30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94364" y="1636488"/>
            <a:ext cx="7403272" cy="3169526"/>
          </a:xfrm>
          <a:prstGeom prst="rect">
            <a:avLst/>
          </a:prstGeom>
        </p:spPr>
      </p:pic>
      <p:sp>
        <p:nvSpPr>
          <p:cNvPr id="19" name="TextBox 18">
            <a:extLst>
              <a:ext uri="{FF2B5EF4-FFF2-40B4-BE49-F238E27FC236}">
                <a16:creationId xmlns:a16="http://schemas.microsoft.com/office/drawing/2014/main" id="{3BA1613B-4FD4-4AE6-8FFB-1A1AD1551B09}"/>
              </a:ext>
            </a:extLst>
          </p:cNvPr>
          <p:cNvSpPr txBox="1"/>
          <p:nvPr/>
        </p:nvSpPr>
        <p:spPr>
          <a:xfrm>
            <a:off x="1881188" y="5173471"/>
            <a:ext cx="8429624" cy="1384995"/>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When profit-maximizing firms in perfectly competitive markets combine with utility-maximizing consumers, something remarkable happens: the resulting quantities of outputs of goods and services demonstrate both productive and allocative efficiency.</a:t>
            </a:r>
          </a:p>
        </p:txBody>
      </p:sp>
    </p:spTree>
    <p:extLst>
      <p:ext uri="{BB962C8B-B14F-4D97-AF65-F5344CB8AC3E}">
        <p14:creationId xmlns:p14="http://schemas.microsoft.com/office/powerpoint/2010/main" val="1616914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Efficiency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Pentagon 16">
            <a:extLst>
              <a:ext uri="{FF2B5EF4-FFF2-40B4-BE49-F238E27FC236}">
                <a16:creationId xmlns:a16="http://schemas.microsoft.com/office/drawing/2014/main" id="{FFEC7E0F-70B2-4E93-8A0B-BB136B3070FD}"/>
              </a:ext>
            </a:extLst>
          </p:cNvPr>
          <p:cNvSpPr>
            <a:spLocks noChangeAspect="1"/>
          </p:cNvSpPr>
          <p:nvPr/>
        </p:nvSpPr>
        <p:spPr>
          <a:xfrm>
            <a:off x="977463" y="1773449"/>
            <a:ext cx="3820671" cy="1188720"/>
          </a:xfrm>
          <a:prstGeom prst="homePlate">
            <a:avLst>
              <a:gd name="adj" fmla="val 25918"/>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Productive Efficiency</a:t>
            </a:r>
          </a:p>
        </p:txBody>
      </p:sp>
      <p:sp>
        <p:nvSpPr>
          <p:cNvPr id="5" name="Pentagon 17">
            <a:extLst>
              <a:ext uri="{FF2B5EF4-FFF2-40B4-BE49-F238E27FC236}">
                <a16:creationId xmlns:a16="http://schemas.microsoft.com/office/drawing/2014/main" id="{3CF80C4A-6A20-43FD-939A-46BC6233813C}"/>
              </a:ext>
            </a:extLst>
          </p:cNvPr>
          <p:cNvSpPr>
            <a:spLocks noChangeAspect="1"/>
          </p:cNvSpPr>
          <p:nvPr/>
        </p:nvSpPr>
        <p:spPr>
          <a:xfrm flipH="1">
            <a:off x="4966704" y="1773449"/>
            <a:ext cx="6448035" cy="1188720"/>
          </a:xfrm>
          <a:prstGeom prst="homePlate">
            <a:avLst>
              <a:gd name="adj" fmla="val 27915"/>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Firms produce without waste</a:t>
            </a:r>
          </a:p>
        </p:txBody>
      </p:sp>
      <p:sp>
        <p:nvSpPr>
          <p:cNvPr id="6" name="Pentagon 21">
            <a:extLst>
              <a:ext uri="{FF2B5EF4-FFF2-40B4-BE49-F238E27FC236}">
                <a16:creationId xmlns:a16="http://schemas.microsoft.com/office/drawing/2014/main" id="{21ADC1B8-A700-4392-8F4E-60392C3E4DD2}"/>
              </a:ext>
            </a:extLst>
          </p:cNvPr>
          <p:cNvSpPr>
            <a:spLocks noChangeAspect="1"/>
          </p:cNvSpPr>
          <p:nvPr/>
        </p:nvSpPr>
        <p:spPr>
          <a:xfrm>
            <a:off x="977463" y="3519704"/>
            <a:ext cx="3820671" cy="1188720"/>
          </a:xfrm>
          <a:prstGeom prst="homePlate">
            <a:avLst>
              <a:gd name="adj" fmla="val 25918"/>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Allocative Efficiency</a:t>
            </a:r>
          </a:p>
        </p:txBody>
      </p:sp>
      <p:sp>
        <p:nvSpPr>
          <p:cNvPr id="7" name="Pentagon 26">
            <a:extLst>
              <a:ext uri="{FF2B5EF4-FFF2-40B4-BE49-F238E27FC236}">
                <a16:creationId xmlns:a16="http://schemas.microsoft.com/office/drawing/2014/main" id="{66B7F059-9B5A-440B-A012-D5DD9A569F15}"/>
              </a:ext>
            </a:extLst>
          </p:cNvPr>
          <p:cNvSpPr>
            <a:spLocks noChangeAspect="1"/>
          </p:cNvSpPr>
          <p:nvPr/>
        </p:nvSpPr>
        <p:spPr>
          <a:xfrm flipH="1">
            <a:off x="4966704" y="3519704"/>
            <a:ext cx="6448035" cy="1188720"/>
          </a:xfrm>
          <a:prstGeom prst="homePlate">
            <a:avLst>
              <a:gd name="adj" fmla="val 27915"/>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Firms produce the socially preferred level of output</a:t>
            </a:r>
          </a:p>
        </p:txBody>
      </p:sp>
    </p:spTree>
    <p:extLst>
      <p:ext uri="{BB962C8B-B14F-4D97-AF65-F5344CB8AC3E}">
        <p14:creationId xmlns:p14="http://schemas.microsoft.com/office/powerpoint/2010/main" val="1095565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Productive Efficiency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descr="Productive efficiency occurs when the firm is producing without waste.">
            <a:extLst>
              <a:ext uri="{FF2B5EF4-FFF2-40B4-BE49-F238E27FC236}">
                <a16:creationId xmlns:a16="http://schemas.microsoft.com/office/drawing/2014/main" id="{1A357E55-7B4D-434C-A787-1637B31291BC}"/>
              </a:ext>
            </a:extLst>
          </p:cNvPr>
          <p:cNvGrpSpPr/>
          <p:nvPr/>
        </p:nvGrpSpPr>
        <p:grpSpPr>
          <a:xfrm>
            <a:off x="2066919" y="1580912"/>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0" y="1937907"/>
              <a:ext cx="7922655"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Productive efficiency occurs when the firm is producing without waste.</a:t>
              </a:r>
            </a:p>
          </p:txBody>
        </p:sp>
      </p:grpSp>
      <p:grpSp>
        <p:nvGrpSpPr>
          <p:cNvPr id="16" name="Group 15" descr="Firms produce and sell goods at the lowest possible average cost.">
            <a:extLst>
              <a:ext uri="{FF2B5EF4-FFF2-40B4-BE49-F238E27FC236}">
                <a16:creationId xmlns:a16="http://schemas.microsoft.com/office/drawing/2014/main" id="{0A830CD4-D4B3-4A85-B6C3-C350A127AB93}"/>
              </a:ext>
            </a:extLst>
          </p:cNvPr>
          <p:cNvGrpSpPr/>
          <p:nvPr/>
        </p:nvGrpSpPr>
        <p:grpSpPr>
          <a:xfrm>
            <a:off x="2066918" y="2504956"/>
            <a:ext cx="8058158" cy="806935"/>
            <a:chOff x="542919" y="1736761"/>
            <a:chExt cx="8058158"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19" y="194017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Firms produce and sell goods at the lowest possible average cost.</a:t>
              </a:r>
            </a:p>
          </p:txBody>
        </p:sp>
      </p:grpSp>
      <p:grpSp>
        <p:nvGrpSpPr>
          <p:cNvPr id="19" name="Group 18" descr="Represents any point on the production possibility frontier.">
            <a:extLst>
              <a:ext uri="{FF2B5EF4-FFF2-40B4-BE49-F238E27FC236}">
                <a16:creationId xmlns:a16="http://schemas.microsoft.com/office/drawing/2014/main" id="{ABD436D0-99BB-4620-A285-4266A232CAA7}"/>
              </a:ext>
            </a:extLst>
          </p:cNvPr>
          <p:cNvGrpSpPr/>
          <p:nvPr/>
        </p:nvGrpSpPr>
        <p:grpSpPr>
          <a:xfrm>
            <a:off x="2066918" y="3429000"/>
            <a:ext cx="8058158" cy="806935"/>
            <a:chOff x="542919" y="1736761"/>
            <a:chExt cx="8058158"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19" y="194017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Represents any point on the production possibility frontier.</a:t>
              </a:r>
            </a:p>
          </p:txBody>
        </p:sp>
      </p:grpSp>
    </p:spTree>
    <p:extLst>
      <p:ext uri="{BB962C8B-B14F-4D97-AF65-F5344CB8AC3E}">
        <p14:creationId xmlns:p14="http://schemas.microsoft.com/office/powerpoint/2010/main" val="1207222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Allocative Efficiency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descr="Allocative efficiency occurs when the firm is producing the socially preferred level of output.">
            <a:extLst>
              <a:ext uri="{FF2B5EF4-FFF2-40B4-BE49-F238E27FC236}">
                <a16:creationId xmlns:a16="http://schemas.microsoft.com/office/drawing/2014/main" id="{1A357E55-7B4D-434C-A787-1637B31291BC}"/>
              </a:ext>
            </a:extLst>
          </p:cNvPr>
          <p:cNvGrpSpPr/>
          <p:nvPr/>
        </p:nvGrpSpPr>
        <p:grpSpPr>
          <a:xfrm>
            <a:off x="2066918" y="1580912"/>
            <a:ext cx="8058158" cy="909031"/>
            <a:chOff x="542919" y="1736761"/>
            <a:chExt cx="8058158" cy="909031"/>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90903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19" y="186696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Allocative efficiency occurs when the firm is producing the socially preferred level of output.</a:t>
              </a:r>
            </a:p>
          </p:txBody>
        </p:sp>
      </p:grpSp>
      <p:grpSp>
        <p:nvGrpSpPr>
          <p:cNvPr id="16" name="Group 15" descr="Firms produce and sell goods where price equals marginal cost.">
            <a:extLst>
              <a:ext uri="{FF2B5EF4-FFF2-40B4-BE49-F238E27FC236}">
                <a16:creationId xmlns:a16="http://schemas.microsoft.com/office/drawing/2014/main" id="{0A830CD4-D4B3-4A85-B6C3-C350A127AB93}"/>
              </a:ext>
            </a:extLst>
          </p:cNvPr>
          <p:cNvGrpSpPr/>
          <p:nvPr/>
        </p:nvGrpSpPr>
        <p:grpSpPr>
          <a:xfrm>
            <a:off x="2066918" y="2588993"/>
            <a:ext cx="8058158" cy="806935"/>
            <a:chOff x="542919" y="1736761"/>
            <a:chExt cx="8058158"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19" y="194017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Firms produce and sell goods where price equals marginal cost.</a:t>
              </a:r>
            </a:p>
          </p:txBody>
        </p:sp>
      </p:grpSp>
      <p:grpSp>
        <p:nvGrpSpPr>
          <p:cNvPr id="19" name="Group 18" descr="Refers to a specific point on the production possibility frontier.">
            <a:extLst>
              <a:ext uri="{FF2B5EF4-FFF2-40B4-BE49-F238E27FC236}">
                <a16:creationId xmlns:a16="http://schemas.microsoft.com/office/drawing/2014/main" id="{ABD436D0-99BB-4620-A285-4266A232CAA7}"/>
              </a:ext>
            </a:extLst>
          </p:cNvPr>
          <p:cNvGrpSpPr/>
          <p:nvPr/>
        </p:nvGrpSpPr>
        <p:grpSpPr>
          <a:xfrm>
            <a:off x="2066918" y="3513037"/>
            <a:ext cx="8058158" cy="806935"/>
            <a:chOff x="542919" y="1736761"/>
            <a:chExt cx="8058158"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19" y="194017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Refers to a specific point on the production possibility frontier.</a:t>
              </a:r>
            </a:p>
          </p:txBody>
        </p:sp>
      </p:grpSp>
    </p:spTree>
    <p:extLst>
      <p:ext uri="{BB962C8B-B14F-4D97-AF65-F5344CB8AC3E}">
        <p14:creationId xmlns:p14="http://schemas.microsoft.com/office/powerpoint/2010/main" val="1163192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Allocative Efficiency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descr="Assuming that a market is perfectly competitive, price equals marginal cost.">
            <a:extLst>
              <a:ext uri="{FF2B5EF4-FFF2-40B4-BE49-F238E27FC236}">
                <a16:creationId xmlns:a16="http://schemas.microsoft.com/office/drawing/2014/main" id="{1A357E55-7B4D-434C-A787-1637B31291BC}"/>
              </a:ext>
            </a:extLst>
          </p:cNvPr>
          <p:cNvGrpSpPr/>
          <p:nvPr/>
        </p:nvGrpSpPr>
        <p:grpSpPr>
          <a:xfrm>
            <a:off x="2066918" y="1580912"/>
            <a:ext cx="8058158" cy="806935"/>
            <a:chOff x="542919" y="1736761"/>
            <a:chExt cx="8058158"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19" y="177825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Assuming that a market is perfectly competitive, price equals marginal cost.</a:t>
              </a:r>
            </a:p>
          </p:txBody>
        </p:sp>
      </p:grpSp>
      <p:grpSp>
        <p:nvGrpSpPr>
          <p:cNvPr id="16" name="Group 15" descr="At a lesser quantity, marginal costs will not yet have increased as much, so price will exceed marginal cost.">
            <a:extLst>
              <a:ext uri="{FF2B5EF4-FFF2-40B4-BE49-F238E27FC236}">
                <a16:creationId xmlns:a16="http://schemas.microsoft.com/office/drawing/2014/main" id="{0A830CD4-D4B3-4A85-B6C3-C350A127AB93}"/>
              </a:ext>
            </a:extLst>
          </p:cNvPr>
          <p:cNvGrpSpPr/>
          <p:nvPr/>
        </p:nvGrpSpPr>
        <p:grpSpPr>
          <a:xfrm>
            <a:off x="2066918" y="2504956"/>
            <a:ext cx="8058158" cy="806935"/>
            <a:chOff x="542919" y="1736761"/>
            <a:chExt cx="8058158"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19" y="1781641"/>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 lesser quantity, marginal costs will not yet have increased as much, so price will exceed marginal cost.</a:t>
              </a:r>
            </a:p>
          </p:txBody>
        </p:sp>
      </p:grpSp>
      <p:grpSp>
        <p:nvGrpSpPr>
          <p:cNvPr id="19" name="Group 18" descr="The gains to society as a whole from producing additional output will be greater than the costs.">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gains to society as a whole from producing additional output will be greater than the costs.</a:t>
              </a:r>
            </a:p>
          </p:txBody>
        </p:sp>
      </p:grpSp>
      <p:grpSp>
        <p:nvGrpSpPr>
          <p:cNvPr id="22" name="Group 21" descr="At a greater quantity, the marginal cost of production will have increased so that it exceeds price.">
            <a:extLst>
              <a:ext uri="{FF2B5EF4-FFF2-40B4-BE49-F238E27FC236}">
                <a16:creationId xmlns:a16="http://schemas.microsoft.com/office/drawing/2014/main" id="{E377DCE2-DAE5-4D8F-A6F8-0B9C7659A766}"/>
              </a:ext>
            </a:extLst>
          </p:cNvPr>
          <p:cNvGrpSpPr/>
          <p:nvPr/>
        </p:nvGrpSpPr>
        <p:grpSpPr>
          <a:xfrm>
            <a:off x="2066918" y="4353255"/>
            <a:ext cx="8058156" cy="806935"/>
            <a:chOff x="542921" y="1736761"/>
            <a:chExt cx="8058156" cy="806935"/>
          </a:xfrm>
          <a:solidFill>
            <a:srgbClr val="627981"/>
          </a:solidFill>
        </p:grpSpPr>
        <p:sp>
          <p:nvSpPr>
            <p:cNvPr id="23" name="Rectangle 22">
              <a:extLst>
                <a:ext uri="{FF2B5EF4-FFF2-40B4-BE49-F238E27FC236}">
                  <a16:creationId xmlns:a16="http://schemas.microsoft.com/office/drawing/2014/main" id="{FEA7B935-4C4D-4F98-B00B-6BAB2CAB56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76C4C2C7-D525-478E-8E37-052B4190DE7A}"/>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 greater quantity, the marginal cost of production will have increased so that it exceeds price.</a:t>
              </a:r>
            </a:p>
          </p:txBody>
        </p:sp>
      </p:grpSp>
      <p:grpSp>
        <p:nvGrpSpPr>
          <p:cNvPr id="25" name="Group 24" descr="Since the costs are outstripping the benefits, it will make sense to produce a lower quantity of goods.">
            <a:extLst>
              <a:ext uri="{FF2B5EF4-FFF2-40B4-BE49-F238E27FC236}">
                <a16:creationId xmlns:a16="http://schemas.microsoft.com/office/drawing/2014/main" id="{8F1F2568-8D48-4652-A8F2-008D8FC3DAFE}"/>
              </a:ext>
            </a:extLst>
          </p:cNvPr>
          <p:cNvGrpSpPr/>
          <p:nvPr/>
        </p:nvGrpSpPr>
        <p:grpSpPr>
          <a:xfrm>
            <a:off x="2066918" y="5277822"/>
            <a:ext cx="8058156" cy="806935"/>
            <a:chOff x="542921" y="1736761"/>
            <a:chExt cx="8058156" cy="806935"/>
          </a:xfrm>
          <a:solidFill>
            <a:srgbClr val="627981"/>
          </a:solidFill>
        </p:grpSpPr>
        <p:sp>
          <p:nvSpPr>
            <p:cNvPr id="27" name="Rectangle 26">
              <a:extLst>
                <a:ext uri="{FF2B5EF4-FFF2-40B4-BE49-F238E27FC236}">
                  <a16:creationId xmlns:a16="http://schemas.microsoft.com/office/drawing/2014/main" id="{02D10375-71B7-4909-8A12-FA12101FD0A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49973151-1E07-44D8-8EF5-4EA75B9D133E}"/>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Since the costs are outstripping the benefits, it will make sense to produce a lower quantity of goods.</a:t>
              </a:r>
            </a:p>
          </p:txBody>
        </p:sp>
      </p:grpSp>
    </p:spTree>
    <p:extLst>
      <p:ext uri="{BB962C8B-B14F-4D97-AF65-F5344CB8AC3E}">
        <p14:creationId xmlns:p14="http://schemas.microsoft.com/office/powerpoint/2010/main" val="29467102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Optimal Output Level</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descr="When perfectly competitive firms produce the quantity where P = MC, the benefits to consumers are equal to the costs to society.">
            <a:extLst>
              <a:ext uri="{FF2B5EF4-FFF2-40B4-BE49-F238E27FC236}">
                <a16:creationId xmlns:a16="http://schemas.microsoft.com/office/drawing/2014/main" id="{1A357E55-7B4D-434C-A787-1637B31291BC}"/>
              </a:ext>
            </a:extLst>
          </p:cNvPr>
          <p:cNvGrpSpPr/>
          <p:nvPr/>
        </p:nvGrpSpPr>
        <p:grpSpPr>
          <a:xfrm>
            <a:off x="2066918" y="1580912"/>
            <a:ext cx="8058158" cy="806935"/>
            <a:chOff x="542919" y="1736761"/>
            <a:chExt cx="8058158"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19" y="177825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perfectly competitive firms produce the quantity where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P</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MC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the benefits to consumers are equal to the costs to society.</a:t>
              </a:r>
            </a:p>
          </p:txBody>
        </p:sp>
      </p:grpSp>
      <p:grpSp>
        <p:nvGrpSpPr>
          <p:cNvPr id="16" name="Group 15" descr="The benefits to consumers are measured by the price they are willing to pay.">
            <a:extLst>
              <a:ext uri="{FF2B5EF4-FFF2-40B4-BE49-F238E27FC236}">
                <a16:creationId xmlns:a16="http://schemas.microsoft.com/office/drawing/2014/main" id="{0A830CD4-D4B3-4A85-B6C3-C350A127AB93}"/>
              </a:ext>
            </a:extLst>
          </p:cNvPr>
          <p:cNvGrpSpPr/>
          <p:nvPr/>
        </p:nvGrpSpPr>
        <p:grpSpPr>
          <a:xfrm>
            <a:off x="2066918" y="2504956"/>
            <a:ext cx="8058158" cy="806935"/>
            <a:chOff x="542919" y="1736761"/>
            <a:chExt cx="8058158"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19" y="1781641"/>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benefits to consumers are measured by the price they are willing to pay.</a:t>
              </a:r>
            </a:p>
          </p:txBody>
        </p:sp>
      </p:grpSp>
      <p:grpSp>
        <p:nvGrpSpPr>
          <p:cNvPr id="19" name="Group 18" descr="The costs to society of producing the marginal unit is measured by the marginal cost the firm must pay.">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costs to society of producing the marginal unit is measured by the marginal cost the firm must pay.</a:t>
              </a:r>
            </a:p>
          </p:txBody>
        </p:sp>
      </p:grpSp>
      <p:grpSp>
        <p:nvGrpSpPr>
          <p:cNvPr id="22" name="Group 21" descr="Allocative efficiency holds when the benefits exactly equal the costs.">
            <a:extLst>
              <a:ext uri="{FF2B5EF4-FFF2-40B4-BE49-F238E27FC236}">
                <a16:creationId xmlns:a16="http://schemas.microsoft.com/office/drawing/2014/main" id="{E377DCE2-DAE5-4D8F-A6F8-0B9C7659A766}"/>
              </a:ext>
            </a:extLst>
          </p:cNvPr>
          <p:cNvGrpSpPr/>
          <p:nvPr/>
        </p:nvGrpSpPr>
        <p:grpSpPr>
          <a:xfrm>
            <a:off x="2066918" y="4353255"/>
            <a:ext cx="8058156" cy="806935"/>
            <a:chOff x="542921" y="1736761"/>
            <a:chExt cx="8058156" cy="806935"/>
          </a:xfrm>
          <a:solidFill>
            <a:srgbClr val="627981"/>
          </a:solidFill>
        </p:grpSpPr>
        <p:sp>
          <p:nvSpPr>
            <p:cNvPr id="23" name="Rectangle 22">
              <a:extLst>
                <a:ext uri="{FF2B5EF4-FFF2-40B4-BE49-F238E27FC236}">
                  <a16:creationId xmlns:a16="http://schemas.microsoft.com/office/drawing/2014/main" id="{FEA7B935-4C4D-4F98-B00B-6BAB2CAB56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76C4C2C7-D525-478E-8E37-052B4190DE7A}"/>
                </a:ext>
              </a:extLst>
            </p:cNvPr>
            <p:cNvSpPr txBox="1"/>
            <p:nvPr/>
          </p:nvSpPr>
          <p:spPr>
            <a:xfrm>
              <a:off x="542921" y="194017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Allocative efficiency holds when the benefits exactly equal the costs.</a:t>
              </a:r>
            </a:p>
          </p:txBody>
        </p:sp>
      </p:grpSp>
    </p:spTree>
    <p:extLst>
      <p:ext uri="{BB962C8B-B14F-4D97-AF65-F5344CB8AC3E}">
        <p14:creationId xmlns:p14="http://schemas.microsoft.com/office/powerpoint/2010/main" val="12247310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Real-World Market Structure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descr="Market structures such as monopoly, monopolistic competition, and oligopoly are more realistic in the real world than perfect competition.">
            <a:extLst>
              <a:ext uri="{FF2B5EF4-FFF2-40B4-BE49-F238E27FC236}">
                <a16:creationId xmlns:a16="http://schemas.microsoft.com/office/drawing/2014/main" id="{1A357E55-7B4D-434C-A787-1637B31291BC}"/>
              </a:ext>
            </a:extLst>
          </p:cNvPr>
          <p:cNvGrpSpPr/>
          <p:nvPr/>
        </p:nvGrpSpPr>
        <p:grpSpPr>
          <a:xfrm>
            <a:off x="2066918" y="1580912"/>
            <a:ext cx="8058158" cy="806935"/>
            <a:chOff x="542919" y="1736761"/>
            <a:chExt cx="8058158"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19" y="177825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Market structures such as monopoly, monopolistic competition, and oligopoly are more realistic in the real world than perfect competition.</a:t>
              </a:r>
            </a:p>
          </p:txBody>
        </p:sp>
      </p:grpSp>
      <p:grpSp>
        <p:nvGrpSpPr>
          <p:cNvPr id="16" name="Group 15" descr="Firms will not always produce at the minimum of average cost, nor will they always set price equal to marginal cost.">
            <a:extLst>
              <a:ext uri="{FF2B5EF4-FFF2-40B4-BE49-F238E27FC236}">
                <a16:creationId xmlns:a16="http://schemas.microsoft.com/office/drawing/2014/main" id="{0A830CD4-D4B3-4A85-B6C3-C350A127AB93}"/>
              </a:ext>
            </a:extLst>
          </p:cNvPr>
          <p:cNvGrpSpPr/>
          <p:nvPr/>
        </p:nvGrpSpPr>
        <p:grpSpPr>
          <a:xfrm>
            <a:off x="2066918" y="2504956"/>
            <a:ext cx="8058158" cy="806935"/>
            <a:chOff x="542919" y="1736761"/>
            <a:chExt cx="8058158"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19" y="1781641"/>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Firms will not always produce at the minimum of average cost, nor will they always set price equal to marginal cost.</a:t>
              </a:r>
            </a:p>
          </p:txBody>
        </p:sp>
      </p:grpSp>
      <p:grpSp>
        <p:nvGrpSpPr>
          <p:cNvPr id="19" name="Group 18" descr="Real-world markets include many issues that are assumed away in the model of perfect competition, such as poverty or pollution.">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Real-world markets include many issues that are assumed away in the model of perfect competition, such as poverty or pollution.</a:t>
              </a:r>
            </a:p>
          </p:txBody>
        </p:sp>
      </p:grpSp>
      <p:grpSp>
        <p:nvGrpSpPr>
          <p:cNvPr id="22" name="Group 21" descr="However, the theoretical efficiency of perfect competition is useful for comparing the issues that arise from these real-world problems.">
            <a:extLst>
              <a:ext uri="{FF2B5EF4-FFF2-40B4-BE49-F238E27FC236}">
                <a16:creationId xmlns:a16="http://schemas.microsoft.com/office/drawing/2014/main" id="{E377DCE2-DAE5-4D8F-A6F8-0B9C7659A766}"/>
              </a:ext>
            </a:extLst>
          </p:cNvPr>
          <p:cNvGrpSpPr/>
          <p:nvPr/>
        </p:nvGrpSpPr>
        <p:grpSpPr>
          <a:xfrm>
            <a:off x="2066918" y="4353255"/>
            <a:ext cx="8058156" cy="806935"/>
            <a:chOff x="542921" y="1736761"/>
            <a:chExt cx="8058156" cy="806935"/>
          </a:xfrm>
          <a:solidFill>
            <a:srgbClr val="627981"/>
          </a:solidFill>
        </p:grpSpPr>
        <p:sp>
          <p:nvSpPr>
            <p:cNvPr id="23" name="Rectangle 22">
              <a:extLst>
                <a:ext uri="{FF2B5EF4-FFF2-40B4-BE49-F238E27FC236}">
                  <a16:creationId xmlns:a16="http://schemas.microsoft.com/office/drawing/2014/main" id="{FEA7B935-4C4D-4F98-B00B-6BAB2CAB56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76C4C2C7-D525-478E-8E37-052B4190DE7A}"/>
                </a:ext>
              </a:extLst>
            </p:cNvPr>
            <p:cNvSpPr txBox="1"/>
            <p:nvPr/>
          </p:nvSpPr>
          <p:spPr>
            <a:xfrm>
              <a:off x="542921" y="178481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However, the theoretical efficiency of perfect competition is useful for comparing the issues that arise from these real-world problems.</a:t>
              </a:r>
            </a:p>
          </p:txBody>
        </p:sp>
      </p:grpSp>
    </p:spTree>
    <p:extLst>
      <p:ext uri="{BB962C8B-B14F-4D97-AF65-F5344CB8AC3E}">
        <p14:creationId xmlns:p14="http://schemas.microsoft.com/office/powerpoint/2010/main" val="14465133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Real-World Discussion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36B01FD4-BF71-4ABB-AD66-EB5BBE9E9DC7}"/>
              </a:ext>
              <a:ext uri="{C183D7F6-B498-43B3-948B-1728B52AA6E4}">
                <adec:decorative xmlns:adec="http://schemas.microsoft.com/office/drawing/2017/decorative" val="1"/>
              </a:ext>
            </a:extLst>
          </p:cNvPr>
          <p:cNvSpPr txBox="1"/>
          <p:nvPr/>
        </p:nvSpPr>
        <p:spPr>
          <a:xfrm>
            <a:off x="1679971" y="1383374"/>
            <a:ext cx="8961120" cy="3749040"/>
          </a:xfrm>
          <a:prstGeom prst="rect">
            <a:avLst/>
          </a:prstGeom>
          <a:solidFill>
            <a:srgbClr val="627981"/>
          </a:solid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p:txBody>
      </p:sp>
      <p:sp>
        <p:nvSpPr>
          <p:cNvPr id="16" name="TextBox 15">
            <a:extLst>
              <a:ext uri="{FF2B5EF4-FFF2-40B4-BE49-F238E27FC236}">
                <a16:creationId xmlns:a16="http://schemas.microsoft.com/office/drawing/2014/main" id="{6B32A965-1C8D-4955-8CC6-E83CC7DBD770}"/>
              </a:ext>
            </a:extLst>
          </p:cNvPr>
          <p:cNvSpPr txBox="1"/>
          <p:nvPr/>
        </p:nvSpPr>
        <p:spPr>
          <a:xfrm>
            <a:off x="1734860" y="1734400"/>
            <a:ext cx="8851342" cy="3046988"/>
          </a:xfrm>
          <a:prstGeom prst="rect">
            <a:avLst/>
          </a:prstGeom>
          <a:solidFill>
            <a:srgbClr val="627981"/>
          </a:solid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Suppose it is summertime, and people like to buy fresh tomatoes at the local farmers’ market. Assume the market for fresh tomatoes is perfectly competitive, it is a constant-cost industry, and price is equal to the marginal cost of production. What would likely happen to demand if there was a drought that made the tomatoes smaller than normal? How would this impact the market equilibrium? What will the long-run supply curve look like? Would allocative efficiency be achieved?</a:t>
            </a:r>
          </a:p>
        </p:txBody>
      </p:sp>
    </p:spTree>
    <p:extLst>
      <p:ext uri="{BB962C8B-B14F-4D97-AF65-F5344CB8AC3E}">
        <p14:creationId xmlns:p14="http://schemas.microsoft.com/office/powerpoint/2010/main" val="2327232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D750451-43F0-46E4-9364-05D1CDD79FBE}">
  <ds:schemaRefs>
    <ds:schemaRef ds:uri="http://purl.org/dc/terms/"/>
    <ds:schemaRef ds:uri="http://schemas.microsoft.com/office/2006/documentManagement/types"/>
    <ds:schemaRef ds:uri="http://purl.org/dc/elements/1.1/"/>
    <ds:schemaRef ds:uri="http://www.w3.org/XML/1998/namespace"/>
    <ds:schemaRef ds:uri="06d9c582-05c2-476b-83d2-72ab8b1380b2"/>
    <ds:schemaRef ds:uri="fdab59f7-c3a7-48e5-acd8-618ce834776e"/>
    <ds:schemaRef ds:uri="http://schemas.microsoft.com/office/infopath/2007/PartnerControls"/>
    <ds:schemaRef ds:uri="http://schemas.openxmlformats.org/package/2006/metadata/core-properties"/>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98E77BB4-6502-46FF-9EEB-13717BDF4428}">
  <ds:schemaRefs>
    <ds:schemaRef ds:uri="http://schemas.microsoft.com/sharepoint/v3/contenttype/forms"/>
  </ds:schemaRefs>
</ds:datastoreItem>
</file>

<file path=customXml/itemProps3.xml><?xml version="1.0" encoding="utf-8"?>
<ds:datastoreItem xmlns:ds="http://schemas.openxmlformats.org/officeDocument/2006/customXml" ds:itemID="{41926B27-E526-44BE-8676-55DBD32C19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480</TotalTime>
  <Words>1274</Words>
  <Application>Microsoft Office PowerPoint</Application>
  <PresentationFormat>Widescreen</PresentationFormat>
  <Paragraphs>145</Paragraphs>
  <Slides>12</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Efficiency in Perfectly Competitive Markets</vt:lpstr>
      <vt:lpstr>Efficiency in Perfectly Competitive Markets1</vt:lpstr>
      <vt:lpstr>Efficiency</vt:lpstr>
      <vt:lpstr>Productive Efficiency</vt:lpstr>
      <vt:lpstr>Allocative Efficiency1</vt:lpstr>
      <vt:lpstr>Allocative Efficiency2</vt:lpstr>
      <vt:lpstr>Optimal Output Level</vt:lpstr>
      <vt:lpstr>Real-World Market Structure</vt:lpstr>
      <vt:lpstr>Real-World Discussion1</vt:lpstr>
      <vt:lpstr>Real-World Discussion2</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32</cp:revision>
  <dcterms:created xsi:type="dcterms:W3CDTF">2017-06-16T13:06:21Z</dcterms:created>
  <dcterms:modified xsi:type="dcterms:W3CDTF">2026-02-03T14:00:55Z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