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66" r:id="rId6"/>
    <p:sldId id="367" r:id="rId7"/>
    <p:sldId id="368" r:id="rId8"/>
    <p:sldId id="369" r:id="rId9"/>
    <p:sldId id="370" r:id="rId10"/>
    <p:sldId id="371" r:id="rId11"/>
    <p:sldId id="372" r:id="rId12"/>
    <p:sldId id="373" r:id="rId13"/>
    <p:sldId id="374" r:id="rId14"/>
    <p:sldId id="418" r:id="rId15"/>
    <p:sldId id="419" r:id="rId16"/>
    <p:sldId id="420" r:id="rId17"/>
    <p:sldId id="421" r:id="rId18"/>
    <p:sldId id="4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8959A7"/>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08BDD-1F17-4688-9684-E0962EA99D0A}" v="3" dt="2026-02-03T13:55:37.6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6T17:06:00.092" v="3" actId="6549"/>
      <pc:docMkLst>
        <pc:docMk/>
      </pc:docMkLst>
      <pc:sldChg chg="add">
        <pc:chgData name="Caitlin Coleman" userId="96f87ca1-0e64-4ae8-8d77-98757b85df0b" providerId="ADAL" clId="{DDA6BCD5-DC0D-434C-93A0-51E2BCD25B34}" dt="2026-01-06T17:05:05.404" v="0"/>
        <pc:sldMkLst>
          <pc:docMk/>
          <pc:sldMk cId="1352597691" sldId="366"/>
        </pc:sldMkLst>
      </pc:sldChg>
      <pc:sldChg chg="add">
        <pc:chgData name="Caitlin Coleman" userId="96f87ca1-0e64-4ae8-8d77-98757b85df0b" providerId="ADAL" clId="{DDA6BCD5-DC0D-434C-93A0-51E2BCD25B34}" dt="2026-01-06T17:05:05.404" v="0"/>
        <pc:sldMkLst>
          <pc:docMk/>
          <pc:sldMk cId="2509014956" sldId="367"/>
        </pc:sldMkLst>
      </pc:sldChg>
      <pc:sldChg chg="add">
        <pc:chgData name="Caitlin Coleman" userId="96f87ca1-0e64-4ae8-8d77-98757b85df0b" providerId="ADAL" clId="{DDA6BCD5-DC0D-434C-93A0-51E2BCD25B34}" dt="2026-01-06T17:05:05.404" v="0"/>
        <pc:sldMkLst>
          <pc:docMk/>
          <pc:sldMk cId="4066654567" sldId="368"/>
        </pc:sldMkLst>
      </pc:sldChg>
      <pc:sldChg chg="add">
        <pc:chgData name="Caitlin Coleman" userId="96f87ca1-0e64-4ae8-8d77-98757b85df0b" providerId="ADAL" clId="{DDA6BCD5-DC0D-434C-93A0-51E2BCD25B34}" dt="2026-01-06T17:05:05.404" v="0"/>
        <pc:sldMkLst>
          <pc:docMk/>
          <pc:sldMk cId="3482769893" sldId="369"/>
        </pc:sldMkLst>
      </pc:sldChg>
      <pc:sldChg chg="add">
        <pc:chgData name="Caitlin Coleman" userId="96f87ca1-0e64-4ae8-8d77-98757b85df0b" providerId="ADAL" clId="{DDA6BCD5-DC0D-434C-93A0-51E2BCD25B34}" dt="2026-01-06T17:05:05.404" v="0"/>
        <pc:sldMkLst>
          <pc:docMk/>
          <pc:sldMk cId="547128793" sldId="370"/>
        </pc:sldMkLst>
      </pc:sldChg>
      <pc:sldChg chg="add">
        <pc:chgData name="Caitlin Coleman" userId="96f87ca1-0e64-4ae8-8d77-98757b85df0b" providerId="ADAL" clId="{DDA6BCD5-DC0D-434C-93A0-51E2BCD25B34}" dt="2026-01-06T17:05:05.404" v="0"/>
        <pc:sldMkLst>
          <pc:docMk/>
          <pc:sldMk cId="890470687" sldId="371"/>
        </pc:sldMkLst>
      </pc:sldChg>
      <pc:sldChg chg="add">
        <pc:chgData name="Caitlin Coleman" userId="96f87ca1-0e64-4ae8-8d77-98757b85df0b" providerId="ADAL" clId="{DDA6BCD5-DC0D-434C-93A0-51E2BCD25B34}" dt="2026-01-06T17:05:05.404" v="0"/>
        <pc:sldMkLst>
          <pc:docMk/>
          <pc:sldMk cId="3042195488" sldId="372"/>
        </pc:sldMkLst>
      </pc:sldChg>
      <pc:sldChg chg="add">
        <pc:chgData name="Caitlin Coleman" userId="96f87ca1-0e64-4ae8-8d77-98757b85df0b" providerId="ADAL" clId="{DDA6BCD5-DC0D-434C-93A0-51E2BCD25B34}" dt="2026-01-06T17:05:05.404" v="0"/>
        <pc:sldMkLst>
          <pc:docMk/>
          <pc:sldMk cId="4265799715" sldId="373"/>
        </pc:sldMkLst>
      </pc:sldChg>
      <pc:sldChg chg="add">
        <pc:chgData name="Caitlin Coleman" userId="96f87ca1-0e64-4ae8-8d77-98757b85df0b" providerId="ADAL" clId="{DDA6BCD5-DC0D-434C-93A0-51E2BCD25B34}" dt="2026-01-06T17:05:05.404" v="0"/>
        <pc:sldMkLst>
          <pc:docMk/>
          <pc:sldMk cId="1199590989" sldId="374"/>
        </pc:sldMkLst>
      </pc:sldChg>
      <pc:sldChg chg="add">
        <pc:chgData name="Caitlin Coleman" userId="96f87ca1-0e64-4ae8-8d77-98757b85df0b" providerId="ADAL" clId="{DDA6BCD5-DC0D-434C-93A0-51E2BCD25B34}" dt="2026-01-06T17:05:05.404" v="0"/>
        <pc:sldMkLst>
          <pc:docMk/>
          <pc:sldMk cId="1603091117" sldId="418"/>
        </pc:sldMkLst>
      </pc:sldChg>
      <pc:sldChg chg="add">
        <pc:chgData name="Caitlin Coleman" userId="96f87ca1-0e64-4ae8-8d77-98757b85df0b" providerId="ADAL" clId="{DDA6BCD5-DC0D-434C-93A0-51E2BCD25B34}" dt="2026-01-06T17:05:05.404" v="0"/>
        <pc:sldMkLst>
          <pc:docMk/>
          <pc:sldMk cId="2697760905" sldId="419"/>
        </pc:sldMkLst>
      </pc:sldChg>
      <pc:sldChg chg="add">
        <pc:chgData name="Caitlin Coleman" userId="96f87ca1-0e64-4ae8-8d77-98757b85df0b" providerId="ADAL" clId="{DDA6BCD5-DC0D-434C-93A0-51E2BCD25B34}" dt="2026-01-06T17:05:05.404" v="0"/>
        <pc:sldMkLst>
          <pc:docMk/>
          <pc:sldMk cId="2875494326" sldId="420"/>
        </pc:sldMkLst>
      </pc:sldChg>
      <pc:sldChg chg="modSp add mod">
        <pc:chgData name="Caitlin Coleman" userId="96f87ca1-0e64-4ae8-8d77-98757b85df0b" providerId="ADAL" clId="{DDA6BCD5-DC0D-434C-93A0-51E2BCD25B34}" dt="2026-01-06T17:06:00.092" v="3" actId="6549"/>
        <pc:sldMkLst>
          <pc:docMk/>
          <pc:sldMk cId="997166836" sldId="421"/>
        </pc:sldMkLst>
        <pc:spChg chg="mod">
          <ac:chgData name="Caitlin Coleman" userId="96f87ca1-0e64-4ae8-8d77-98757b85df0b" providerId="ADAL" clId="{DDA6BCD5-DC0D-434C-93A0-51E2BCD25B34}" dt="2026-01-06T17:06:00.092" v="3" actId="6549"/>
          <ac:spMkLst>
            <pc:docMk/>
            <pc:sldMk cId="997166836" sldId="421"/>
            <ac:spMk id="26" creationId="{00000000-0000-0000-0000-000000000000}"/>
          </ac:spMkLst>
        </pc:spChg>
      </pc:sldChg>
      <pc:sldChg chg="add">
        <pc:chgData name="Caitlin Coleman" userId="96f87ca1-0e64-4ae8-8d77-98757b85df0b" providerId="ADAL" clId="{DDA6BCD5-DC0D-434C-93A0-51E2BCD25B34}" dt="2026-01-06T17:05:20.287" v="1"/>
        <pc:sldMkLst>
          <pc:docMk/>
          <pc:sldMk cId="3117117883" sldId="4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we'll explore the role of perfect competition in today's market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64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the agricultural market. Crops are generally interchangeable, so a corn farmer selling corn for a dollar more than his or her competitors won't have many buyers. Conversely, participants in this firm will also avoid lowering the price to not lower their profit.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9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Perfectly competitive markets have many firms, a homogenous product, and free entry and exit from the market. Pure monopolies have only one firm, one product with no current substitutes, and restricted entry.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42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 the short run, the perfectly competitive firm will seek the quantity of output where profits are highest or, if profits are not possible, where losses are lowest.</a:t>
            </a:r>
            <a:r>
              <a:rPr lang="en-US" sz="1200" kern="1200" dirty="0">
                <a:solidFill>
                  <a:schemeClr val="tx1"/>
                </a:solidFill>
                <a:effectLst/>
                <a:latin typeface="+mn-lt"/>
                <a:ea typeface="+mn-ea"/>
                <a:cs typeface="+mn-cs"/>
              </a:rPr>
              <a:t> </a:t>
            </a:r>
            <a:r>
              <a:rPr lang="en-US" sz="1200" dirty="0">
                <a:solidFill>
                  <a:schemeClr val="bg1"/>
                </a:solidFill>
              </a:rPr>
              <a:t>In the long run, positive economic profits will attract competition as other firms enter the market. Economic losses will cause firms to exit the market. Ultimately, perfectly competitive markets will attain long-run equilibrium when no new firms want to enter the market and existing firms do not want to leave the market, as economic profits have been driven down to zero.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6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Most businesses face the reality that no one is required to buy their products. In addition, even customers who might want those products may buy from other businesses instead. Firms that operate in perfectly competitive markets face these realities. Firms need to decide how much to produce, how much profit they make, and whether to stay in business or not.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Industries differ from one another in terms of how many sellers there are in a specific market, how easy or difficult it is for a new firm to enter, and the type of products that they sell. Economists refer to this as an industry's market 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74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Think of people entering and exiting markets as barriers to entry and exit. The more barriers, the less of a "free market" you have because people cannot move in and out of markets as freely, making it less competitive. Examples of barriers to entry include licenses or certifications, high startup costs, legal fees, and government regulations. Examples of barriers to exit include contracts, closure costs, local or state restrictions, and sunk costs.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7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extreme positions in the market; however, most firms fall somewhere in the middle.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4580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Firms are in perfect competition when the following conditions occur. One, many firms produce identical products. Two, many buyers are available to buy the product, and many sellers are available to sell the product. Three, sellers and buyers have all relevant information to make rational decisions about the product that they are buying and selling. And four, </a:t>
            </a:r>
            <a:r>
              <a:rPr lang="en-US" sz="1200" kern="1200">
                <a:solidFill>
                  <a:schemeClr val="tx1"/>
                </a:solidFill>
                <a:effectLst/>
                <a:latin typeface="+mn-lt"/>
                <a:ea typeface="+mn-ea"/>
                <a:cs typeface="+mn-cs"/>
              </a:rPr>
              <a:t>firms can </a:t>
            </a:r>
            <a:r>
              <a:rPr lang="en-US" sz="1200" kern="1200" dirty="0">
                <a:solidFill>
                  <a:schemeClr val="tx1"/>
                </a:solidFill>
                <a:effectLst/>
                <a:latin typeface="+mn-lt"/>
                <a:ea typeface="+mn-ea"/>
                <a:cs typeface="+mn-cs"/>
              </a:rPr>
              <a:t>enter and leave the market without any restrictions; in other words, there is free entry and exit into and out of the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59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Have you ever heard of the term "price taker"? These perfectly competitive firms are known as price takers because all competing firms are forced to accept the average price in the market. If a competing firm raises their costs to consumers, even minimally, they will lose out on business.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954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345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in mind that a perfectly competitive market is a hypothetical extreme. However, the reality is that producers in a number of industries face many competitor firms selling highly similar goods.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7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848083" y="2214037"/>
            <a:ext cx="8378602"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Perfect Competition and Why It Matters</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1352597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Agricultural Market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According to the United States Department of Agriculture monthly reports, in 2021, U.S. corn farmers received an average price of around $5.40 per bushel. A corn farmer who attempted to sell at $6.00 per bushel would not have found any buyers.">
            <a:extLst>
              <a:ext uri="{FF2B5EF4-FFF2-40B4-BE49-F238E27FC236}">
                <a16:creationId xmlns:a16="http://schemas.microsoft.com/office/drawing/2014/main" id="{419B12D6-4848-4E27-B888-9F83E0986C33}"/>
              </a:ext>
            </a:extLst>
          </p:cNvPr>
          <p:cNvGrpSpPr/>
          <p:nvPr/>
        </p:nvGrpSpPr>
        <p:grpSpPr>
          <a:xfrm>
            <a:off x="2066923" y="1561153"/>
            <a:ext cx="8058154" cy="1434295"/>
            <a:chOff x="542923" y="1736760"/>
            <a:chExt cx="8058154" cy="2026863"/>
          </a:xfrm>
          <a:solidFill>
            <a:srgbClr val="627981"/>
          </a:solidFill>
        </p:grpSpPr>
        <p:sp>
          <p:nvSpPr>
            <p:cNvPr id="13" name="Rectangle 12">
              <a:extLst>
                <a:ext uri="{FF2B5EF4-FFF2-40B4-BE49-F238E27FC236}">
                  <a16:creationId xmlns:a16="http://schemas.microsoft.com/office/drawing/2014/main" id="{F7F2F587-2FD9-499E-BD6A-65A7DC4E6E9B}"/>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95AB9F47-F33C-4C60-96E6-F5167D27CCF4}"/>
                </a:ext>
              </a:extLst>
            </p:cNvPr>
            <p:cNvSpPr txBox="1"/>
            <p:nvPr/>
          </p:nvSpPr>
          <p:spPr>
            <a:xfrm>
              <a:off x="668214" y="1824636"/>
              <a:ext cx="7807571" cy="1870208"/>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According to the United States Department of Agriculture monthly reports, in 2021, U.S. corn farmers received an average price of around $5.40 per bushel. A corn farmer who attempted to sell at $6.00 per bushel would not have found any buyers.</a:t>
              </a:r>
            </a:p>
          </p:txBody>
        </p:sp>
      </p:grpSp>
      <p:pic>
        <p:nvPicPr>
          <p:cNvPr id="4" name="Picture 3" descr="A picture of a field growing crops">
            <a:extLst>
              <a:ext uri="{FF2B5EF4-FFF2-40B4-BE49-F238E27FC236}">
                <a16:creationId xmlns:a16="http://schemas.microsoft.com/office/drawing/2014/main" id="{CB36E5B6-B036-4EE7-9B5D-B6CED261D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654" y="3429000"/>
            <a:ext cx="6542690" cy="2858485"/>
          </a:xfrm>
          <a:prstGeom prst="rect">
            <a:avLst/>
          </a:prstGeom>
        </p:spPr>
      </p:pic>
    </p:spTree>
    <p:extLst>
      <p:ext uri="{BB962C8B-B14F-4D97-AF65-F5344CB8AC3E}">
        <p14:creationId xmlns:p14="http://schemas.microsoft.com/office/powerpoint/2010/main" val="160309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Perfectly Competitive Firms vs. Monopolies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descr="To show the differences in the two extreme positions, consider the following chart:">
            <a:extLst>
              <a:ext uri="{FF2B5EF4-FFF2-40B4-BE49-F238E27FC236}">
                <a16:creationId xmlns:a16="http://schemas.microsoft.com/office/drawing/2014/main" id="{837C8F5B-7E7E-4493-9446-D5A023B4E482}"/>
              </a:ext>
            </a:extLst>
          </p:cNvPr>
          <p:cNvGrpSpPr/>
          <p:nvPr/>
        </p:nvGrpSpPr>
        <p:grpSpPr>
          <a:xfrm>
            <a:off x="2066923" y="1561152"/>
            <a:ext cx="8058154" cy="819441"/>
            <a:chOff x="542923" y="1736760"/>
            <a:chExt cx="8058154" cy="2026863"/>
          </a:xfrm>
          <a:solidFill>
            <a:srgbClr val="627981"/>
          </a:solidFill>
        </p:grpSpPr>
        <p:sp>
          <p:nvSpPr>
            <p:cNvPr id="17" name="Rectangle 16">
              <a:extLst>
                <a:ext uri="{FF2B5EF4-FFF2-40B4-BE49-F238E27FC236}">
                  <a16:creationId xmlns:a16="http://schemas.microsoft.com/office/drawing/2014/main" id="{E7CC48EC-9DAE-441A-9D27-E841F1E20492}"/>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12F0CE3-6811-4196-8F46-D8A8B78A2E83}"/>
                </a:ext>
              </a:extLst>
            </p:cNvPr>
            <p:cNvSpPr txBox="1"/>
            <p:nvPr/>
          </p:nvSpPr>
          <p:spPr>
            <a:xfrm>
              <a:off x="668214" y="1824635"/>
              <a:ext cx="7932863" cy="1750935"/>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show the differences in the two extreme positions, consider the following chart:</a:t>
              </a:r>
            </a:p>
          </p:txBody>
        </p:sp>
      </p:grpSp>
      <p:pic>
        <p:nvPicPr>
          <p:cNvPr id="6" name="Picture 5" descr="A chart comparing perfectly competitive firms with pure monopolies and reads as follows: Perfectly competitive firms have many firms, but pure monopolies only have one firm. Perfectly competitive firms have homogenous product, but pure monopolies have one product that has no current substitute or fear of substitute in the near future. Perfectly competitive firms have free entry and exit from the market, but pure monopolies have restricted entry.">
            <a:extLst>
              <a:ext uri="{FF2B5EF4-FFF2-40B4-BE49-F238E27FC236}">
                <a16:creationId xmlns:a16="http://schemas.microsoft.com/office/drawing/2014/main" id="{9FEFE573-1DF9-B6ED-3E99-9E460769DD20}"/>
              </a:ext>
            </a:extLst>
          </p:cNvPr>
          <p:cNvPicPr>
            <a:picLocks noChangeAspect="1"/>
          </p:cNvPicPr>
          <p:nvPr/>
        </p:nvPicPr>
        <p:blipFill>
          <a:blip r:embed="rId3"/>
          <a:stretch>
            <a:fillRect/>
          </a:stretch>
        </p:blipFill>
        <p:spPr>
          <a:xfrm>
            <a:off x="1428707" y="2900100"/>
            <a:ext cx="9334585" cy="2191035"/>
          </a:xfrm>
          <a:prstGeom prst="rect">
            <a:avLst/>
          </a:prstGeom>
        </p:spPr>
      </p:pic>
    </p:spTree>
    <p:extLst>
      <p:ext uri="{BB962C8B-B14F-4D97-AF65-F5344CB8AC3E}">
        <p14:creationId xmlns:p14="http://schemas.microsoft.com/office/powerpoint/2010/main" val="2697760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Short Run vs. Long Run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In the short run, the perfectly competitive firm will seek the quantity of output where profits are highest or, if profits are not possible, where losses are lowest.">
            <a:extLst>
              <a:ext uri="{FF2B5EF4-FFF2-40B4-BE49-F238E27FC236}">
                <a16:creationId xmlns:a16="http://schemas.microsoft.com/office/drawing/2014/main" id="{15CBF3B0-1C44-4695-BA91-1903A00AAE42}"/>
              </a:ext>
            </a:extLst>
          </p:cNvPr>
          <p:cNvGrpSpPr/>
          <p:nvPr/>
        </p:nvGrpSpPr>
        <p:grpSpPr>
          <a:xfrm>
            <a:off x="2066923" y="1455644"/>
            <a:ext cx="8058154" cy="1041764"/>
            <a:chOff x="542923" y="1736761"/>
            <a:chExt cx="8058154" cy="1041764"/>
          </a:xfrm>
          <a:solidFill>
            <a:srgbClr val="627981"/>
          </a:solidFill>
        </p:grpSpPr>
        <p:sp>
          <p:nvSpPr>
            <p:cNvPr id="9" name="Rectangle 8">
              <a:extLst>
                <a:ext uri="{FF2B5EF4-FFF2-40B4-BE49-F238E27FC236}">
                  <a16:creationId xmlns:a16="http://schemas.microsoft.com/office/drawing/2014/main" id="{DEC650FB-E8D1-4F35-B001-39EC774E0532}"/>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3AA55B6-8BF0-447E-B6C4-98E1C9A9CA32}"/>
                </a:ext>
              </a:extLst>
            </p:cNvPr>
            <p:cNvSpPr txBox="1"/>
            <p:nvPr/>
          </p:nvSpPr>
          <p:spPr>
            <a:xfrm>
              <a:off x="542923" y="176286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short run, the perfectly competitive firm will seek the quantity of output where profits are highest or, if profits are not possible, where losses are lowest.</a:t>
              </a:r>
            </a:p>
          </p:txBody>
        </p:sp>
      </p:grpSp>
      <p:grpSp>
        <p:nvGrpSpPr>
          <p:cNvPr id="11" name="Group 10" descr="In the long run, positive economic profits will attract competition as other firms enter the market. Economic losses will cause firms to exit the market.">
            <a:extLst>
              <a:ext uri="{FF2B5EF4-FFF2-40B4-BE49-F238E27FC236}">
                <a16:creationId xmlns:a16="http://schemas.microsoft.com/office/drawing/2014/main" id="{C51D6B66-E87F-4FB4-84DF-F8B5A7984BF6}"/>
              </a:ext>
            </a:extLst>
          </p:cNvPr>
          <p:cNvGrpSpPr/>
          <p:nvPr/>
        </p:nvGrpSpPr>
        <p:grpSpPr>
          <a:xfrm>
            <a:off x="2066923" y="2622065"/>
            <a:ext cx="8058154" cy="1065187"/>
            <a:chOff x="542923" y="1736761"/>
            <a:chExt cx="8058154" cy="1065187"/>
          </a:xfrm>
          <a:solidFill>
            <a:srgbClr val="627981"/>
          </a:solidFill>
        </p:grpSpPr>
        <p:sp>
          <p:nvSpPr>
            <p:cNvPr id="12" name="Rectangle 11">
              <a:extLst>
                <a:ext uri="{FF2B5EF4-FFF2-40B4-BE49-F238E27FC236}">
                  <a16:creationId xmlns:a16="http://schemas.microsoft.com/office/drawing/2014/main" id="{BC96E04A-34DC-485F-A1A0-A7564997AB0A}"/>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E83B2B7-68DA-4509-8DD3-551516E59AAE}"/>
                </a:ext>
              </a:extLst>
            </p:cNvPr>
            <p:cNvSpPr txBox="1"/>
            <p:nvPr/>
          </p:nvSpPr>
          <p:spPr>
            <a:xfrm>
              <a:off x="542923"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long run, positive economic profits will attract competition as other firms enter the market. Economic losses will cause firms to exit the market.</a:t>
              </a:r>
            </a:p>
          </p:txBody>
        </p:sp>
      </p:grpSp>
      <p:grpSp>
        <p:nvGrpSpPr>
          <p:cNvPr id="14" name="Group 13" descr="Ultimately, perfectly competitive markets will attain long-run equilibrium when no new firms want to enter the market and existing firms do not want to leave the market, as economic profits have been driven down to zero.">
            <a:extLst>
              <a:ext uri="{FF2B5EF4-FFF2-40B4-BE49-F238E27FC236}">
                <a16:creationId xmlns:a16="http://schemas.microsoft.com/office/drawing/2014/main" id="{5DF6CCCD-2E49-4417-AA78-6D4B1766DBAA}"/>
              </a:ext>
            </a:extLst>
          </p:cNvPr>
          <p:cNvGrpSpPr/>
          <p:nvPr/>
        </p:nvGrpSpPr>
        <p:grpSpPr>
          <a:xfrm>
            <a:off x="2066923" y="3811909"/>
            <a:ext cx="8058154" cy="1372963"/>
            <a:chOff x="542923" y="1736761"/>
            <a:chExt cx="8058154" cy="1372963"/>
          </a:xfrm>
          <a:solidFill>
            <a:srgbClr val="627981"/>
          </a:solidFill>
        </p:grpSpPr>
        <p:sp>
          <p:nvSpPr>
            <p:cNvPr id="15" name="Rectangle 14">
              <a:extLst>
                <a:ext uri="{FF2B5EF4-FFF2-40B4-BE49-F238E27FC236}">
                  <a16:creationId xmlns:a16="http://schemas.microsoft.com/office/drawing/2014/main" id="{6C528365-11AA-4839-B581-A43728502679}"/>
                </a:ext>
              </a:extLst>
            </p:cNvPr>
            <p:cNvSpPr/>
            <p:nvPr/>
          </p:nvSpPr>
          <p:spPr>
            <a:xfrm>
              <a:off x="542923" y="1736761"/>
              <a:ext cx="8058154" cy="13729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190FBC9-61EE-4157-8111-92B2E2C8275A}"/>
                </a:ext>
              </a:extLst>
            </p:cNvPr>
            <p:cNvSpPr txBox="1"/>
            <p:nvPr/>
          </p:nvSpPr>
          <p:spPr>
            <a:xfrm>
              <a:off x="542923" y="1786285"/>
              <a:ext cx="7807571" cy="1323439"/>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Ultimately, perfectly competitive markets will attain long-run equilibrium when no new firms want to enter the market and existing firms do not want to leave the market, as economic profits have been driven down to zero.</a:t>
              </a:r>
            </a:p>
          </p:txBody>
        </p:sp>
      </p:grpSp>
    </p:spTree>
    <p:extLst>
      <p:ext uri="{BB962C8B-B14F-4D97-AF65-F5344CB8AC3E}">
        <p14:creationId xmlns:p14="http://schemas.microsoft.com/office/powerpoint/2010/main" val="287549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523998" y="1552674"/>
            <a:ext cx="9273061" cy="4708981"/>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is a price taker, which means that it must accept the equilibrium price at which it sells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perfectly competitive firm attempts to charge even a tiny amount more than the market price, it will be unable to make any sales.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a perfectly competitive market, there are thousands of sellers, easy entry, and identical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short-run production period is when firms are producing with some fixed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Long-run equilibrium in a perfectly competitive industry occurs after all firms have entered and exited the industry and seller profits are driven to zero.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6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311711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 Competition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Most businesses face two realities: no one is required to buy their products, and even customers who might want those products may buy from other businesses instead.">
            <a:extLst>
              <a:ext uri="{FF2B5EF4-FFF2-40B4-BE49-F238E27FC236}">
                <a16:creationId xmlns:a16="http://schemas.microsoft.com/office/drawing/2014/main" id="{3E2B70B8-9039-4DE5-ADB6-9FBE1052D6A4}"/>
              </a:ext>
            </a:extLst>
          </p:cNvPr>
          <p:cNvGrpSpPr/>
          <p:nvPr/>
        </p:nvGrpSpPr>
        <p:grpSpPr>
          <a:xfrm>
            <a:off x="2066922" y="1580912"/>
            <a:ext cx="8058154" cy="1041764"/>
            <a:chOff x="542923" y="1736761"/>
            <a:chExt cx="8058154" cy="104176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0417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762862"/>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businesses face two realities: no one is required to buy their products, and even customers who might want those products may buy from other businesses instead.</a:t>
              </a:r>
            </a:p>
          </p:txBody>
        </p:sp>
      </p:grpSp>
      <p:grpSp>
        <p:nvGrpSpPr>
          <p:cNvPr id="14" name="Group 13" descr="Firms that operate in perfectly competitive markets face these realities.">
            <a:extLst>
              <a:ext uri="{FF2B5EF4-FFF2-40B4-BE49-F238E27FC236}">
                <a16:creationId xmlns:a16="http://schemas.microsoft.com/office/drawing/2014/main" id="{539C9D99-81C8-4A62-AE97-2A0C1BA39F98}"/>
              </a:ext>
            </a:extLst>
          </p:cNvPr>
          <p:cNvGrpSpPr/>
          <p:nvPr/>
        </p:nvGrpSpPr>
        <p:grpSpPr>
          <a:xfrm>
            <a:off x="2066922" y="2747333"/>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66FDF216-C410-4A6F-9BBB-21CC2683D3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D69006D-0788-4BC9-90A5-47B61C660B85}"/>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that operate in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perfectly competitive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markets face these realities.</a:t>
              </a:r>
            </a:p>
          </p:txBody>
        </p:sp>
      </p:grpSp>
      <p:grpSp>
        <p:nvGrpSpPr>
          <p:cNvPr id="13" name="Group 12" descr="Firms make decisions about how much to produce, how much profit they make, and whether to stay in business or not.">
            <a:extLst>
              <a:ext uri="{FF2B5EF4-FFF2-40B4-BE49-F238E27FC236}">
                <a16:creationId xmlns:a16="http://schemas.microsoft.com/office/drawing/2014/main" id="{6BF8E75B-8A1B-4723-A535-6D631C04ADFC}"/>
              </a:ext>
            </a:extLst>
          </p:cNvPr>
          <p:cNvGrpSpPr/>
          <p:nvPr/>
        </p:nvGrpSpPr>
        <p:grpSpPr>
          <a:xfrm>
            <a:off x="2066922" y="3678925"/>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4B1E3B6D-5856-48C4-8D3F-65E5B032B13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19EE063-5286-4AAE-9FD8-453AFFD81A16}"/>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make decisions about how much to produce, how much profit they make, and whether to stay in business or not.</a:t>
              </a:r>
            </a:p>
          </p:txBody>
        </p:sp>
      </p:grpSp>
    </p:spTree>
    <p:extLst>
      <p:ext uri="{BB962C8B-B14F-4D97-AF65-F5344CB8AC3E}">
        <p14:creationId xmlns:p14="http://schemas.microsoft.com/office/powerpoint/2010/main" val="250901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Industries differ from one another in several ways:">
            <a:extLst>
              <a:ext uri="{FF2B5EF4-FFF2-40B4-BE49-F238E27FC236}">
                <a16:creationId xmlns:a16="http://schemas.microsoft.com/office/drawing/2014/main" id="{3E2B70B8-9039-4DE5-ADB6-9FBE1052D6A4}"/>
              </a:ext>
            </a:extLst>
          </p:cNvPr>
          <p:cNvGrpSpPr/>
          <p:nvPr/>
        </p:nvGrpSpPr>
        <p:grpSpPr>
          <a:xfrm>
            <a:off x="2066922" y="1580912"/>
            <a:ext cx="8058154" cy="806935"/>
            <a:chOff x="542923" y="1736761"/>
            <a:chExt cx="8058154" cy="806935"/>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Industries differ from one another in several ways:</a:t>
              </a:r>
            </a:p>
          </p:txBody>
        </p:sp>
      </p:grpSp>
      <p:sp>
        <p:nvSpPr>
          <p:cNvPr id="2" name="Rectangle 1">
            <a:extLst>
              <a:ext uri="{FF2B5EF4-FFF2-40B4-BE49-F238E27FC236}">
                <a16:creationId xmlns:a16="http://schemas.microsoft.com/office/drawing/2014/main" id="{98A0C453-5DC4-4262-B4E6-D55E7353EAD5}"/>
              </a:ext>
            </a:extLst>
          </p:cNvPr>
          <p:cNvSpPr/>
          <p:nvPr/>
        </p:nvSpPr>
        <p:spPr>
          <a:xfrm>
            <a:off x="2066922"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How many sellers there are in a specific market</a:t>
            </a:r>
          </a:p>
        </p:txBody>
      </p:sp>
      <p:sp>
        <p:nvSpPr>
          <p:cNvPr id="19" name="Rectangle 18">
            <a:extLst>
              <a:ext uri="{FF2B5EF4-FFF2-40B4-BE49-F238E27FC236}">
                <a16:creationId xmlns:a16="http://schemas.microsoft.com/office/drawing/2014/main" id="{EA1B19BC-14DC-4E50-8D98-9FC11EAC9B4F}"/>
              </a:ext>
            </a:extLst>
          </p:cNvPr>
          <p:cNvSpPr/>
          <p:nvPr/>
        </p:nvSpPr>
        <p:spPr>
          <a:xfrm>
            <a:off x="5056294" y="2591259"/>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How easy or difficult it is for a new firm to enter</a:t>
            </a:r>
          </a:p>
        </p:txBody>
      </p:sp>
      <p:sp>
        <p:nvSpPr>
          <p:cNvPr id="20" name="Rectangle 19">
            <a:extLst>
              <a:ext uri="{FF2B5EF4-FFF2-40B4-BE49-F238E27FC236}">
                <a16:creationId xmlns:a16="http://schemas.microsoft.com/office/drawing/2014/main" id="{3A758EC6-E8CA-45DD-920A-6591C04EFBF6}"/>
              </a:ext>
            </a:extLst>
          </p:cNvPr>
          <p:cNvSpPr/>
          <p:nvPr/>
        </p:nvSpPr>
        <p:spPr>
          <a:xfrm>
            <a:off x="8045667" y="2588321"/>
            <a:ext cx="2079409" cy="119817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The type of products sold</a:t>
            </a:r>
          </a:p>
        </p:txBody>
      </p:sp>
      <p:grpSp>
        <p:nvGrpSpPr>
          <p:cNvPr id="33" name="Group 32" descr="Economists refer to this as an industry's market structure.">
            <a:extLst>
              <a:ext uri="{FF2B5EF4-FFF2-40B4-BE49-F238E27FC236}">
                <a16:creationId xmlns:a16="http://schemas.microsoft.com/office/drawing/2014/main" id="{A25546F3-EAD8-47BA-9D70-FC3235D1B28E}"/>
              </a:ext>
            </a:extLst>
          </p:cNvPr>
          <p:cNvGrpSpPr/>
          <p:nvPr/>
        </p:nvGrpSpPr>
        <p:grpSpPr>
          <a:xfrm>
            <a:off x="2066922" y="4066686"/>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1F6C8D1F-7391-4A32-BCCF-D3E677B382F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262BE90A-D55C-4391-9A0B-24B66107801C}"/>
                </a:ext>
              </a:extLst>
            </p:cNvPr>
            <p:cNvSpPr txBox="1"/>
            <p:nvPr/>
          </p:nvSpPr>
          <p:spPr>
            <a:xfrm>
              <a:off x="542923"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refer to this as an industry's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market structure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406665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Barriers to 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Think of people entering and exiting markets as barriers to entry and exit. The more barriers, the less of a &quot;free market&quot; you have because people cannot move in and out of markets as freely, making it less competitive.">
            <a:extLst>
              <a:ext uri="{FF2B5EF4-FFF2-40B4-BE49-F238E27FC236}">
                <a16:creationId xmlns:a16="http://schemas.microsoft.com/office/drawing/2014/main" id="{3E2B70B8-9039-4DE5-ADB6-9FBE1052D6A4}"/>
              </a:ext>
            </a:extLst>
          </p:cNvPr>
          <p:cNvGrpSpPr/>
          <p:nvPr/>
        </p:nvGrpSpPr>
        <p:grpSpPr>
          <a:xfrm>
            <a:off x="2066922" y="1580912"/>
            <a:ext cx="8058154" cy="1191414"/>
            <a:chOff x="542923" y="1736761"/>
            <a:chExt cx="8058154" cy="1191414"/>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1914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668214" y="1824636"/>
              <a:ext cx="7807571" cy="1015663"/>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Think of people entering and exiting markets as barriers to entry and exit. The more barriers, the less of a "free market" you have because people cannot move in and out of markets as freely, making it less competitive.</a:t>
              </a:r>
            </a:p>
          </p:txBody>
        </p:sp>
      </p:grpSp>
      <p:pic>
        <p:nvPicPr>
          <p:cNvPr id="4" name="Picture 3" descr="A table of examples of barriers to entry with the corresponding examples of barriers to exit. It reads as follows: Barrier to entry: licenses or certifications, Barrier to exit: contracts; Barrier to entry: high startup costs, Barrier to exit: closure costs; Barrier to entry: legal fees, Barrier to exit: local or state restrictions; Barrier to entry: government regulations, Barrier to exit: sunk costs">
            <a:extLst>
              <a:ext uri="{FF2B5EF4-FFF2-40B4-BE49-F238E27FC236}">
                <a16:creationId xmlns:a16="http://schemas.microsoft.com/office/drawing/2014/main" id="{8982DAF7-FBA4-527F-E2C7-EA1CAB0AA057}"/>
              </a:ext>
            </a:extLst>
          </p:cNvPr>
          <p:cNvPicPr>
            <a:picLocks noChangeAspect="1"/>
          </p:cNvPicPr>
          <p:nvPr/>
        </p:nvPicPr>
        <p:blipFill>
          <a:blip r:embed="rId3"/>
          <a:stretch>
            <a:fillRect/>
          </a:stretch>
        </p:blipFill>
        <p:spPr>
          <a:xfrm>
            <a:off x="1972461" y="3114070"/>
            <a:ext cx="8247078" cy="1943210"/>
          </a:xfrm>
          <a:prstGeom prst="rect">
            <a:avLst/>
          </a:prstGeom>
        </p:spPr>
      </p:pic>
    </p:spTree>
    <p:extLst>
      <p:ext uri="{BB962C8B-B14F-4D97-AF65-F5344CB8AC3E}">
        <p14:creationId xmlns:p14="http://schemas.microsoft.com/office/powerpoint/2010/main" val="3482769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Market Structure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7" name="Group 26" descr="There are two extreme positions in the market; however, most firms fall somewhere in the middle.">
            <a:extLst>
              <a:ext uri="{FF2B5EF4-FFF2-40B4-BE49-F238E27FC236}">
                <a16:creationId xmlns:a16="http://schemas.microsoft.com/office/drawing/2014/main" id="{3E2B70B8-9039-4DE5-ADB6-9FBE1052D6A4}"/>
              </a:ext>
            </a:extLst>
          </p:cNvPr>
          <p:cNvGrpSpPr/>
          <p:nvPr/>
        </p:nvGrpSpPr>
        <p:grpSpPr>
          <a:xfrm>
            <a:off x="2066922" y="1580912"/>
            <a:ext cx="8058154" cy="973102"/>
            <a:chOff x="542923" y="1736761"/>
            <a:chExt cx="8058154" cy="1499188"/>
          </a:xfrm>
          <a:solidFill>
            <a:srgbClr val="627981"/>
          </a:solidFill>
        </p:grpSpPr>
        <p:sp>
          <p:nvSpPr>
            <p:cNvPr id="28" name="Rectangle 27">
              <a:extLst>
                <a:ext uri="{FF2B5EF4-FFF2-40B4-BE49-F238E27FC236}">
                  <a16:creationId xmlns:a16="http://schemas.microsoft.com/office/drawing/2014/main" id="{87FF871A-EAB7-484D-99DB-60655976C4D7}"/>
                </a:ext>
              </a:extLst>
            </p:cNvPr>
            <p:cNvSpPr/>
            <p:nvPr/>
          </p:nvSpPr>
          <p:spPr>
            <a:xfrm>
              <a:off x="542923" y="1736761"/>
              <a:ext cx="8058154" cy="1499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B659146-88A2-4D90-A2F5-18C9F45C5E2A}"/>
                </a:ext>
              </a:extLst>
            </p:cNvPr>
            <p:cNvSpPr txBox="1"/>
            <p:nvPr/>
          </p:nvSpPr>
          <p:spPr>
            <a:xfrm>
              <a:off x="542923" y="1912510"/>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There are two extreme positions in the market; however, most firms fall somewhere in the middle. </a:t>
              </a:r>
            </a:p>
          </p:txBody>
        </p:sp>
      </p:grpSp>
      <p:pic>
        <p:nvPicPr>
          <p:cNvPr id="6" name="Picture 5" descr="A diagram showing that most firms fall between the two extremes of perfectly competitive firms (price takers) and pure monopoly (price makers)">
            <a:extLst>
              <a:ext uri="{FF2B5EF4-FFF2-40B4-BE49-F238E27FC236}">
                <a16:creationId xmlns:a16="http://schemas.microsoft.com/office/drawing/2014/main" id="{D93DECD6-5E7B-7037-65BE-276FBB502D1F}"/>
              </a:ext>
            </a:extLst>
          </p:cNvPr>
          <p:cNvPicPr>
            <a:picLocks noChangeAspect="1"/>
          </p:cNvPicPr>
          <p:nvPr/>
        </p:nvPicPr>
        <p:blipFill>
          <a:blip r:embed="rId3"/>
          <a:stretch>
            <a:fillRect/>
          </a:stretch>
        </p:blipFill>
        <p:spPr>
          <a:xfrm>
            <a:off x="1835952" y="3525108"/>
            <a:ext cx="8520094" cy="2022675"/>
          </a:xfrm>
          <a:prstGeom prst="rect">
            <a:avLst/>
          </a:prstGeom>
        </p:spPr>
      </p:pic>
    </p:spTree>
    <p:extLst>
      <p:ext uri="{BB962C8B-B14F-4D97-AF65-F5344CB8AC3E}">
        <p14:creationId xmlns:p14="http://schemas.microsoft.com/office/powerpoint/2010/main" val="5471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Conditions for Perfect Competition</a:t>
            </a:r>
          </a:p>
        </p:txBody>
      </p:sp>
      <p:sp>
        <p:nvSpPr>
          <p:cNvPr id="8" name="Rectangle 7">
            <a:extLst>
              <a:ext uri="{FF2B5EF4-FFF2-40B4-BE49-F238E27FC236}">
                <a16:creationId xmlns:a16="http://schemas.microsoft.com/office/drawing/2014/main" id="{0DF70CE4-1C6C-4B47-BF0D-FF9C20234A57}"/>
              </a:ext>
              <a:ext uri="{C183D7F6-B498-43B3-948B-1728B52AA6E4}">
                <adec:decorative xmlns:adec="http://schemas.microsoft.com/office/drawing/2017/decorative" val="1"/>
              </a:ext>
            </a:extLst>
          </p:cNvPr>
          <p:cNvSpPr/>
          <p:nvPr/>
        </p:nvSpPr>
        <p:spPr>
          <a:xfrm>
            <a:off x="1881186" y="1630393"/>
            <a:ext cx="8429623" cy="3919673"/>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E624F88-8577-4528-BF23-DC9773AE484D}"/>
              </a:ext>
            </a:extLst>
          </p:cNvPr>
          <p:cNvSpPr txBox="1"/>
          <p:nvPr/>
        </p:nvSpPr>
        <p:spPr>
          <a:xfrm>
            <a:off x="1881182" y="1994750"/>
            <a:ext cx="7486331" cy="40011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are in perfect competition when the following conditions occur:</a:t>
            </a:r>
          </a:p>
        </p:txBody>
      </p:sp>
      <p:sp>
        <p:nvSpPr>
          <p:cNvPr id="2" name="Rectangle 1">
            <a:extLst>
              <a:ext uri="{FF2B5EF4-FFF2-40B4-BE49-F238E27FC236}">
                <a16:creationId xmlns:a16="http://schemas.microsoft.com/office/drawing/2014/main" id="{2D6FC2C7-7E6F-42A0-8F8B-DC9FC0E6C478}"/>
              </a:ext>
            </a:extLst>
          </p:cNvPr>
          <p:cNvSpPr/>
          <p:nvPr/>
        </p:nvSpPr>
        <p:spPr>
          <a:xfrm>
            <a:off x="2166322" y="2645164"/>
            <a:ext cx="4620367" cy="400110"/>
          </a:xfrm>
          <a:prstGeom prst="rect">
            <a:avLst/>
          </a:prstGeom>
          <a:solidFill>
            <a:srgbClr val="627981"/>
          </a:solidFill>
        </p:spPr>
        <p:txBody>
          <a:bodyPr wrap="non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firms produce identical products.</a:t>
            </a:r>
          </a:p>
        </p:txBody>
      </p:sp>
      <p:sp>
        <p:nvSpPr>
          <p:cNvPr id="3" name="Rectangle 2">
            <a:extLst>
              <a:ext uri="{FF2B5EF4-FFF2-40B4-BE49-F238E27FC236}">
                <a16:creationId xmlns:a16="http://schemas.microsoft.com/office/drawing/2014/main" id="{5BF5A8B6-1A54-4B58-9ABA-97C13BE0202C}"/>
              </a:ext>
            </a:extLst>
          </p:cNvPr>
          <p:cNvSpPr/>
          <p:nvPr/>
        </p:nvSpPr>
        <p:spPr>
          <a:xfrm>
            <a:off x="2166322" y="3282824"/>
            <a:ext cx="8039562" cy="400110"/>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buyers are available to buy, and many sellers are available to sell.</a:t>
            </a:r>
          </a:p>
        </p:txBody>
      </p:sp>
      <p:sp>
        <p:nvSpPr>
          <p:cNvPr id="4" name="Rectangle 3">
            <a:extLst>
              <a:ext uri="{FF2B5EF4-FFF2-40B4-BE49-F238E27FC236}">
                <a16:creationId xmlns:a16="http://schemas.microsoft.com/office/drawing/2014/main" id="{F4519D1C-C4BD-4FBB-BBF6-2CB1B6FD55C3}"/>
              </a:ext>
            </a:extLst>
          </p:cNvPr>
          <p:cNvSpPr/>
          <p:nvPr/>
        </p:nvSpPr>
        <p:spPr>
          <a:xfrm>
            <a:off x="2166322" y="3863531"/>
            <a:ext cx="8144487" cy="707886"/>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Sellers and buyers have all relevant information to make rational decisions about the product.</a:t>
            </a:r>
          </a:p>
        </p:txBody>
      </p:sp>
      <p:sp>
        <p:nvSpPr>
          <p:cNvPr id="5" name="Rectangle 4">
            <a:extLst>
              <a:ext uri="{FF2B5EF4-FFF2-40B4-BE49-F238E27FC236}">
                <a16:creationId xmlns:a16="http://schemas.microsoft.com/office/drawing/2014/main" id="{EE771E96-0B52-489A-A6B2-E23707665B79}"/>
              </a:ext>
            </a:extLst>
          </p:cNvPr>
          <p:cNvSpPr/>
          <p:nvPr/>
        </p:nvSpPr>
        <p:spPr>
          <a:xfrm>
            <a:off x="2166322" y="4801034"/>
            <a:ext cx="8144487" cy="400110"/>
          </a:xfrm>
          <a:prstGeom prst="rect">
            <a:avLst/>
          </a:prstGeom>
          <a:solidFill>
            <a:srgbClr val="627981"/>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Firms can enter and leave the market without any restrictions.</a:t>
            </a:r>
          </a:p>
        </p:txBody>
      </p:sp>
    </p:spTree>
    <p:extLst>
      <p:ext uri="{BB962C8B-B14F-4D97-AF65-F5344CB8AC3E}">
        <p14:creationId xmlns:p14="http://schemas.microsoft.com/office/powerpoint/2010/main" val="89047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What Is a Price Taker?</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firm is a price taker because the pressure of competing firms forces it to accept the prevailing equilibrium price.">
            <a:extLst>
              <a:ext uri="{FF2B5EF4-FFF2-40B4-BE49-F238E27FC236}">
                <a16:creationId xmlns:a16="http://schemas.microsoft.com/office/drawing/2014/main" id="{DC1866AC-60D4-4B31-94DA-D59C65C3CBD8}"/>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7C033722-269F-464B-873D-C01F876999E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97ADA-50B9-49C8-A23D-A5518A2BEE81}"/>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firm is a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price taker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the pressure of competing firms forces it to accept the prevailing equilibrium price.</a:t>
              </a:r>
            </a:p>
          </p:txBody>
        </p:sp>
      </p:grpSp>
      <p:grpSp>
        <p:nvGrpSpPr>
          <p:cNvPr id="12" name="Group 11" descr="If a firm in a perfectly competitive market raises the price of its product at all, it will lose all of its sales to competitors.">
            <a:extLst>
              <a:ext uri="{FF2B5EF4-FFF2-40B4-BE49-F238E27FC236}">
                <a16:creationId xmlns:a16="http://schemas.microsoft.com/office/drawing/2014/main" id="{6E41B8E2-2147-4747-A4A8-714D079D01A9}"/>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BB0C1B27-672E-4EBB-A792-CDE3A3990F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7053A047-B718-43F8-8367-FCE3215790A7}"/>
                </a:ext>
              </a:extLst>
            </p:cNvPr>
            <p:cNvSpPr txBox="1"/>
            <p:nvPr/>
          </p:nvSpPr>
          <p:spPr>
            <a:xfrm>
              <a:off x="542923" y="1762862"/>
              <a:ext cx="7971813"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firm in a perfectly competitive market raises the price of its product at all, it will lose all of its sales to competitors.</a:t>
              </a:r>
            </a:p>
          </p:txBody>
        </p:sp>
      </p:grpSp>
      <p:grpSp>
        <p:nvGrpSpPr>
          <p:cNvPr id="15" name="Group 14" descr="Supply and demand in the entire market determine the market price, not individual entities.">
            <a:extLst>
              <a:ext uri="{FF2B5EF4-FFF2-40B4-BE49-F238E27FC236}">
                <a16:creationId xmlns:a16="http://schemas.microsoft.com/office/drawing/2014/main" id="{DA66AA64-0749-40AA-ACED-38A60F438156}"/>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E9C1005A-9E60-40B2-A0C3-33A8DB7733E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D903B05-14A4-4709-994E-D3A508868F15}"/>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Supply and demand in the entire market determine the market price, not individual entities.</a:t>
              </a:r>
            </a:p>
          </p:txBody>
        </p:sp>
      </p:grpSp>
    </p:spTree>
    <p:extLst>
      <p:ext uri="{BB962C8B-B14F-4D97-AF65-F5344CB8AC3E}">
        <p14:creationId xmlns:p14="http://schemas.microsoft.com/office/powerpoint/2010/main" val="304219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Example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
            <a:extLst>
              <a:ext uri="{FF2B5EF4-FFF2-40B4-BE49-F238E27FC236}">
                <a16:creationId xmlns:a16="http://schemas.microsoft.com/office/drawing/2014/main" id="{85427920-34D8-4ADC-8264-E6113BA8914D}"/>
              </a:ext>
            </a:extLst>
          </p:cNvPr>
          <p:cNvGrpSpPr/>
          <p:nvPr/>
        </p:nvGrpSpPr>
        <p:grpSpPr>
          <a:xfrm>
            <a:off x="2066923" y="1356201"/>
            <a:ext cx="8058154" cy="2072795"/>
            <a:chOff x="542923" y="1736760"/>
            <a:chExt cx="8058154" cy="2026868"/>
          </a:xfrm>
          <a:solidFill>
            <a:srgbClr val="627981"/>
          </a:solidFill>
        </p:grpSpPr>
        <p:sp>
          <p:nvSpPr>
            <p:cNvPr id="8" name="Rectangle 7">
              <a:extLst>
                <a:ext uri="{FF2B5EF4-FFF2-40B4-BE49-F238E27FC236}">
                  <a16:creationId xmlns:a16="http://schemas.microsoft.com/office/drawing/2014/main" id="{8786523D-1D59-42CB-962F-58615C5AC2DE}"/>
                </a:ext>
              </a:extLst>
            </p:cNvPr>
            <p:cNvSpPr/>
            <p:nvPr/>
          </p:nvSpPr>
          <p:spPr>
            <a:xfrm>
              <a:off x="542923" y="1736760"/>
              <a:ext cx="8058154" cy="20268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73A6061-0CF4-4314-A5B6-ABE4E47876F6}"/>
                </a:ext>
              </a:extLst>
            </p:cNvPr>
            <p:cNvSpPr txBox="1"/>
            <p:nvPr/>
          </p:nvSpPr>
          <p:spPr>
            <a:xfrm>
              <a:off x="668214" y="1824636"/>
              <a:ext cx="7807571" cy="1938992"/>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When a wheat grower wants to know the going price of wheat, he or she has to check on the computer or listen to the radio. Supply and demand in the entire market determine the market price, not the individual farmer. A perfectly competitive firm must be a very small player in the overall market so that it can increase or decrease output without noticeably affecting the overall quantity supplied and price in the market.</a:t>
              </a:r>
            </a:p>
          </p:txBody>
        </p:sp>
      </p:grpSp>
      <p:pic>
        <p:nvPicPr>
          <p:cNvPr id="1026" name="Picture 2" descr="A photo of a farmer standing in a wheat field, inspecting the crop.">
            <a:extLst>
              <a:ext uri="{FF2B5EF4-FFF2-40B4-BE49-F238E27FC236}">
                <a16:creationId xmlns:a16="http://schemas.microsoft.com/office/drawing/2014/main" id="{7401C507-B072-48A8-9E4C-5378F23F1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662055"/>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9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Realistic is a Perfect Market?</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A perfectly competitive market is a hypothetical extreme.">
            <a:extLst>
              <a:ext uri="{FF2B5EF4-FFF2-40B4-BE49-F238E27FC236}">
                <a16:creationId xmlns:a16="http://schemas.microsoft.com/office/drawing/2014/main" id="{B83806A5-144F-409D-9F4D-E6E6896343E4}"/>
              </a:ext>
            </a:extLst>
          </p:cNvPr>
          <p:cNvGrpSpPr/>
          <p:nvPr/>
        </p:nvGrpSpPr>
        <p:grpSpPr>
          <a:xfrm>
            <a:off x="2066921" y="1580912"/>
            <a:ext cx="8058155" cy="806935"/>
            <a:chOff x="542922" y="1736761"/>
            <a:chExt cx="8058155" cy="806935"/>
          </a:xfrm>
          <a:solidFill>
            <a:srgbClr val="627981"/>
          </a:solidFill>
        </p:grpSpPr>
        <p:sp>
          <p:nvSpPr>
            <p:cNvPr id="10" name="Rectangle 9">
              <a:extLst>
                <a:ext uri="{FF2B5EF4-FFF2-40B4-BE49-F238E27FC236}">
                  <a16:creationId xmlns:a16="http://schemas.microsoft.com/office/drawing/2014/main" id="{32937F95-F918-4E4A-AA41-FAA5256A331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D194560-37A8-4EDC-88FD-DB850EE6B11B}"/>
                </a:ext>
              </a:extLst>
            </p:cNvPr>
            <p:cNvSpPr txBox="1"/>
            <p:nvPr/>
          </p:nvSpPr>
          <p:spPr>
            <a:xfrm>
              <a:off x="542922"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perfectly competitive market is a hypothetical extreme.</a:t>
              </a:r>
            </a:p>
          </p:txBody>
        </p:sp>
      </p:grpSp>
      <p:grpSp>
        <p:nvGrpSpPr>
          <p:cNvPr id="12" name="Group 11" descr="Some producers do, however, face many competitor firms selling highly similar goods, in which case they must often act as price takers.">
            <a:extLst>
              <a:ext uri="{FF2B5EF4-FFF2-40B4-BE49-F238E27FC236}">
                <a16:creationId xmlns:a16="http://schemas.microsoft.com/office/drawing/2014/main" id="{BBA7B072-1699-42C5-8F4B-09058200A63F}"/>
              </a:ext>
            </a:extLst>
          </p:cNvPr>
          <p:cNvGrpSpPr/>
          <p:nvPr/>
        </p:nvGrpSpPr>
        <p:grpSpPr>
          <a:xfrm>
            <a:off x="2066922" y="248401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3D6FB4C-4E38-49CB-BA4B-11A0BFD086A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38FB4B5-BD69-4072-84E5-EE102FBD2B18}"/>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Some producers do, however, face many competitor firms selling highly similar goods, in which case they must often act as price takers.</a:t>
              </a:r>
            </a:p>
          </p:txBody>
        </p:sp>
      </p:grpSp>
      <p:grpSp>
        <p:nvGrpSpPr>
          <p:cNvPr id="15" name="Group 14" descr="Economists often use agricultural markets as an example, as the same crops grown by different farmers are largely interchangeable.">
            <a:extLst>
              <a:ext uri="{FF2B5EF4-FFF2-40B4-BE49-F238E27FC236}">
                <a16:creationId xmlns:a16="http://schemas.microsoft.com/office/drawing/2014/main" id="{CF807E00-47A8-424C-81F4-3B2C7224A2FA}"/>
              </a:ext>
            </a:extLst>
          </p:cNvPr>
          <p:cNvGrpSpPr/>
          <p:nvPr/>
        </p:nvGrpSpPr>
        <p:grpSpPr>
          <a:xfrm>
            <a:off x="2066922" y="341051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D1A4AC4-3248-45CA-9F49-46D0EFB751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1D4BF14-C475-437C-A1E3-847B0C2E104E}"/>
                </a:ext>
              </a:extLst>
            </p:cNvPr>
            <p:cNvSpPr txBox="1"/>
            <p:nvPr/>
          </p:nvSpPr>
          <p:spPr>
            <a:xfrm>
              <a:off x="542923"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often use agricultural markets as an example, as the same crops grown by different farmers are largely interchangeable.</a:t>
              </a:r>
            </a:p>
          </p:txBody>
        </p:sp>
      </p:grpSp>
    </p:spTree>
    <p:extLst>
      <p:ext uri="{BB962C8B-B14F-4D97-AF65-F5344CB8AC3E}">
        <p14:creationId xmlns:p14="http://schemas.microsoft.com/office/powerpoint/2010/main" val="11995909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24CFF8-9E83-4149-B2DB-EC2C1DB7C71D}">
  <ds:schemaRefs>
    <ds:schemaRef ds:uri="http://schemas.microsoft.com/office/2006/documentManagement/types"/>
    <ds:schemaRef ds:uri="fdab59f7-c3a7-48e5-acd8-618ce834776e"/>
    <ds:schemaRef ds:uri="http://purl.org/dc/elements/1.1/"/>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 ds:uri="06d9c582-05c2-476b-83d2-72ab8b1380b2"/>
  </ds:schemaRefs>
</ds:datastoreItem>
</file>

<file path=customXml/itemProps2.xml><?xml version="1.0" encoding="utf-8"?>
<ds:datastoreItem xmlns:ds="http://schemas.openxmlformats.org/officeDocument/2006/customXml" ds:itemID="{8869DD4C-6346-4504-850F-46CC2AC74069}">
  <ds:schemaRefs>
    <ds:schemaRef ds:uri="http://schemas.microsoft.com/sharepoint/v3/contenttype/forms"/>
  </ds:schemaRefs>
</ds:datastoreItem>
</file>

<file path=customXml/itemProps3.xml><?xml version="1.0" encoding="utf-8"?>
<ds:datastoreItem xmlns:ds="http://schemas.openxmlformats.org/officeDocument/2006/customXml" ds:itemID="{3C74904B-5FD2-4EAD-8D14-39E41C39CC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553</TotalTime>
  <Words>1459</Words>
  <Application>Microsoft Office PowerPoint</Application>
  <PresentationFormat>Widescreen</PresentationFormat>
  <Paragraphs>85</Paragraphs>
  <Slides>14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Century Gothic</vt:lpstr>
      <vt:lpstr>Office Theme</vt:lpstr>
      <vt:lpstr>1_Office Theme</vt:lpstr>
      <vt:lpstr>Perfect Competition and Why It Matters</vt:lpstr>
      <vt:lpstr>Perfect Competition</vt:lpstr>
      <vt:lpstr>Market Structure1</vt:lpstr>
      <vt:lpstr>Barriers to Entry</vt:lpstr>
      <vt:lpstr>Market Structure2</vt:lpstr>
      <vt:lpstr>Conditions for Perfect Competition</vt:lpstr>
      <vt:lpstr>What Is a Price Taker?</vt:lpstr>
      <vt:lpstr>Real-World Example</vt:lpstr>
      <vt:lpstr>How Realistic is a Perfect Market?</vt:lpstr>
      <vt:lpstr>Agricultural Market</vt:lpstr>
      <vt:lpstr>Perfectly Competitive Firms vs. Monopolies</vt:lpstr>
      <vt:lpstr>Short Run vs. Long Run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41</cp:revision>
  <dcterms:created xsi:type="dcterms:W3CDTF">2017-06-16T13:06:21Z</dcterms:created>
  <dcterms:modified xsi:type="dcterms:W3CDTF">2026-02-03T13:55:39Z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