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95" r:id="rId5"/>
    <p:sldId id="396" r:id="rId6"/>
    <p:sldId id="397" r:id="rId7"/>
    <p:sldId id="398" r:id="rId8"/>
    <p:sldId id="399" r:id="rId9"/>
    <p:sldId id="400" r:id="rId10"/>
    <p:sldId id="401" r:id="rId11"/>
    <p:sldId id="402" r:id="rId12"/>
    <p:sldId id="403" r:id="rId13"/>
    <p:sldId id="4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73424-1BB6-428C-9302-9E94E5179870}" v="3" dt="2026-02-03T13:41:13.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delMainMaster">
      <pc:chgData name="Caitlin Coleman" userId="96f87ca1-0e64-4ae8-8d77-98757b85df0b" providerId="ADAL" clId="{DDA6BCD5-DC0D-434C-93A0-51E2BCD25B34}" dt="2026-01-05T16:10:10.462" v="6" actId="6549"/>
      <pc:docMkLst>
        <pc:docMk/>
      </pc:docMkLst>
      <pc:sldChg chg="add">
        <pc:chgData name="Caitlin Coleman" userId="96f87ca1-0e64-4ae8-8d77-98757b85df0b" providerId="ADAL" clId="{DDA6BCD5-DC0D-434C-93A0-51E2BCD25B34}" dt="2026-01-05T16:09:17.249" v="0"/>
        <pc:sldMkLst>
          <pc:docMk/>
          <pc:sldMk cId="1465887265" sldId="395"/>
        </pc:sldMkLst>
      </pc:sldChg>
      <pc:sldChg chg="add">
        <pc:chgData name="Caitlin Coleman" userId="96f87ca1-0e64-4ae8-8d77-98757b85df0b" providerId="ADAL" clId="{DDA6BCD5-DC0D-434C-93A0-51E2BCD25B34}" dt="2026-01-05T16:09:17.249" v="0"/>
        <pc:sldMkLst>
          <pc:docMk/>
          <pc:sldMk cId="2204369706" sldId="396"/>
        </pc:sldMkLst>
      </pc:sldChg>
      <pc:sldChg chg="modSp add mod">
        <pc:chgData name="Caitlin Coleman" userId="96f87ca1-0e64-4ae8-8d77-98757b85df0b" providerId="ADAL" clId="{DDA6BCD5-DC0D-434C-93A0-51E2BCD25B34}" dt="2026-01-05T16:09:52.698" v="3" actId="6549"/>
        <pc:sldMkLst>
          <pc:docMk/>
          <pc:sldMk cId="2300882792" sldId="397"/>
        </pc:sldMkLst>
        <pc:spChg chg="mod">
          <ac:chgData name="Caitlin Coleman" userId="96f87ca1-0e64-4ae8-8d77-98757b85df0b" providerId="ADAL" clId="{DDA6BCD5-DC0D-434C-93A0-51E2BCD25B34}" dt="2026-01-05T16:09:52.698" v="3" actId="6549"/>
          <ac:spMkLst>
            <pc:docMk/>
            <pc:sldMk cId="2300882792" sldId="397"/>
            <ac:spMk id="26" creationId="{00000000-0000-0000-0000-000000000000}"/>
          </ac:spMkLst>
        </pc:spChg>
      </pc:sldChg>
      <pc:sldChg chg="add">
        <pc:chgData name="Caitlin Coleman" userId="96f87ca1-0e64-4ae8-8d77-98757b85df0b" providerId="ADAL" clId="{DDA6BCD5-DC0D-434C-93A0-51E2BCD25B34}" dt="2026-01-05T16:09:17.249" v="0"/>
        <pc:sldMkLst>
          <pc:docMk/>
          <pc:sldMk cId="1715740354" sldId="398"/>
        </pc:sldMkLst>
      </pc:sldChg>
      <pc:sldChg chg="add">
        <pc:chgData name="Caitlin Coleman" userId="96f87ca1-0e64-4ae8-8d77-98757b85df0b" providerId="ADAL" clId="{DDA6BCD5-DC0D-434C-93A0-51E2BCD25B34}" dt="2026-01-05T16:09:17.249" v="0"/>
        <pc:sldMkLst>
          <pc:docMk/>
          <pc:sldMk cId="610279910" sldId="399"/>
        </pc:sldMkLst>
      </pc:sldChg>
      <pc:sldChg chg="add">
        <pc:chgData name="Caitlin Coleman" userId="96f87ca1-0e64-4ae8-8d77-98757b85df0b" providerId="ADAL" clId="{DDA6BCD5-DC0D-434C-93A0-51E2BCD25B34}" dt="2026-01-05T16:09:17.249" v="0"/>
        <pc:sldMkLst>
          <pc:docMk/>
          <pc:sldMk cId="3332302387" sldId="400"/>
        </pc:sldMkLst>
      </pc:sldChg>
      <pc:sldChg chg="modSp add mod">
        <pc:chgData name="Caitlin Coleman" userId="96f87ca1-0e64-4ae8-8d77-98757b85df0b" providerId="ADAL" clId="{DDA6BCD5-DC0D-434C-93A0-51E2BCD25B34}" dt="2026-01-05T16:10:02.638" v="4" actId="6549"/>
        <pc:sldMkLst>
          <pc:docMk/>
          <pc:sldMk cId="3365451316" sldId="401"/>
        </pc:sldMkLst>
        <pc:spChg chg="mod">
          <ac:chgData name="Caitlin Coleman" userId="96f87ca1-0e64-4ae8-8d77-98757b85df0b" providerId="ADAL" clId="{DDA6BCD5-DC0D-434C-93A0-51E2BCD25B34}" dt="2026-01-05T16:10:02.638" v="4" actId="6549"/>
          <ac:spMkLst>
            <pc:docMk/>
            <pc:sldMk cId="3365451316" sldId="401"/>
            <ac:spMk id="26" creationId="{00000000-0000-0000-0000-000000000000}"/>
          </ac:spMkLst>
        </pc:spChg>
      </pc:sldChg>
      <pc:sldChg chg="modSp add mod">
        <pc:chgData name="Caitlin Coleman" userId="96f87ca1-0e64-4ae8-8d77-98757b85df0b" providerId="ADAL" clId="{DDA6BCD5-DC0D-434C-93A0-51E2BCD25B34}" dt="2026-01-05T16:10:06.468" v="5" actId="20577"/>
        <pc:sldMkLst>
          <pc:docMk/>
          <pc:sldMk cId="2153359358" sldId="402"/>
        </pc:sldMkLst>
        <pc:spChg chg="mod">
          <ac:chgData name="Caitlin Coleman" userId="96f87ca1-0e64-4ae8-8d77-98757b85df0b" providerId="ADAL" clId="{DDA6BCD5-DC0D-434C-93A0-51E2BCD25B34}" dt="2026-01-05T16:10:06.468" v="5" actId="20577"/>
          <ac:spMkLst>
            <pc:docMk/>
            <pc:sldMk cId="2153359358" sldId="402"/>
            <ac:spMk id="26" creationId="{00000000-0000-0000-0000-000000000000}"/>
          </ac:spMkLst>
        </pc:spChg>
      </pc:sldChg>
      <pc:sldChg chg="modSp add mod">
        <pc:chgData name="Caitlin Coleman" userId="96f87ca1-0e64-4ae8-8d77-98757b85df0b" providerId="ADAL" clId="{DDA6BCD5-DC0D-434C-93A0-51E2BCD25B34}" dt="2026-01-05T16:10:10.462" v="6" actId="6549"/>
        <pc:sldMkLst>
          <pc:docMk/>
          <pc:sldMk cId="2180921954" sldId="403"/>
        </pc:sldMkLst>
        <pc:spChg chg="mod">
          <ac:chgData name="Caitlin Coleman" userId="96f87ca1-0e64-4ae8-8d77-98757b85df0b" providerId="ADAL" clId="{DDA6BCD5-DC0D-434C-93A0-51E2BCD25B34}" dt="2026-01-05T16:10:10.462" v="6" actId="6549"/>
          <ac:spMkLst>
            <pc:docMk/>
            <pc:sldMk cId="2180921954" sldId="403"/>
            <ac:spMk id="26" creationId="{00000000-0000-0000-0000-000000000000}"/>
          </ac:spMkLst>
        </pc:spChg>
      </pc:sldChg>
      <pc:sldChg chg="add">
        <pc:chgData name="Caitlin Coleman" userId="96f87ca1-0e64-4ae8-8d77-98757b85df0b" providerId="ADAL" clId="{DDA6BCD5-DC0D-434C-93A0-51E2BCD25B34}" dt="2026-01-05T16:09:37.955" v="1"/>
        <pc:sldMkLst>
          <pc:docMk/>
          <pc:sldMk cId="2523745671" sldId="4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learn the difference between long-run production and short-run production.</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9561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face many production decisions, some of which are difficult to address in the present or near-future. </a:t>
            </a:r>
            <a:r>
              <a:rPr lang="en-US" sz="1200" dirty="0">
                <a:solidFill>
                  <a:schemeClr val="bg1"/>
                </a:solidFill>
              </a:rPr>
              <a:t>In the long run, however, firms can modify all inputs in order to produce efficiently.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all factors (including capital) are variable, so our production function is: Q=f[L,K]. Q is output, L is labor, and K is capital. In the short run, the only variable factor is labor, so the only way the firm can produce more output is by hiring additional workers. At what point (e.g. after how many workers) does diminishing marginal productivity kick in, and more importantly,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secretarial firm that does typing for hire using typists for labor and personal computers for capital. In the short run, the only variable factor is labor, so the only way the firm can produce more output is by hiring additional workers. Hiring a second and third typist increases productivity, but after that, hiring more typists will not add any productivity to the firm.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72223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product declines after a certain point because capital is fixed. The production process for typing works best with one worker and one PC. Adding more than one typist leads to seriously diminished marginal productivity. Assuming purchasing more PCs is infeasible in the short run, additional workers will have no positive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0286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long run, capital and labor are both considered to be more elastic, or flexible. In the long run, capital is not fixed, which would give the production function: Q=f[L,K]. If demand has tripled to 15 documents per day, the firm could acquire two more PCs, allowing for more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81725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more capital, the firm can hire three workers before diminishing productivity comes into effect. The firm is able to increase capital and purchase more computers so the workers can be more productive. Since all factors are variable, the long-run production function shows the most efficient way of producing any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69063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long run, all inputs are variable. Since diminishing marginal productivity is caused by fixed capital, there are no diminishing returns in the long run. Firms can choose the optimal capital stock to produce their desired level of output over longer periods of time.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95352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2475803"/>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2" y="2966420"/>
            <a:ext cx="92650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Production in the Long Run</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spTree>
    <p:extLst>
      <p:ext uri="{BB962C8B-B14F-4D97-AF65-F5344CB8AC3E}">
        <p14:creationId xmlns:p14="http://schemas.microsoft.com/office/powerpoint/2010/main" val="1465887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252374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Production in the Long Run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Picture of an individual counting money beside a notebook and pen">
            <a:extLst>
              <a:ext uri="{FF2B5EF4-FFF2-40B4-BE49-F238E27FC236}">
                <a16:creationId xmlns:a16="http://schemas.microsoft.com/office/drawing/2014/main" id="{542B50A2-048C-4C27-9544-0A78B3471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21" y="1437302"/>
            <a:ext cx="4996355" cy="3330903"/>
          </a:xfrm>
          <a:prstGeom prst="rect">
            <a:avLst/>
          </a:prstGeom>
        </p:spPr>
      </p:pic>
      <p:grpSp>
        <p:nvGrpSpPr>
          <p:cNvPr id="17" name="Group 16" descr="Firms face many production decisions, some of which are difficult to address in the present or near-future. In the long run, however, firms can modify all inputs in order to produce efficiently.">
            <a:extLst>
              <a:ext uri="{FF2B5EF4-FFF2-40B4-BE49-F238E27FC236}">
                <a16:creationId xmlns:a16="http://schemas.microsoft.com/office/drawing/2014/main" id="{635484E1-69B7-45C0-93D1-3E34A99FCB56}"/>
              </a:ext>
            </a:extLst>
          </p:cNvPr>
          <p:cNvGrpSpPr/>
          <p:nvPr/>
        </p:nvGrpSpPr>
        <p:grpSpPr>
          <a:xfrm>
            <a:off x="1881187" y="5135186"/>
            <a:ext cx="8429625" cy="1169811"/>
            <a:chOff x="542921" y="1494983"/>
            <a:chExt cx="8492547" cy="1116933"/>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542922" y="1494983"/>
              <a:ext cx="8492546" cy="1013832"/>
            </a:xfrm>
            <a:prstGeom prst="rect">
              <a:avLst/>
            </a:prstGeom>
            <a:grpFill/>
          </p:spPr>
          <p:txBody>
            <a:bodyPr wrap="square" rtlCol="0">
              <a:spAutoFit/>
            </a:bodyPr>
            <a:lstStyle/>
            <a:p>
              <a:pPr algn="ctr"/>
              <a:r>
                <a:rPr lang="en-US" sz="2100" dirty="0">
                  <a:solidFill>
                    <a:schemeClr val="bg1"/>
                  </a:solidFill>
                </a:rPr>
                <a:t>Firms face many production decisions, some of which are difficult to address in the present or near-future. In the long run, however, firms can modify all inputs in order to produce efficiently.</a:t>
              </a:r>
            </a:p>
          </p:txBody>
        </p:sp>
      </p:grpSp>
    </p:spTree>
    <p:extLst>
      <p:ext uri="{BB962C8B-B14F-4D97-AF65-F5344CB8AC3E}">
        <p14:creationId xmlns:p14="http://schemas.microsoft.com/office/powerpoint/2010/main" val="220436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Production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descr="In the long run, all factors (including capital) are variable, so our production function is Q = f[L,K].">
            <a:extLst>
              <a:ext uri="{FF2B5EF4-FFF2-40B4-BE49-F238E27FC236}">
                <a16:creationId xmlns:a16="http://schemas.microsoft.com/office/drawing/2014/main" id="{C057E70B-2511-4A42-8E93-221437B6CDA6}"/>
              </a:ext>
            </a:extLst>
          </p:cNvPr>
          <p:cNvGrpSpPr/>
          <p:nvPr/>
        </p:nvGrpSpPr>
        <p:grpSpPr>
          <a:xfrm>
            <a:off x="2066922" y="1580912"/>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B2AAFDD5-B0A5-44A5-A198-032263D9CD8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939BFBC6-AE46-4BBD-9913-6FE8EF77BF82}"/>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all factors (including capital) are variable, so our production function is </a:t>
              </a:r>
              <a:r>
                <a:rPr lang="en-US" sz="2000" i="1" dirty="0">
                  <a:solidFill>
                    <a:schemeClr val="bg1"/>
                  </a:solidFill>
                </a:rPr>
                <a:t>Q </a:t>
              </a:r>
              <a:r>
                <a:rPr lang="en-US" sz="2000" dirty="0">
                  <a:solidFill>
                    <a:schemeClr val="bg1"/>
                  </a:solidFill>
                </a:rPr>
                <a:t>=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a:t>
              </a:r>
            </a:p>
          </p:txBody>
        </p:sp>
      </p:grpSp>
      <p:grpSp>
        <p:nvGrpSpPr>
          <p:cNvPr id="17" name="Group 16" descr="Q is output, L is labor, and K is capital.">
            <a:extLst>
              <a:ext uri="{FF2B5EF4-FFF2-40B4-BE49-F238E27FC236}">
                <a16:creationId xmlns:a16="http://schemas.microsoft.com/office/drawing/2014/main" id="{CB2E1FE9-5909-493A-A7F5-C822E4D5731D}"/>
              </a:ext>
            </a:extLst>
          </p:cNvPr>
          <p:cNvGrpSpPr/>
          <p:nvPr/>
        </p:nvGrpSpPr>
        <p:grpSpPr>
          <a:xfrm>
            <a:off x="2066920" y="2504956"/>
            <a:ext cx="8058156" cy="806935"/>
            <a:chOff x="542921" y="1736761"/>
            <a:chExt cx="8058156" cy="806935"/>
          </a:xfrm>
          <a:solidFill>
            <a:srgbClr val="627981"/>
          </a:solidFill>
        </p:grpSpPr>
        <p:sp>
          <p:nvSpPr>
            <p:cNvPr id="18" name="Rectangle 17">
              <a:extLst>
                <a:ext uri="{FF2B5EF4-FFF2-40B4-BE49-F238E27FC236}">
                  <a16:creationId xmlns:a16="http://schemas.microsoft.com/office/drawing/2014/main" id="{C295F6A0-5695-42C2-80EA-A72BEE6AD4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308239B7-AE43-41E9-87A1-4DFE4E0830C5}"/>
                </a:ext>
              </a:extLst>
            </p:cNvPr>
            <p:cNvSpPr txBox="1"/>
            <p:nvPr/>
          </p:nvSpPr>
          <p:spPr>
            <a:xfrm>
              <a:off x="542921"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i="1" dirty="0">
                  <a:solidFill>
                    <a:schemeClr val="bg1"/>
                  </a:solidFill>
                </a:rPr>
                <a:t>Q</a:t>
              </a:r>
              <a:r>
                <a:rPr lang="en-US" sz="2000" dirty="0">
                  <a:solidFill>
                    <a:schemeClr val="bg1"/>
                  </a:solidFill>
                </a:rPr>
                <a:t> is output, </a:t>
              </a:r>
              <a:r>
                <a:rPr lang="en-US" sz="2000" i="1" dirty="0">
                  <a:solidFill>
                    <a:schemeClr val="bg1"/>
                  </a:solidFill>
                </a:rPr>
                <a:t>L</a:t>
              </a:r>
              <a:r>
                <a:rPr lang="en-US" sz="2000" dirty="0">
                  <a:solidFill>
                    <a:schemeClr val="bg1"/>
                  </a:solidFill>
                </a:rPr>
                <a:t> is labor, and </a:t>
              </a:r>
              <a:r>
                <a:rPr lang="en-US" sz="2000" i="1" dirty="0">
                  <a:solidFill>
                    <a:schemeClr val="bg1"/>
                  </a:solidFill>
                </a:rPr>
                <a:t>K</a:t>
              </a:r>
              <a:r>
                <a:rPr lang="en-US" sz="2000" dirty="0">
                  <a:solidFill>
                    <a:schemeClr val="bg1"/>
                  </a:solidFill>
                </a:rPr>
                <a:t> is capital.</a:t>
              </a:r>
            </a:p>
          </p:txBody>
        </p:sp>
      </p:grpSp>
      <p:grpSp>
        <p:nvGrpSpPr>
          <p:cNvPr id="20" name="Group 19" descr="In the short run, the only variable factor is labor, so the only way the firm can produce more output is by hiring additional workers.">
            <a:extLst>
              <a:ext uri="{FF2B5EF4-FFF2-40B4-BE49-F238E27FC236}">
                <a16:creationId xmlns:a16="http://schemas.microsoft.com/office/drawing/2014/main" id="{8DC0E3E5-90B5-47C8-BC8B-72250F7B1611}"/>
              </a:ext>
            </a:extLst>
          </p:cNvPr>
          <p:cNvGrpSpPr/>
          <p:nvPr/>
        </p:nvGrpSpPr>
        <p:grpSpPr>
          <a:xfrm>
            <a:off x="2066921" y="3429000"/>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AEEC8050-43B8-40FB-979E-65E281B72D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E6CBC6F-475D-4317-9FE5-AF69CF644E6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23" name="Group 22" descr="At what point (e.g., after how many workers) does diminishing marginal productivity kick in, and more importantly, why?">
            <a:extLst>
              <a:ext uri="{FF2B5EF4-FFF2-40B4-BE49-F238E27FC236}">
                <a16:creationId xmlns:a16="http://schemas.microsoft.com/office/drawing/2014/main" id="{686F64C3-16A9-4CE6-8E59-5DBC94CCE651}"/>
              </a:ext>
            </a:extLst>
          </p:cNvPr>
          <p:cNvGrpSpPr/>
          <p:nvPr/>
        </p:nvGrpSpPr>
        <p:grpSpPr>
          <a:xfrm>
            <a:off x="2066920" y="4353044"/>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6AF8F7A7-0CE3-4C9E-A68B-0242AD064E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5374916F-AF8C-4354-B3D7-C2121463E0F7}"/>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what point (e.g., after how many workers) does diminishing marginal productivity kick in, and more importantly, why?</a:t>
              </a:r>
            </a:p>
          </p:txBody>
        </p:sp>
      </p:grpSp>
    </p:spTree>
    <p:extLst>
      <p:ext uri="{BB962C8B-B14F-4D97-AF65-F5344CB8AC3E}">
        <p14:creationId xmlns:p14="http://schemas.microsoft.com/office/powerpoint/2010/main" val="2300882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Short-Run Production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A table of the number of typists (L), letters per hour (T P), and M P. It reads as follows: 1 typist types 5 letters per hour for an M P of 5. 2 typists type 7 letters per hour for an M P of 2. 3 typists type 8 letters per hour for an M P of 1. 4 typists type 8 letters per hour for an M P of 0. 5 typists type 8 letters per hour for an M P of 0. 6 typists type 8 letters per hour for an M P of 0.">
            <a:extLst>
              <a:ext uri="{FF2B5EF4-FFF2-40B4-BE49-F238E27FC236}">
                <a16:creationId xmlns:a16="http://schemas.microsoft.com/office/drawing/2014/main" id="{9571A694-9DB9-00A2-867C-00233E7BB543}"/>
              </a:ext>
            </a:extLst>
          </p:cNvPr>
          <p:cNvPicPr>
            <a:picLocks noChangeAspect="1"/>
          </p:cNvPicPr>
          <p:nvPr/>
        </p:nvPicPr>
        <p:blipFill>
          <a:blip r:embed="rId3"/>
          <a:stretch>
            <a:fillRect/>
          </a:stretch>
        </p:blipFill>
        <p:spPr>
          <a:xfrm>
            <a:off x="2160565" y="1428273"/>
            <a:ext cx="7870869" cy="1796611"/>
          </a:xfrm>
          <a:prstGeom prst="rect">
            <a:avLst/>
          </a:prstGeom>
        </p:spPr>
      </p:pic>
      <p:grpSp>
        <p:nvGrpSpPr>
          <p:cNvPr id="27" name="Group 26" descr="Consider a secretarial firm that does typing for hire using typists for labor and personal computers for capital.">
            <a:extLst>
              <a:ext uri="{FF2B5EF4-FFF2-40B4-BE49-F238E27FC236}">
                <a16:creationId xmlns:a16="http://schemas.microsoft.com/office/drawing/2014/main" id="{3E2B70B8-9039-4DE5-ADB6-9FBE1052D6A4}"/>
              </a:ext>
            </a:extLst>
          </p:cNvPr>
          <p:cNvGrpSpPr/>
          <p:nvPr/>
        </p:nvGrpSpPr>
        <p:grpSpPr>
          <a:xfrm>
            <a:off x="2066922" y="3330763"/>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Consider a secretarial firm that does typing for hire using typists for labor and personal computers for capital.</a:t>
              </a:r>
            </a:p>
          </p:txBody>
        </p:sp>
      </p:grpSp>
      <p:grpSp>
        <p:nvGrpSpPr>
          <p:cNvPr id="30" name="Group 29" descr="In the short run, the only variable factor is labor, so the only way the firm can produce more output is by hiring additional workers.">
            <a:extLst>
              <a:ext uri="{FF2B5EF4-FFF2-40B4-BE49-F238E27FC236}">
                <a16:creationId xmlns:a16="http://schemas.microsoft.com/office/drawing/2014/main" id="{572BCDF5-B907-4362-9977-5CD004FDF0A0}"/>
              </a:ext>
            </a:extLst>
          </p:cNvPr>
          <p:cNvGrpSpPr/>
          <p:nvPr/>
        </p:nvGrpSpPr>
        <p:grpSpPr>
          <a:xfrm>
            <a:off x="2066922" y="4243577"/>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03FF4E25-85C5-4AC2-9AB6-727AA7EAF5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7C7931EB-39F2-49B2-BE9A-F9422E76B4A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short run, the only variable factor is labor, so the only way the firm can produce more output is by hiring additional workers.</a:t>
              </a:r>
            </a:p>
          </p:txBody>
        </p:sp>
      </p:grpSp>
      <p:grpSp>
        <p:nvGrpSpPr>
          <p:cNvPr id="33" name="Group 32" descr="Hiring a second and third typist increases productivity, but after that, hiring more typists will not add any productivity to the firm.">
            <a:extLst>
              <a:ext uri="{FF2B5EF4-FFF2-40B4-BE49-F238E27FC236}">
                <a16:creationId xmlns:a16="http://schemas.microsoft.com/office/drawing/2014/main" id="{A25546F3-EAD8-47BA-9D70-FC3235D1B28E}"/>
              </a:ext>
            </a:extLst>
          </p:cNvPr>
          <p:cNvGrpSpPr/>
          <p:nvPr/>
        </p:nvGrpSpPr>
        <p:grpSpPr>
          <a:xfrm>
            <a:off x="2066922" y="51563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Hiring a second and third typist increases productivity, but after that, hiring more typists will not add any productivity to the firm.</a:t>
              </a:r>
            </a:p>
          </p:txBody>
        </p:sp>
      </p:grpSp>
    </p:spTree>
    <p:extLst>
      <p:ext uri="{BB962C8B-B14F-4D97-AF65-F5344CB8AC3E}">
        <p14:creationId xmlns:p14="http://schemas.microsoft.com/office/powerpoint/2010/main" val="171574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 Run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Marginal productivity declines after a certain point because capital is fixed.">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Marginal productivity declines after a certain point because capital is fixed.</a:t>
              </a:r>
            </a:p>
          </p:txBody>
        </p:sp>
      </p:grpSp>
      <p:grpSp>
        <p:nvGrpSpPr>
          <p:cNvPr id="33" name="Group 32" descr="The production process for typing works best with one worker and one PC.">
            <a:extLst>
              <a:ext uri="{FF2B5EF4-FFF2-40B4-BE49-F238E27FC236}">
                <a16:creationId xmlns:a16="http://schemas.microsoft.com/office/drawing/2014/main" id="{A25546F3-EAD8-47BA-9D70-FC3235D1B28E}"/>
              </a:ext>
            </a:extLst>
          </p:cNvPr>
          <p:cNvGrpSpPr/>
          <p:nvPr/>
        </p:nvGrpSpPr>
        <p:grpSpPr>
          <a:xfrm>
            <a:off x="2066922" y="2484019"/>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production process for typing works best with one worker and one PC.</a:t>
              </a:r>
            </a:p>
          </p:txBody>
        </p:sp>
      </p:grpSp>
      <p:grpSp>
        <p:nvGrpSpPr>
          <p:cNvPr id="14" name="Group 13" descr="Adding more than one typist leads to seriously diminished marginal productivity.">
            <a:extLst>
              <a:ext uri="{FF2B5EF4-FFF2-40B4-BE49-F238E27FC236}">
                <a16:creationId xmlns:a16="http://schemas.microsoft.com/office/drawing/2014/main" id="{539C9D99-81C8-4A62-AE97-2A0C1BA39F98}"/>
              </a:ext>
            </a:extLst>
          </p:cNvPr>
          <p:cNvGrpSpPr/>
          <p:nvPr/>
        </p:nvGrpSpPr>
        <p:grpSpPr>
          <a:xfrm>
            <a:off x="2066922" y="3410515"/>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Adding more than one typist leads to seriously diminished marginal productivity.</a:t>
              </a:r>
            </a:p>
          </p:txBody>
        </p:sp>
      </p:grpSp>
      <p:grpSp>
        <p:nvGrpSpPr>
          <p:cNvPr id="13" name="Group 12" descr="Assuming purchasing more PCs is infeasible in the short run, additional workers will have no positive impact.">
            <a:extLst>
              <a:ext uri="{FF2B5EF4-FFF2-40B4-BE49-F238E27FC236}">
                <a16:creationId xmlns:a16="http://schemas.microsoft.com/office/drawing/2014/main" id="{AB4C45BA-4D19-4429-96CB-06F9067CC5CE}"/>
              </a:ext>
            </a:extLst>
          </p:cNvPr>
          <p:cNvGrpSpPr/>
          <p:nvPr/>
        </p:nvGrpSpPr>
        <p:grpSpPr>
          <a:xfrm>
            <a:off x="2066922" y="433701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AB5C18F-93F1-433A-A41B-376BAB5E325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890AF300-D187-4D9C-803E-CB6449DB0297}"/>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Assuming purchasing more PCs is infeasible in the short run, additional workers will have no positive impact.</a:t>
              </a:r>
            </a:p>
          </p:txBody>
        </p:sp>
      </p:grpSp>
    </p:spTree>
    <p:extLst>
      <p:ext uri="{BB962C8B-B14F-4D97-AF65-F5344CB8AC3E}">
        <p14:creationId xmlns:p14="http://schemas.microsoft.com/office/powerpoint/2010/main" val="610279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Long-Run Production Function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table of the number of typists (L), letters per hour (T P), and M P. It reads as follows: 1 typist types 5 letters per hour for an M P of 5. 2 typists type 10 letters per hour for an M P of 5. 3 typists type 15 letters per hour for an M P of 5. 4 typists type 17 letters per hour for an M P of 2. 5 typists type 18 letters per hour for an M P of 1. 6 typists type 18 letters per hour for an M P of 0.">
            <a:extLst>
              <a:ext uri="{FF2B5EF4-FFF2-40B4-BE49-F238E27FC236}">
                <a16:creationId xmlns:a16="http://schemas.microsoft.com/office/drawing/2014/main" id="{3F5B5752-2102-1745-F75C-98BCBC7BF8ED}"/>
              </a:ext>
            </a:extLst>
          </p:cNvPr>
          <p:cNvPicPr>
            <a:picLocks noChangeAspect="1"/>
          </p:cNvPicPr>
          <p:nvPr/>
        </p:nvPicPr>
        <p:blipFill>
          <a:blip r:embed="rId3"/>
          <a:stretch>
            <a:fillRect/>
          </a:stretch>
        </p:blipFill>
        <p:spPr>
          <a:xfrm>
            <a:off x="2307053" y="1326333"/>
            <a:ext cx="7577893" cy="1768566"/>
          </a:xfrm>
          <a:prstGeom prst="rect">
            <a:avLst/>
          </a:prstGeom>
        </p:spPr>
      </p:pic>
      <p:grpSp>
        <p:nvGrpSpPr>
          <p:cNvPr id="17" name="Group 16" descr="In the long run, capital and labor are both considered to be more elastic, or flexible.">
            <a:extLst>
              <a:ext uri="{FF2B5EF4-FFF2-40B4-BE49-F238E27FC236}">
                <a16:creationId xmlns:a16="http://schemas.microsoft.com/office/drawing/2014/main" id="{E6891E94-5EBA-47FC-8598-E26F8B16BFD2}"/>
              </a:ext>
            </a:extLst>
          </p:cNvPr>
          <p:cNvGrpSpPr/>
          <p:nvPr/>
        </p:nvGrpSpPr>
        <p:grpSpPr>
          <a:xfrm>
            <a:off x="2066923" y="3340365"/>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AB0ACEA2-882A-4B1B-8A6E-28EB3FA412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9" name="TextBox 18">
              <a:extLst>
                <a:ext uri="{FF2B5EF4-FFF2-40B4-BE49-F238E27FC236}">
                  <a16:creationId xmlns:a16="http://schemas.microsoft.com/office/drawing/2014/main" id="{A710B3AE-8C56-4ADB-9567-EC2D1AE78A1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and labor are both considered to be more elastic, or flexible.</a:t>
              </a:r>
            </a:p>
          </p:txBody>
        </p:sp>
      </p:grpSp>
      <p:grpSp>
        <p:nvGrpSpPr>
          <p:cNvPr id="27" name="Group 26" descr="In the long run, capital is not fixed, which would give the production function: Q = f[L,K].">
            <a:extLst>
              <a:ext uri="{FF2B5EF4-FFF2-40B4-BE49-F238E27FC236}">
                <a16:creationId xmlns:a16="http://schemas.microsoft.com/office/drawing/2014/main" id="{3E2B70B8-9039-4DE5-ADB6-9FBE1052D6A4}"/>
              </a:ext>
            </a:extLst>
          </p:cNvPr>
          <p:cNvGrpSpPr/>
          <p:nvPr/>
        </p:nvGrpSpPr>
        <p:grpSpPr>
          <a:xfrm>
            <a:off x="2066923" y="4250873"/>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long run, capital is not fixed, which would give the production function: </a:t>
              </a:r>
              <a:r>
                <a:rPr lang="en-US" sz="2000" i="1" dirty="0">
                  <a:solidFill>
                    <a:schemeClr val="bg1"/>
                  </a:solidFill>
                </a:rPr>
                <a:t>Q</a:t>
              </a:r>
              <a:r>
                <a:rPr lang="en-US" sz="2000" dirty="0">
                  <a:solidFill>
                    <a:schemeClr val="bg1"/>
                  </a:solidFill>
                </a:rPr>
                <a:t> = </a:t>
              </a:r>
              <a:r>
                <a:rPr lang="en-US" sz="2000" i="1" dirty="0">
                  <a:solidFill>
                    <a:schemeClr val="bg1"/>
                  </a:solidFill>
                </a:rPr>
                <a:t>f</a:t>
              </a:r>
              <a:r>
                <a:rPr lang="en-US" sz="2000" dirty="0">
                  <a:solidFill>
                    <a:schemeClr val="bg1"/>
                  </a:solidFill>
                </a:rPr>
                <a:t>[</a:t>
              </a:r>
              <a:r>
                <a:rPr lang="en-US" sz="2000" i="1" dirty="0">
                  <a:solidFill>
                    <a:schemeClr val="bg1"/>
                  </a:solidFill>
                </a:rPr>
                <a:t>L</a:t>
              </a:r>
              <a:r>
                <a:rPr lang="en-US" sz="2000" dirty="0">
                  <a:solidFill>
                    <a:schemeClr val="bg1"/>
                  </a:solidFill>
                </a:rPr>
                <a:t>,</a:t>
              </a:r>
              <a:r>
                <a:rPr lang="en-US" sz="2000" i="1" dirty="0">
                  <a:solidFill>
                    <a:schemeClr val="bg1"/>
                  </a:solidFill>
                </a:rPr>
                <a:t>K</a:t>
              </a:r>
              <a:r>
                <a:rPr lang="en-US" sz="2000" dirty="0">
                  <a:solidFill>
                    <a:schemeClr val="bg1"/>
                  </a:solidFill>
                </a:rPr>
                <a:t>]. </a:t>
              </a:r>
            </a:p>
          </p:txBody>
        </p:sp>
      </p:grpSp>
      <p:grpSp>
        <p:nvGrpSpPr>
          <p:cNvPr id="11" name="Group 10" descr="If demand has tripled to 15 documents per day, the firm could acquire two more PCs, allowing for more output.">
            <a:extLst>
              <a:ext uri="{FF2B5EF4-FFF2-40B4-BE49-F238E27FC236}">
                <a16:creationId xmlns:a16="http://schemas.microsoft.com/office/drawing/2014/main" id="{3701AB89-B805-4C7A-A348-308555415D3C}"/>
              </a:ext>
            </a:extLst>
          </p:cNvPr>
          <p:cNvGrpSpPr/>
          <p:nvPr/>
        </p:nvGrpSpPr>
        <p:grpSpPr>
          <a:xfrm>
            <a:off x="2066923" y="516138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4E16DCB8-7A53-4219-BE9F-169692DBA9C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5E531927-633E-4405-BDD6-7CA74F0F2B10}"/>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demand has tripled to 15 documents per day, the firm could acquire two more PCs, allowing for more output.</a:t>
              </a:r>
            </a:p>
          </p:txBody>
        </p:sp>
      </p:grpSp>
    </p:spTree>
    <p:extLst>
      <p:ext uri="{BB962C8B-B14F-4D97-AF65-F5344CB8AC3E}">
        <p14:creationId xmlns:p14="http://schemas.microsoft.com/office/powerpoint/2010/main" val="333230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Long Run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With more capital, the firm can hire three workers before diminishing productivity comes into effect.">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more capital, the firm can hire three workers before diminishing productivity comes into effect.</a:t>
              </a:r>
            </a:p>
          </p:txBody>
        </p:sp>
      </p:grpSp>
      <p:grpSp>
        <p:nvGrpSpPr>
          <p:cNvPr id="10" name="Group 9" descr="The firm is able to increase capital and purchase more computers so the workers can be more productive.">
            <a:extLst>
              <a:ext uri="{FF2B5EF4-FFF2-40B4-BE49-F238E27FC236}">
                <a16:creationId xmlns:a16="http://schemas.microsoft.com/office/drawing/2014/main" id="{B89F9B33-4C64-4959-9E29-6789ECB9B9AF}"/>
              </a:ext>
            </a:extLst>
          </p:cNvPr>
          <p:cNvGrpSpPr/>
          <p:nvPr/>
        </p:nvGrpSpPr>
        <p:grpSpPr>
          <a:xfrm>
            <a:off x="2066922" y="2499155"/>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C21CE291-6324-4366-A1F9-4502CC04FF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0AB7BB4-A84E-4F1A-829D-FDAA30EF8338}"/>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firm is able to increase capital and purchase more computers so the workers can be more productive.</a:t>
              </a:r>
            </a:p>
          </p:txBody>
        </p:sp>
      </p:grpSp>
      <p:grpSp>
        <p:nvGrpSpPr>
          <p:cNvPr id="33" name="Group 32" descr="Since all factors are variable, the long-run production function shows the most efficient way of producing any level of output.">
            <a:extLst>
              <a:ext uri="{FF2B5EF4-FFF2-40B4-BE49-F238E27FC236}">
                <a16:creationId xmlns:a16="http://schemas.microsoft.com/office/drawing/2014/main" id="{A25546F3-EAD8-47BA-9D70-FC3235D1B28E}"/>
              </a:ext>
            </a:extLst>
          </p:cNvPr>
          <p:cNvGrpSpPr/>
          <p:nvPr/>
        </p:nvGrpSpPr>
        <p:grpSpPr>
          <a:xfrm>
            <a:off x="2066922" y="342496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all factors are variable, the long-run production function shows the most efficient way of producing any level of output.</a:t>
              </a:r>
            </a:p>
          </p:txBody>
        </p:sp>
      </p:grpSp>
    </p:spTree>
    <p:extLst>
      <p:ext uri="{BB962C8B-B14F-4D97-AF65-F5344CB8AC3E}">
        <p14:creationId xmlns:p14="http://schemas.microsoft.com/office/powerpoint/2010/main" val="336545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Think about the difference between the short run and the long run. If you are primarily a service-related business, such as a taxi company, how would your movement from the short run to the long run be different than for a large manufacturing firm, like General Motors?</a:t>
            </a:r>
          </a:p>
        </p:txBody>
      </p:sp>
      <p:pic>
        <p:nvPicPr>
          <p:cNvPr id="4" name="Picture 3" descr="A picture of a yellow taxi">
            <a:extLst>
              <a:ext uri="{FF2B5EF4-FFF2-40B4-BE49-F238E27FC236}">
                <a16:creationId xmlns:a16="http://schemas.microsoft.com/office/drawing/2014/main" id="{E92A899B-4280-4A1A-B8B0-AFD56C60B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44" y="3358284"/>
            <a:ext cx="4952911" cy="3239929"/>
          </a:xfrm>
          <a:prstGeom prst="rect">
            <a:avLst/>
          </a:prstGeom>
        </p:spPr>
      </p:pic>
    </p:spTree>
    <p:extLst>
      <p:ext uri="{BB962C8B-B14F-4D97-AF65-F5344CB8AC3E}">
        <p14:creationId xmlns:p14="http://schemas.microsoft.com/office/powerpoint/2010/main" val="215335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87935"/>
            <a:ext cx="9273061" cy="2862322"/>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In the long run, all inputs are variable.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Since diminishing marginal productivity is caused by fixed capital, there are no diminishing returns in the long run.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Firms can choose the optimal capital stock to produce their desired level of output over longer periods of time.</a:t>
            </a:r>
          </a:p>
          <a:p>
            <a:endParaRPr lang="en-US" sz="2000" dirty="0">
              <a:solidFill>
                <a:schemeClr val="bg1"/>
              </a:solidFill>
            </a:endParaRPr>
          </a:p>
        </p:txBody>
      </p:sp>
    </p:spTree>
    <p:extLst>
      <p:ext uri="{BB962C8B-B14F-4D97-AF65-F5344CB8AC3E}">
        <p14:creationId xmlns:p14="http://schemas.microsoft.com/office/powerpoint/2010/main" val="21809219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464B43-C9F4-413E-9B4F-54B33B4C81CC}">
  <ds:schemaRefs>
    <ds:schemaRef ds:uri="http://schemas.microsoft.com/sharepoint/v3/contenttype/forms"/>
  </ds:schemaRefs>
</ds:datastoreItem>
</file>

<file path=customXml/itemProps2.xml><?xml version="1.0" encoding="utf-8"?>
<ds:datastoreItem xmlns:ds="http://schemas.openxmlformats.org/officeDocument/2006/customXml" ds:itemID="{70376328-7AF6-4E03-90AF-96A969F3605D}">
  <ds:schemaRefs>
    <ds:schemaRef ds:uri="http://purl.org/dc/elements/1.1/"/>
    <ds:schemaRef ds:uri="http://www.w3.org/XML/1998/namespace"/>
    <ds:schemaRef ds:uri="http://schemas.microsoft.com/office/infopath/2007/PartnerControls"/>
    <ds:schemaRef ds:uri="fdab59f7-c3a7-48e5-acd8-618ce834776e"/>
    <ds:schemaRef ds:uri="http://purl.org/dc/dcmitype/"/>
    <ds:schemaRef ds:uri="http://schemas.openxmlformats.org/package/2006/metadata/core-properties"/>
    <ds:schemaRef ds:uri="http://schemas.microsoft.com/office/2006/documentManagement/types"/>
    <ds:schemaRef ds:uri="06d9c582-05c2-476b-83d2-72ab8b1380b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C79D5FB-F542-4E4D-BE13-309A83AC1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358</TotalTime>
  <Words>1031</Words>
  <Application>Microsoft Office PowerPoint</Application>
  <PresentationFormat>Widescreen</PresentationFormat>
  <Paragraphs>72</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 Math</vt:lpstr>
      <vt:lpstr>Century Gothic</vt:lpstr>
      <vt:lpstr>1_Office Theme</vt:lpstr>
      <vt:lpstr>Production in the Long Run</vt:lpstr>
      <vt:lpstr>Production in the Long Run1</vt:lpstr>
      <vt:lpstr>Production</vt:lpstr>
      <vt:lpstr>Short-Run Production Function</vt:lpstr>
      <vt:lpstr>Short Run</vt:lpstr>
      <vt:lpstr>Long-Run Production Function</vt:lpstr>
      <vt:lpstr>Long Run</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39</cp:revision>
  <dcterms:created xsi:type="dcterms:W3CDTF">2017-06-16T13:06:21Z</dcterms:created>
  <dcterms:modified xsi:type="dcterms:W3CDTF">2026-02-03T13:41:24Z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