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0D5DA-DC70-4AF4-BD71-6EEC66FB4010}" v="3" dt="2026-02-03T13:36:12.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5T15:48:04.276" v="5" actId="6549"/>
      <pc:docMkLst>
        <pc:docMk/>
      </pc:docMkLst>
      <pc:sldChg chg="add">
        <pc:chgData name="Caitlin Coleman" userId="96f87ca1-0e64-4ae8-8d77-98757b85df0b" providerId="ADAL" clId="{DDA6BCD5-DC0D-434C-93A0-51E2BCD25B34}" dt="2026-01-05T15:47:09.214" v="0"/>
        <pc:sldMkLst>
          <pc:docMk/>
          <pc:sldMk cId="3827834617" sldId="369"/>
        </pc:sldMkLst>
      </pc:sldChg>
      <pc:sldChg chg="add">
        <pc:chgData name="Caitlin Coleman" userId="96f87ca1-0e64-4ae8-8d77-98757b85df0b" providerId="ADAL" clId="{DDA6BCD5-DC0D-434C-93A0-51E2BCD25B34}" dt="2026-01-05T15:47:09.214" v="0"/>
        <pc:sldMkLst>
          <pc:docMk/>
          <pc:sldMk cId="2624674197" sldId="370"/>
        </pc:sldMkLst>
      </pc:sldChg>
      <pc:sldChg chg="add">
        <pc:chgData name="Caitlin Coleman" userId="96f87ca1-0e64-4ae8-8d77-98757b85df0b" providerId="ADAL" clId="{DDA6BCD5-DC0D-434C-93A0-51E2BCD25B34}" dt="2026-01-05T15:47:09.214" v="0"/>
        <pc:sldMkLst>
          <pc:docMk/>
          <pc:sldMk cId="3308446276" sldId="371"/>
        </pc:sldMkLst>
      </pc:sldChg>
      <pc:sldChg chg="add">
        <pc:chgData name="Caitlin Coleman" userId="96f87ca1-0e64-4ae8-8d77-98757b85df0b" providerId="ADAL" clId="{DDA6BCD5-DC0D-434C-93A0-51E2BCD25B34}" dt="2026-01-05T15:47:09.214" v="0"/>
        <pc:sldMkLst>
          <pc:docMk/>
          <pc:sldMk cId="1085621848" sldId="372"/>
        </pc:sldMkLst>
      </pc:sldChg>
      <pc:sldChg chg="add">
        <pc:chgData name="Caitlin Coleman" userId="96f87ca1-0e64-4ae8-8d77-98757b85df0b" providerId="ADAL" clId="{DDA6BCD5-DC0D-434C-93A0-51E2BCD25B34}" dt="2026-01-05T15:47:09.214" v="0"/>
        <pc:sldMkLst>
          <pc:docMk/>
          <pc:sldMk cId="2334026079" sldId="373"/>
        </pc:sldMkLst>
      </pc:sldChg>
      <pc:sldChg chg="add">
        <pc:chgData name="Caitlin Coleman" userId="96f87ca1-0e64-4ae8-8d77-98757b85df0b" providerId="ADAL" clId="{DDA6BCD5-DC0D-434C-93A0-51E2BCD25B34}" dt="2026-01-05T15:47:09.214" v="0"/>
        <pc:sldMkLst>
          <pc:docMk/>
          <pc:sldMk cId="2532773219" sldId="374"/>
        </pc:sldMkLst>
      </pc:sldChg>
      <pc:sldChg chg="add">
        <pc:chgData name="Caitlin Coleman" userId="96f87ca1-0e64-4ae8-8d77-98757b85df0b" providerId="ADAL" clId="{DDA6BCD5-DC0D-434C-93A0-51E2BCD25B34}" dt="2026-01-05T15:47:09.214" v="0"/>
        <pc:sldMkLst>
          <pc:docMk/>
          <pc:sldMk cId="4163142804" sldId="375"/>
        </pc:sldMkLst>
      </pc:sldChg>
      <pc:sldChg chg="add">
        <pc:chgData name="Caitlin Coleman" userId="96f87ca1-0e64-4ae8-8d77-98757b85df0b" providerId="ADAL" clId="{DDA6BCD5-DC0D-434C-93A0-51E2BCD25B34}" dt="2026-01-05T15:47:09.214" v="0"/>
        <pc:sldMkLst>
          <pc:docMk/>
          <pc:sldMk cId="655394452" sldId="376"/>
        </pc:sldMkLst>
      </pc:sldChg>
      <pc:sldChg chg="add">
        <pc:chgData name="Caitlin Coleman" userId="96f87ca1-0e64-4ae8-8d77-98757b85df0b" providerId="ADAL" clId="{DDA6BCD5-DC0D-434C-93A0-51E2BCD25B34}" dt="2026-01-05T15:47:09.214" v="0"/>
        <pc:sldMkLst>
          <pc:docMk/>
          <pc:sldMk cId="1419520248" sldId="377"/>
        </pc:sldMkLst>
      </pc:sldChg>
      <pc:sldChg chg="modSp add mod">
        <pc:chgData name="Caitlin Coleman" userId="96f87ca1-0e64-4ae8-8d77-98757b85df0b" providerId="ADAL" clId="{DDA6BCD5-DC0D-434C-93A0-51E2BCD25B34}" dt="2026-01-05T15:47:51.533" v="3" actId="20577"/>
        <pc:sldMkLst>
          <pc:docMk/>
          <pc:sldMk cId="819104515" sldId="378"/>
        </pc:sldMkLst>
        <pc:spChg chg="mod">
          <ac:chgData name="Caitlin Coleman" userId="96f87ca1-0e64-4ae8-8d77-98757b85df0b" providerId="ADAL" clId="{DDA6BCD5-DC0D-434C-93A0-51E2BCD25B34}" dt="2026-01-05T15:47:51.533" v="3" actId="20577"/>
          <ac:spMkLst>
            <pc:docMk/>
            <pc:sldMk cId="819104515" sldId="378"/>
            <ac:spMk id="26" creationId="{00000000-0000-0000-0000-000000000000}"/>
          </ac:spMkLst>
        </pc:spChg>
      </pc:sldChg>
      <pc:sldChg chg="modSp add mod">
        <pc:chgData name="Caitlin Coleman" userId="96f87ca1-0e64-4ae8-8d77-98757b85df0b" providerId="ADAL" clId="{DDA6BCD5-DC0D-434C-93A0-51E2BCD25B34}" dt="2026-01-05T15:48:00.576" v="4" actId="6549"/>
        <pc:sldMkLst>
          <pc:docMk/>
          <pc:sldMk cId="1531035773" sldId="379"/>
        </pc:sldMkLst>
        <pc:spChg chg="mod">
          <ac:chgData name="Caitlin Coleman" userId="96f87ca1-0e64-4ae8-8d77-98757b85df0b" providerId="ADAL" clId="{DDA6BCD5-DC0D-434C-93A0-51E2BCD25B34}" dt="2026-01-05T15:48:00.576" v="4" actId="6549"/>
          <ac:spMkLst>
            <pc:docMk/>
            <pc:sldMk cId="1531035773" sldId="379"/>
            <ac:spMk id="26" creationId="{00000000-0000-0000-0000-000000000000}"/>
          </ac:spMkLst>
        </pc:spChg>
      </pc:sldChg>
      <pc:sldChg chg="add">
        <pc:chgData name="Caitlin Coleman" userId="96f87ca1-0e64-4ae8-8d77-98757b85df0b" providerId="ADAL" clId="{DDA6BCD5-DC0D-434C-93A0-51E2BCD25B34}" dt="2026-01-05T15:47:09.214" v="0"/>
        <pc:sldMkLst>
          <pc:docMk/>
          <pc:sldMk cId="505019007" sldId="380"/>
        </pc:sldMkLst>
      </pc:sldChg>
      <pc:sldChg chg="add">
        <pc:chgData name="Caitlin Coleman" userId="96f87ca1-0e64-4ae8-8d77-98757b85df0b" providerId="ADAL" clId="{DDA6BCD5-DC0D-434C-93A0-51E2BCD25B34}" dt="2026-01-05T15:47:09.214" v="0"/>
        <pc:sldMkLst>
          <pc:docMk/>
          <pc:sldMk cId="1084540929" sldId="381"/>
        </pc:sldMkLst>
      </pc:sldChg>
      <pc:sldChg chg="modSp add mod">
        <pc:chgData name="Caitlin Coleman" userId="96f87ca1-0e64-4ae8-8d77-98757b85df0b" providerId="ADAL" clId="{DDA6BCD5-DC0D-434C-93A0-51E2BCD25B34}" dt="2026-01-05T15:48:04.276" v="5" actId="6549"/>
        <pc:sldMkLst>
          <pc:docMk/>
          <pc:sldMk cId="445142868" sldId="382"/>
        </pc:sldMkLst>
        <pc:spChg chg="mod">
          <ac:chgData name="Caitlin Coleman" userId="96f87ca1-0e64-4ae8-8d77-98757b85df0b" providerId="ADAL" clId="{DDA6BCD5-DC0D-434C-93A0-51E2BCD25B34}" dt="2026-01-05T15:48:04.276" v="5" actId="6549"/>
          <ac:spMkLst>
            <pc:docMk/>
            <pc:sldMk cId="445142868" sldId="382"/>
            <ac:spMk id="26" creationId="{00000000-0000-0000-0000-000000000000}"/>
          </ac:spMkLst>
        </pc:spChg>
      </pc:sldChg>
      <pc:sldChg chg="add">
        <pc:chgData name="Caitlin Coleman" userId="96f87ca1-0e64-4ae8-8d77-98757b85df0b" providerId="ADAL" clId="{DDA6BCD5-DC0D-434C-93A0-51E2BCD25B34}" dt="2026-01-05T15:47:25.064" v="1"/>
        <pc:sldMkLst>
          <pc:docMk/>
          <pc:sldMk cId="1493829332" sldId="3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less than two decades, Amazon has transformed the way consumers sell, buy, and even read. A major reason for the giant retailer's success is its production model and cost structure, which has enabled Amazon to undercut competitors' prices even when factoring in the cost of shipping.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definitions of cost are important for distinguishing between two conceptions of profit: accounting profit and economic profit. Accounting profit is a cash concept: total revenue minus explicit costs—the difference between dollars brought in and dollars paid out. Economic profit is total revenue minus total cost, including both explicit and implicit costs. Whether or not a business is economically successful depends on its economic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74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A firm had a sales revenue of $1,300,000 last year. It spent $450,000 on labor, $50,000 on capital, and $250,000 on materials. The firm's factory sits on land owned by the firm that it could rent for $80,000 per year.</a:t>
            </a:r>
          </a:p>
          <a:p>
            <a:pPr algn="l"/>
            <a:endParaRPr lang="en-US" sz="1200" dirty="0">
              <a:solidFill>
                <a:schemeClr val="bg1"/>
              </a:solidFill>
            </a:endParaRPr>
          </a:p>
          <a:p>
            <a:pPr algn="l"/>
            <a:r>
              <a:rPr lang="en-US" sz="1200" dirty="0">
                <a:solidFill>
                  <a:schemeClr val="bg1"/>
                </a:solidFill>
              </a:rPr>
              <a:t>What was the firm's economic profit? </a:t>
            </a: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20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Economic profit is calculated by subtracting total cost from total revenue. Explicit costs are actual payments that the firm makes. Labor, capital, and materials are all explicit costs. Implicit costs are the opportunity costs of using resources that the firm already owns. Using the land the firm owns for its factory is considered an implicit cost since the firm could make money by renting out the land. Since all four costs are included in total cost, subtract each one from the firm's total revenue.</a:t>
            </a:r>
          </a:p>
          <a:p>
            <a:pPr algn="l"/>
            <a:endParaRPr lang="en-US" sz="1200" dirty="0">
              <a:solidFill>
                <a:schemeClr val="bg1"/>
              </a:solidFill>
            </a:endParaRPr>
          </a:p>
          <a:p>
            <a:pPr algn="l"/>
            <a:r>
              <a:rPr lang="en-US" sz="1200" dirty="0">
                <a:solidFill>
                  <a:schemeClr val="bg1"/>
                </a:solidFill>
              </a:rPr>
              <a:t>economic profit= sales revenue−labor−capital−materials−opportunity cost of land</a:t>
            </a:r>
          </a:p>
          <a:p>
            <a:pPr algn="l"/>
            <a:r>
              <a:rPr lang="en-US" sz="1200" dirty="0">
                <a:solidFill>
                  <a:schemeClr val="bg1"/>
                </a:solidFill>
              </a:rPr>
              <a:t>economic profit= $1,300,000 − $450,000 − $50,000 − $250,000 − $80,000</a:t>
            </a:r>
          </a:p>
          <a:p>
            <a:pPr algn="l"/>
            <a:r>
              <a:rPr lang="en-US" sz="1200" dirty="0">
                <a:solidFill>
                  <a:schemeClr val="bg1"/>
                </a:solidFill>
              </a:rPr>
              <a:t>economic profit= $470,000</a:t>
            </a: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25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theory of the firm explains how firms behave. A firm combines inputs of land, labor, capital, and component materials to produce outputs. Production is any process or service that creates value, including manufacturing, transportation, distribution, and sales.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75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Production involves many important decisions that define a firm's behavior. Just a few of these decisions include what product or products the firm should produce, how the firm should produce these products (in other words, what production process the firm should use), how much output the firm should produce, what price the firm should charge for its products, and how much labor the firm should employ. These decisions depend on the production and cost conditions facing each firm as well as the market structure for the product in question.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answers to production questions depend on the conditions facing each firm and the market structure for the product(s) in question. Market structure is a multidimensional concept that involves how competitive the industry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41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Market structure is defined by questions such as these: How much market power does each firm in the industry possess? How difficult is it for new firms to enter the industry? How similar is each firm’s product to the products of other firms in the industry? Do firms compete on the basis of price, advertising, or other product differences?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14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face different competitive situations. At one extreme—perfect competition—many firms are all trying to sell identical products. At the other extreme—monopoly—only one firm is selling the product, and this firm faces no competition. Monopolistic competition and oligopoly fall between the extremes of perfect competition and monopoly. Monopolistic competition is a situation with many firms selling similar, but not identical, products. Oligopoly is a situation with few firms that sell identical or similar products.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business, regardless of size or complexity, tries to earn a profit. 𝑝𝑟𝑜𝑓𝑖𝑡=𝑡𝑜𝑡𝑎𝑙 𝑟𝑒𝑣𝑒𝑛𝑢𝑒−𝑡𝑜𝑡𝑎𝑙 𝑐𝑜𝑠𝑡. Total revenue is the income the firm generates from selling its products. We calculate it by multiplying the price of the product times the quantity of output sold: 𝑡𝑜𝑡𝑎𝑙 𝑟𝑒𝑣𝑒𝑛𝑢𝑒=𝑝𝑟𝑖𝑐𝑒×𝑞𝑢𝑎𝑛𝑡𝑖𝑡𝑦.</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cost is what the firm pays for producing and selling its products. We can distinguish between two types of cost: explicit and implicit. Explicit costs are out-of-pocket costs and actual payments, such as wages paid to employees and rent for an office. Implicit costs are the opportunity costs of using resources the firm already owns, such as depreciation.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50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Suppose you own your own vinyl decal business, and you currently generate revenue of $20,000 per year. To calculate your profit, what else do you need to consider besides your total revenue of $20,000?</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93968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353202" y="2216768"/>
            <a:ext cx="11485596"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Explicit and Implicit Costs, and Accounting and Economic Profit</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248175"/>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3827834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701248"/>
            <a:ext cx="8851342" cy="1200329"/>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you own your own vinyl album business, and you currently generate revenue of $20,000 per year. To calculate your profit, what else do you need to consider besides your total revenue of $20,000?</a:t>
            </a:r>
          </a:p>
        </p:txBody>
      </p:sp>
      <p:pic>
        <p:nvPicPr>
          <p:cNvPr id="3" name="Picture 2" descr="Vinyl playing on a turntable">
            <a:extLst>
              <a:ext uri="{FF2B5EF4-FFF2-40B4-BE49-F238E27FC236}">
                <a16:creationId xmlns:a16="http://schemas.microsoft.com/office/drawing/2014/main" id="{D55A6EC9-2B73-4F1D-BC0E-F37CCE96C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887" y="3464916"/>
            <a:ext cx="5946226" cy="2717549"/>
          </a:xfrm>
          <a:prstGeom prst="rect">
            <a:avLst/>
          </a:prstGeom>
        </p:spPr>
      </p:pic>
    </p:spTree>
    <p:extLst>
      <p:ext uri="{BB962C8B-B14F-4D97-AF65-F5344CB8AC3E}">
        <p14:creationId xmlns:p14="http://schemas.microsoft.com/office/powerpoint/2010/main" val="819104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Profit</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descr="The definitions of cost are important for distinguishing between two conceptions of profit: accounting profit and economic profit.">
            <a:extLst>
              <a:ext uri="{FF2B5EF4-FFF2-40B4-BE49-F238E27FC236}">
                <a16:creationId xmlns:a16="http://schemas.microsoft.com/office/drawing/2014/main" id="{DF140933-3DCD-4873-8013-B0B06C32866B}"/>
              </a:ext>
            </a:extLst>
          </p:cNvPr>
          <p:cNvGrpSpPr/>
          <p:nvPr/>
        </p:nvGrpSpPr>
        <p:grpSpPr>
          <a:xfrm>
            <a:off x="2066921" y="1580912"/>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2C105CF1-56B0-4FE7-BB48-E96284EE4CA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EC61E21-0B60-4633-BFB7-FB6D6EEE5748}"/>
                </a:ext>
              </a:extLst>
            </p:cNvPr>
            <p:cNvSpPr txBox="1"/>
            <p:nvPr/>
          </p:nvSpPr>
          <p:spPr>
            <a:xfrm>
              <a:off x="542922" y="1782390"/>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definitions of cost are important for distinguishing between two conceptions of profit: accounting profit and economic profit.</a:t>
              </a:r>
            </a:p>
          </p:txBody>
        </p:sp>
      </p:grpSp>
      <p:grpSp>
        <p:nvGrpSpPr>
          <p:cNvPr id="22" name="Group 21" descr="Accounting profit is a cash concept: total revenue minus explicit costs—the difference between dollars brought in and dollars paid out.">
            <a:extLst>
              <a:ext uri="{FF2B5EF4-FFF2-40B4-BE49-F238E27FC236}">
                <a16:creationId xmlns:a16="http://schemas.microsoft.com/office/drawing/2014/main" id="{165025EF-ACE0-4E38-A539-4FCCF8DA4F72}"/>
              </a:ext>
            </a:extLst>
          </p:cNvPr>
          <p:cNvGrpSpPr/>
          <p:nvPr/>
        </p:nvGrpSpPr>
        <p:grpSpPr>
          <a:xfrm>
            <a:off x="2066920" y="2504956"/>
            <a:ext cx="8058156" cy="806935"/>
            <a:chOff x="542921" y="1736761"/>
            <a:chExt cx="8058156" cy="806935"/>
          </a:xfrm>
          <a:solidFill>
            <a:srgbClr val="627981"/>
          </a:solidFill>
        </p:grpSpPr>
        <p:sp>
          <p:nvSpPr>
            <p:cNvPr id="23" name="Rectangle 22">
              <a:extLst>
                <a:ext uri="{FF2B5EF4-FFF2-40B4-BE49-F238E27FC236}">
                  <a16:creationId xmlns:a16="http://schemas.microsoft.com/office/drawing/2014/main" id="{869EC0EA-2B7A-4426-B8A0-26BE3A18B41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6B93D80-E8A7-4585-8565-D528CB945FE7}"/>
                </a:ext>
              </a:extLst>
            </p:cNvPr>
            <p:cNvSpPr txBox="1"/>
            <p:nvPr/>
          </p:nvSpPr>
          <p:spPr>
            <a:xfrm>
              <a:off x="542921" y="176225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Accounting profit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a cash concept: total revenue minus explicit costs—the difference between dollars brought in and dollars paid out.</a:t>
              </a:r>
            </a:p>
          </p:txBody>
        </p:sp>
      </p:grpSp>
      <p:grpSp>
        <p:nvGrpSpPr>
          <p:cNvPr id="32" name="Group 31" descr="Economic profit is total revenue minus total cost, including both explicit and implicit costs.">
            <a:extLst>
              <a:ext uri="{FF2B5EF4-FFF2-40B4-BE49-F238E27FC236}">
                <a16:creationId xmlns:a16="http://schemas.microsoft.com/office/drawing/2014/main" id="{0A347D64-D701-4A87-ADE0-9735D9E4E409}"/>
              </a:ext>
            </a:extLst>
          </p:cNvPr>
          <p:cNvGrpSpPr/>
          <p:nvPr/>
        </p:nvGrpSpPr>
        <p:grpSpPr>
          <a:xfrm>
            <a:off x="2066922" y="3429000"/>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1584169F-4214-4798-8A79-801BCC57C6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BF386963-EA58-4B3D-9421-A41A071C690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Economic profit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total revenue minus total cost, including both explicit and implicit costs.</a:t>
              </a:r>
            </a:p>
          </p:txBody>
        </p:sp>
      </p:grpSp>
      <p:grpSp>
        <p:nvGrpSpPr>
          <p:cNvPr id="29" name="Group 28" descr="Whether or not a business is economically successful depends on its economic profit.">
            <a:extLst>
              <a:ext uri="{FF2B5EF4-FFF2-40B4-BE49-F238E27FC236}">
                <a16:creationId xmlns:a16="http://schemas.microsoft.com/office/drawing/2014/main" id="{A1710AC6-DB51-49E9-97B8-4CE304310157}"/>
              </a:ext>
            </a:extLst>
          </p:cNvPr>
          <p:cNvGrpSpPr/>
          <p:nvPr/>
        </p:nvGrpSpPr>
        <p:grpSpPr>
          <a:xfrm>
            <a:off x="2066922" y="4353044"/>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AE80BE1-43D4-4179-89AF-4BB782104E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A41F293E-AB1D-45A0-8EC4-A5135A9EC13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Whether or not a business is economically successful depends on its economic profit.</a:t>
              </a:r>
            </a:p>
          </p:txBody>
        </p:sp>
      </p:grpSp>
    </p:spTree>
    <p:extLst>
      <p:ext uri="{BB962C8B-B14F-4D97-AF65-F5344CB8AC3E}">
        <p14:creationId xmlns:p14="http://schemas.microsoft.com/office/powerpoint/2010/main" val="1531035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2308324"/>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 firm had a sales revenue of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$1,300,000</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last year. It spent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$450,000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on labor</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$50,000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on capital, and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$250,000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on materials. The firm's factory sits on land owned by the firm that it could rent for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$80,000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per year.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What was the firm's economic profit?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019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 uri="{C183D7F6-B498-43B3-948B-1728B52AA6E4}">
                <adec:decorative xmlns:adec="http://schemas.microsoft.com/office/drawing/2017/decorative" val="1"/>
              </a:ext>
            </a:extLst>
          </p:cNvPr>
          <p:cNvSpPr txBox="1"/>
          <p:nvPr/>
        </p:nvSpPr>
        <p:spPr>
          <a:xfrm>
            <a:off x="1459469" y="1341780"/>
            <a:ext cx="9273061" cy="4708981"/>
          </a:xfrm>
          <a:prstGeom prst="rect">
            <a:avLst/>
          </a:prstGeom>
          <a:solidFill>
            <a:srgbClr val="62798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1881188" y="1734207"/>
            <a:ext cx="8429625"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Economic profit is calculated by subtracting total cost from total revenue. Explicit costs are actual payments that the firm makes. Labor, capital, and materials are all explicit costs. Implicit costs are the opportunity costs of using resources that the firm already owns. Using the land the firm owns for its factory is considered an implicit cost since the firm could make money by renting out the land.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95A56C9-2901-4187-92B6-A933A23297BC}"/>
              </a:ext>
            </a:extLst>
          </p:cNvPr>
          <p:cNvSpPr txBox="1"/>
          <p:nvPr/>
        </p:nvSpPr>
        <p:spPr>
          <a:xfrm>
            <a:off x="1881186" y="3696270"/>
            <a:ext cx="8429625" cy="25237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Since all four costs are included in total cost, subtract each one from the firm's total revenue.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economic profit = sales revenue − labor − capital − materials − opportunity cost of land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economic profit = $1,300,000 − $450,000 − $50,000 − $250,000 − $80,000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economic profit = $470,000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540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93783"/>
            <a:ext cx="9273061" cy="2554545"/>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Privately owned firms are motivated to earn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Profit is the difference between revenue and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While accounting profit considers only explicit costs, economic profit considers both explicit and implicit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142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49382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Cost Structure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three boxes sitting on a doorstep">
            <a:extLst>
              <a:ext uri="{FF2B5EF4-FFF2-40B4-BE49-F238E27FC236}">
                <a16:creationId xmlns:a16="http://schemas.microsoft.com/office/drawing/2014/main" id="{52533856-871E-46FD-BD72-97DDEA4E7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981" y="1309496"/>
            <a:ext cx="6270033" cy="333031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descr="In less than two decades, Amazon has transformed the way consumers sell, buy, and even read. A major reason for the giant retailer's success is its production model and cost structure, which has enabled Amazon to undercut competitors' prices even when factoring in the cost of shipping.">
            <a:extLst>
              <a:ext uri="{FF2B5EF4-FFF2-40B4-BE49-F238E27FC236}">
                <a16:creationId xmlns:a16="http://schemas.microsoft.com/office/drawing/2014/main" id="{635484E1-69B7-45C0-93D1-3E34A99FCB56}"/>
              </a:ext>
            </a:extLst>
          </p:cNvPr>
          <p:cNvGrpSpPr/>
          <p:nvPr/>
        </p:nvGrpSpPr>
        <p:grpSpPr>
          <a:xfrm>
            <a:off x="1881186" y="4811395"/>
            <a:ext cx="8429625" cy="1482704"/>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104332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In less than two decades, Amazon has transformed the way consumers sell, buy, and even read. A major reason for the giant retailer's success is its production model and cost structure, which has enabled Amazon to undercut competitors' prices even when factoring in the cost of shipping. </a:t>
              </a:r>
            </a:p>
          </p:txBody>
        </p:sp>
      </p:grpSp>
    </p:spTree>
    <p:extLst>
      <p:ext uri="{BB962C8B-B14F-4D97-AF65-F5344CB8AC3E}">
        <p14:creationId xmlns:p14="http://schemas.microsoft.com/office/powerpoint/2010/main" val="2624674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Theory of the Firm</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B25565E-D965-43E6-BE25-AA1241473A36}"/>
              </a:ext>
            </a:extLst>
          </p:cNvPr>
          <p:cNvSpPr/>
          <p:nvPr/>
        </p:nvSpPr>
        <p:spPr>
          <a:xfrm>
            <a:off x="1881188" y="1592317"/>
            <a:ext cx="8429625" cy="146619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theory of the firm explains how firms behave.</a:t>
            </a:r>
          </a:p>
        </p:txBody>
      </p:sp>
      <p:sp>
        <p:nvSpPr>
          <p:cNvPr id="6" name="Arrow: Up 5">
            <a:extLst>
              <a:ext uri="{FF2B5EF4-FFF2-40B4-BE49-F238E27FC236}">
                <a16:creationId xmlns:a16="http://schemas.microsoft.com/office/drawing/2014/main" id="{4E24798C-73D9-4CCC-BB7D-4B2CAF3D7459}"/>
              </a:ext>
              <a:ext uri="{C183D7F6-B498-43B3-948B-1728B52AA6E4}">
                <adec:decorative xmlns:adec="http://schemas.microsoft.com/office/drawing/2017/decorative" val="1"/>
              </a:ext>
            </a:extLst>
          </p:cNvPr>
          <p:cNvSpPr/>
          <p:nvPr/>
        </p:nvSpPr>
        <p:spPr>
          <a:xfrm>
            <a:off x="3237103" y="3058509"/>
            <a:ext cx="1182414" cy="740982"/>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row: Up 13">
            <a:extLst>
              <a:ext uri="{FF2B5EF4-FFF2-40B4-BE49-F238E27FC236}">
                <a16:creationId xmlns:a16="http://schemas.microsoft.com/office/drawing/2014/main" id="{4B64C5C3-D8F6-45A0-B115-5242F766B930}"/>
              </a:ext>
              <a:ext uri="{C183D7F6-B498-43B3-948B-1728B52AA6E4}">
                <adec:decorative xmlns:adec="http://schemas.microsoft.com/office/drawing/2017/decorative" val="1"/>
              </a:ext>
            </a:extLst>
          </p:cNvPr>
          <p:cNvSpPr/>
          <p:nvPr/>
        </p:nvSpPr>
        <p:spPr>
          <a:xfrm>
            <a:off x="7772485" y="3058508"/>
            <a:ext cx="1182414" cy="740982"/>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B2F0188-BE76-4AB2-9008-A4E12C2C214E}"/>
              </a:ext>
            </a:extLst>
          </p:cNvPr>
          <p:cNvSpPr/>
          <p:nvPr/>
        </p:nvSpPr>
        <p:spPr>
          <a:xfrm>
            <a:off x="1881187" y="3799491"/>
            <a:ext cx="3894246" cy="222293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firm</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combines inputs of land, labor, capital, and component materials to produce outputs.</a:t>
            </a:r>
          </a:p>
        </p:txBody>
      </p:sp>
      <p:sp>
        <p:nvSpPr>
          <p:cNvPr id="12" name="Rectangle 11">
            <a:extLst>
              <a:ext uri="{FF2B5EF4-FFF2-40B4-BE49-F238E27FC236}">
                <a16:creationId xmlns:a16="http://schemas.microsoft.com/office/drawing/2014/main" id="{9F2B88C2-5A82-4042-AB15-9B46B903B16F}"/>
              </a:ext>
            </a:extLst>
          </p:cNvPr>
          <p:cNvSpPr/>
          <p:nvPr/>
        </p:nvSpPr>
        <p:spPr>
          <a:xfrm>
            <a:off x="6416566" y="3799492"/>
            <a:ext cx="3894247" cy="222293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Production</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is any process or service that creates value, including manufacturing, transportation, distribution, and sales.</a:t>
            </a:r>
          </a:p>
        </p:txBody>
      </p:sp>
    </p:spTree>
    <p:extLst>
      <p:ext uri="{BB962C8B-B14F-4D97-AF65-F5344CB8AC3E}">
        <p14:creationId xmlns:p14="http://schemas.microsoft.com/office/powerpoint/2010/main" val="330844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Production Decisions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014E928-7388-42C0-801D-C6A7B548F169}"/>
              </a:ext>
              <a:ext uri="{C183D7F6-B498-43B3-948B-1728B52AA6E4}">
                <adec:decorative xmlns:adec="http://schemas.microsoft.com/office/drawing/2017/decorative" val="1"/>
              </a:ext>
            </a:extLst>
          </p:cNvPr>
          <p:cNvSpPr/>
          <p:nvPr/>
        </p:nvSpPr>
        <p:spPr>
          <a:xfrm>
            <a:off x="1881187" y="1500453"/>
            <a:ext cx="8429625" cy="453768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39B78BE-4C72-462B-B71A-362A6B16FDAF}"/>
              </a:ext>
            </a:extLst>
          </p:cNvPr>
          <p:cNvSpPr txBox="1"/>
          <p:nvPr/>
        </p:nvSpPr>
        <p:spPr>
          <a:xfrm>
            <a:off x="2192214" y="1676258"/>
            <a:ext cx="7807571" cy="40011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Production involves a number of decisions that define a firm's behavior:</a:t>
            </a:r>
          </a:p>
        </p:txBody>
      </p:sp>
      <p:sp>
        <p:nvSpPr>
          <p:cNvPr id="2" name="Rectangle 1">
            <a:extLst>
              <a:ext uri="{FF2B5EF4-FFF2-40B4-BE49-F238E27FC236}">
                <a16:creationId xmlns:a16="http://schemas.microsoft.com/office/drawing/2014/main" id="{C7D81A4C-5684-4B4B-B3D7-D503D8A3FCFB}"/>
              </a:ext>
            </a:extLst>
          </p:cNvPr>
          <p:cNvSpPr/>
          <p:nvPr/>
        </p:nvSpPr>
        <p:spPr>
          <a:xfrm>
            <a:off x="3303535" y="2415492"/>
            <a:ext cx="5584927" cy="400110"/>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 product or products should the firm produce?</a:t>
            </a:r>
          </a:p>
        </p:txBody>
      </p:sp>
      <p:sp>
        <p:nvSpPr>
          <p:cNvPr id="3" name="Rectangle 2">
            <a:extLst>
              <a:ext uri="{FF2B5EF4-FFF2-40B4-BE49-F238E27FC236}">
                <a16:creationId xmlns:a16="http://schemas.microsoft.com/office/drawing/2014/main" id="{8FF64F95-0C93-44B8-8B91-6F87D3589DC3}"/>
              </a:ext>
            </a:extLst>
          </p:cNvPr>
          <p:cNvSpPr/>
          <p:nvPr/>
        </p:nvSpPr>
        <p:spPr>
          <a:xfrm>
            <a:off x="3726407" y="3152571"/>
            <a:ext cx="4739182" cy="400110"/>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should the firm produce the products?</a:t>
            </a:r>
          </a:p>
        </p:txBody>
      </p:sp>
      <p:sp>
        <p:nvSpPr>
          <p:cNvPr id="4" name="Rectangle 3">
            <a:extLst>
              <a:ext uri="{FF2B5EF4-FFF2-40B4-BE49-F238E27FC236}">
                <a16:creationId xmlns:a16="http://schemas.microsoft.com/office/drawing/2014/main" id="{A20381AA-D7C5-4C46-B824-C22391BFAA64}"/>
              </a:ext>
            </a:extLst>
          </p:cNvPr>
          <p:cNvSpPr/>
          <p:nvPr/>
        </p:nvSpPr>
        <p:spPr>
          <a:xfrm>
            <a:off x="3713933" y="3889650"/>
            <a:ext cx="4764125" cy="400110"/>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much output should the firm produce?</a:t>
            </a:r>
          </a:p>
        </p:txBody>
      </p:sp>
      <p:sp>
        <p:nvSpPr>
          <p:cNvPr id="5" name="Rectangle 4">
            <a:extLst>
              <a:ext uri="{FF2B5EF4-FFF2-40B4-BE49-F238E27FC236}">
                <a16:creationId xmlns:a16="http://schemas.microsoft.com/office/drawing/2014/main" id="{2D7EBAA6-4643-4223-9975-40F4C671891D}"/>
              </a:ext>
            </a:extLst>
          </p:cNvPr>
          <p:cNvSpPr/>
          <p:nvPr/>
        </p:nvSpPr>
        <p:spPr>
          <a:xfrm>
            <a:off x="3303535" y="4626729"/>
            <a:ext cx="5501955" cy="400110"/>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 price should the firm charge for its products?</a:t>
            </a:r>
          </a:p>
        </p:txBody>
      </p:sp>
      <p:sp>
        <p:nvSpPr>
          <p:cNvPr id="6" name="Rectangle 5">
            <a:extLst>
              <a:ext uri="{FF2B5EF4-FFF2-40B4-BE49-F238E27FC236}">
                <a16:creationId xmlns:a16="http://schemas.microsoft.com/office/drawing/2014/main" id="{E56C0718-A34A-45D1-905E-43EFC0F643B9}"/>
              </a:ext>
            </a:extLst>
          </p:cNvPr>
          <p:cNvSpPr/>
          <p:nvPr/>
        </p:nvSpPr>
        <p:spPr>
          <a:xfrm>
            <a:off x="3841596" y="5363808"/>
            <a:ext cx="4508798" cy="400110"/>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much labor should the firm employ?</a:t>
            </a:r>
          </a:p>
        </p:txBody>
      </p:sp>
    </p:spTree>
    <p:extLst>
      <p:ext uri="{BB962C8B-B14F-4D97-AF65-F5344CB8AC3E}">
        <p14:creationId xmlns:p14="http://schemas.microsoft.com/office/powerpoint/2010/main" val="1085621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Market Structure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descr="The answers to production questions depend on the conditions facing each firm and the market structure for the product(s) in question.">
            <a:extLst>
              <a:ext uri="{FF2B5EF4-FFF2-40B4-BE49-F238E27FC236}">
                <a16:creationId xmlns:a16="http://schemas.microsoft.com/office/drawing/2014/main" id="{C03D23DB-510A-4914-BBBE-3C5394BB4195}"/>
              </a:ext>
            </a:extLst>
          </p:cNvPr>
          <p:cNvGrpSpPr/>
          <p:nvPr/>
        </p:nvGrpSpPr>
        <p:grpSpPr>
          <a:xfrm>
            <a:off x="2066922" y="158091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B2E2BC8-7FC7-48B5-96C0-1DA7F0A56A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0DDC293-FBCE-4429-8BD6-93FDA272E43D}"/>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answers to production questions depend on the conditions facing each firm and the market structure for the product(s) in question.</a:t>
              </a:r>
            </a:p>
          </p:txBody>
        </p:sp>
      </p:grpSp>
      <p:grpSp>
        <p:nvGrpSpPr>
          <p:cNvPr id="19" name="Group 18" descr="Market structure is a multidimensional concept that involves how competitive the industry is.">
            <a:extLst>
              <a:ext uri="{FF2B5EF4-FFF2-40B4-BE49-F238E27FC236}">
                <a16:creationId xmlns:a16="http://schemas.microsoft.com/office/drawing/2014/main" id="{C9D8EA16-E629-4411-B7D7-0C526319D3EA}"/>
              </a:ext>
            </a:extLst>
          </p:cNvPr>
          <p:cNvGrpSpPr/>
          <p:nvPr/>
        </p:nvGrpSpPr>
        <p:grpSpPr>
          <a:xfrm>
            <a:off x="2066922" y="250495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2FAE1B5A-C308-4D1C-B0B1-CD79DC93EE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D14CBB4-F18A-4405-B356-E94C0B44BA0B}"/>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Market structure is a multidimensional concept that involves how competitive the industry is.</a:t>
              </a:r>
            </a:p>
          </p:txBody>
        </p:sp>
      </p:grpSp>
      <p:pic>
        <p:nvPicPr>
          <p:cNvPr id="1026" name="Picture 2" descr="A photograph of a man operating a forklift">
            <a:extLst>
              <a:ext uri="{FF2B5EF4-FFF2-40B4-BE49-F238E27FC236}">
                <a16:creationId xmlns:a16="http://schemas.microsoft.com/office/drawing/2014/main" id="{307C59CA-4441-47F1-A8FF-E6E05B5CD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871" y="3564719"/>
            <a:ext cx="4782255" cy="295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02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Market Structure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2201AEA-88F6-4F1D-9E80-3FFA2E3F1646}"/>
              </a:ext>
              <a:ext uri="{C183D7F6-B498-43B3-948B-1728B52AA6E4}">
                <adec:decorative xmlns:adec="http://schemas.microsoft.com/office/drawing/2017/decorative" val="1"/>
              </a:ext>
            </a:extLst>
          </p:cNvPr>
          <p:cNvSpPr/>
          <p:nvPr/>
        </p:nvSpPr>
        <p:spPr>
          <a:xfrm>
            <a:off x="1523995" y="1490951"/>
            <a:ext cx="9144000" cy="39481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39B78BE-4C72-462B-B71A-362A6B16FDAF}"/>
              </a:ext>
            </a:extLst>
          </p:cNvPr>
          <p:cNvSpPr txBox="1"/>
          <p:nvPr/>
        </p:nvSpPr>
        <p:spPr>
          <a:xfrm>
            <a:off x="2192214" y="1676258"/>
            <a:ext cx="7807571" cy="40011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Market structure is defined by questions such as these:</a:t>
            </a:r>
          </a:p>
        </p:txBody>
      </p:sp>
      <p:sp>
        <p:nvSpPr>
          <p:cNvPr id="2" name="Rectangle 1">
            <a:extLst>
              <a:ext uri="{FF2B5EF4-FFF2-40B4-BE49-F238E27FC236}">
                <a16:creationId xmlns:a16="http://schemas.microsoft.com/office/drawing/2014/main" id="{C7D81A4C-5684-4B4B-B3D7-D503D8A3FCFB}"/>
              </a:ext>
            </a:extLst>
          </p:cNvPr>
          <p:cNvSpPr/>
          <p:nvPr/>
        </p:nvSpPr>
        <p:spPr>
          <a:xfrm>
            <a:off x="2473756" y="2438442"/>
            <a:ext cx="6973897" cy="400110"/>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much market power does each firm in the industry possess?</a:t>
            </a:r>
          </a:p>
        </p:txBody>
      </p:sp>
      <p:sp>
        <p:nvSpPr>
          <p:cNvPr id="3" name="Rectangle 2">
            <a:extLst>
              <a:ext uri="{FF2B5EF4-FFF2-40B4-BE49-F238E27FC236}">
                <a16:creationId xmlns:a16="http://schemas.microsoft.com/office/drawing/2014/main" id="{8FF64F95-0C93-44B8-8B91-6F87D3589DC3}"/>
              </a:ext>
            </a:extLst>
          </p:cNvPr>
          <p:cNvSpPr/>
          <p:nvPr/>
        </p:nvSpPr>
        <p:spPr>
          <a:xfrm>
            <a:off x="3235372" y="3132475"/>
            <a:ext cx="5721246" cy="400110"/>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difficult is it for new firms to enter the industry?</a:t>
            </a:r>
          </a:p>
        </p:txBody>
      </p:sp>
      <p:sp>
        <p:nvSpPr>
          <p:cNvPr id="4" name="Rectangle 3">
            <a:extLst>
              <a:ext uri="{FF2B5EF4-FFF2-40B4-BE49-F238E27FC236}">
                <a16:creationId xmlns:a16="http://schemas.microsoft.com/office/drawing/2014/main" id="{A20381AA-D7C5-4C46-B824-C22391BFAA64}"/>
              </a:ext>
            </a:extLst>
          </p:cNvPr>
          <p:cNvSpPr/>
          <p:nvPr/>
        </p:nvSpPr>
        <p:spPr>
          <a:xfrm>
            <a:off x="1820690" y="3889650"/>
            <a:ext cx="8550610" cy="400110"/>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similar is each firm’s product to the products of other firms in the industry?</a:t>
            </a:r>
          </a:p>
        </p:txBody>
      </p:sp>
      <p:sp>
        <p:nvSpPr>
          <p:cNvPr id="5" name="Rectangle 4">
            <a:extLst>
              <a:ext uri="{FF2B5EF4-FFF2-40B4-BE49-F238E27FC236}">
                <a16:creationId xmlns:a16="http://schemas.microsoft.com/office/drawing/2014/main" id="{2D7EBAA6-4643-4223-9975-40F4C671891D}"/>
              </a:ext>
            </a:extLst>
          </p:cNvPr>
          <p:cNvSpPr/>
          <p:nvPr/>
        </p:nvSpPr>
        <p:spPr>
          <a:xfrm>
            <a:off x="1760417" y="4646825"/>
            <a:ext cx="8671156" cy="400110"/>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Do firms compete on the basis of price, advertising, or other product differences?</a:t>
            </a:r>
          </a:p>
        </p:txBody>
      </p:sp>
    </p:spTree>
    <p:extLst>
      <p:ext uri="{BB962C8B-B14F-4D97-AF65-F5344CB8AC3E}">
        <p14:creationId xmlns:p14="http://schemas.microsoft.com/office/powerpoint/2010/main" val="253277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Different Market Structures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diagram demonstrating the different market structures and the spectrum they are on. At one extreme—perfect competition—many firms are all trying to sell identical products. At the other extreme—monopoly—only one firm is selling the product, and this firm faces no competition. Monopolistic competition and oligopoly fall between the extremes of perfect competition and monopoly. Monopolistic competition is a situation with many firms selling similar, but not identical, products. Oligopoly is a situation with few firms that sell identical or similar products.">
            <a:extLst>
              <a:ext uri="{FF2B5EF4-FFF2-40B4-BE49-F238E27FC236}">
                <a16:creationId xmlns:a16="http://schemas.microsoft.com/office/drawing/2014/main" id="{98D06112-D3B5-501A-7A9F-F304B53F84F9}"/>
              </a:ext>
            </a:extLst>
          </p:cNvPr>
          <p:cNvPicPr>
            <a:picLocks noChangeAspect="1"/>
          </p:cNvPicPr>
          <p:nvPr/>
        </p:nvPicPr>
        <p:blipFill>
          <a:blip r:embed="rId3"/>
          <a:stretch>
            <a:fillRect/>
          </a:stretch>
        </p:blipFill>
        <p:spPr>
          <a:xfrm>
            <a:off x="592470" y="1342729"/>
            <a:ext cx="11007060" cy="4172542"/>
          </a:xfrm>
          <a:prstGeom prst="rect">
            <a:avLst/>
          </a:prstGeom>
        </p:spPr>
      </p:pic>
    </p:spTree>
    <p:extLst>
      <p:ext uri="{BB962C8B-B14F-4D97-AF65-F5344CB8AC3E}">
        <p14:creationId xmlns:p14="http://schemas.microsoft.com/office/powerpoint/2010/main" val="4163142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Profit and Revenue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0CD1BDA-40DD-450C-9DE5-8BF984BDA0F5}"/>
              </a:ext>
              <a:ext uri="{C183D7F6-B498-43B3-948B-1728B52AA6E4}">
                <adec:decorative xmlns:adec="http://schemas.microsoft.com/office/drawing/2017/decorative" val="1"/>
              </a:ext>
            </a:extLst>
          </p:cNvPr>
          <p:cNvSpPr/>
          <p:nvPr/>
        </p:nvSpPr>
        <p:spPr>
          <a:xfrm>
            <a:off x="1881187" y="1500455"/>
            <a:ext cx="8429625" cy="409630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C5445D9-F6B4-44ED-891D-30FC5CAAB593}"/>
              </a:ext>
            </a:extLst>
          </p:cNvPr>
          <p:cNvSpPr txBox="1"/>
          <p:nvPr/>
        </p:nvSpPr>
        <p:spPr>
          <a:xfrm>
            <a:off x="2192213" y="1775310"/>
            <a:ext cx="7807571" cy="40011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Each business, regardless of size or complexity, tries to earn a profit.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014D538-1266-4343-B085-E5D200D0A644}"/>
                  </a:ext>
                </a:extLst>
              </p:cNvPr>
              <p:cNvSpPr txBox="1"/>
              <p:nvPr/>
            </p:nvSpPr>
            <p:spPr>
              <a:xfrm>
                <a:off x="4380943" y="2629543"/>
                <a:ext cx="3430105" cy="307777"/>
              </a:xfrm>
              <a:prstGeom prst="rect">
                <a:avLst/>
              </a:prstGeom>
              <a:solidFill>
                <a:srgbClr val="62798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profit = total revenue − total cost</a:t>
                </a:r>
              </a:p>
            </p:txBody>
          </p:sp>
        </mc:Choice>
        <mc:Fallback xmlns="">
          <p:sp>
            <p:nvSpPr>
              <p:cNvPr id="2" name="TextBox 1">
                <a:extLst>
                  <a:ext uri="{FF2B5EF4-FFF2-40B4-BE49-F238E27FC236}">
                    <a16:creationId xmlns:a16="http://schemas.microsoft.com/office/drawing/2014/main" id="{B014D538-1266-4343-B085-E5D200D0A644}"/>
                  </a:ext>
                </a:extLst>
              </p:cNvPr>
              <p:cNvSpPr txBox="1">
                <a:spLocks noRot="1" noChangeAspect="1" noMove="1" noResize="1" noEditPoints="1" noAdjustHandles="1" noChangeArrowheads="1" noChangeShapeType="1" noTextEdit="1"/>
              </p:cNvSpPr>
              <p:nvPr/>
            </p:nvSpPr>
            <p:spPr>
              <a:xfrm>
                <a:off x="4380943" y="2629543"/>
                <a:ext cx="3430105" cy="307777"/>
              </a:xfrm>
              <a:prstGeom prst="rect">
                <a:avLst/>
              </a:prstGeom>
              <a:blipFill>
                <a:blip r:embed="rId3"/>
                <a:stretch>
                  <a:fillRect l="-4270" t="-29412" r="-5694" b="-49020"/>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0B6D4737-F1B9-4710-9778-915CECB2E40F}"/>
              </a:ext>
            </a:extLst>
          </p:cNvPr>
          <p:cNvSpPr txBox="1"/>
          <p:nvPr/>
        </p:nvSpPr>
        <p:spPr>
          <a:xfrm>
            <a:off x="2192212" y="3378622"/>
            <a:ext cx="7807571" cy="1015663"/>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Total revenue is the income the firm generates from selling its products. We calculate it by multiplying the price of the product times the quantity of output sold:</a:t>
            </a:r>
          </a:p>
        </p:txBody>
      </p:sp>
      <p:sp>
        <p:nvSpPr>
          <p:cNvPr id="11" name="TextBox 10">
            <a:extLst>
              <a:ext uri="{FF2B5EF4-FFF2-40B4-BE49-F238E27FC236}">
                <a16:creationId xmlns:a16="http://schemas.microsoft.com/office/drawing/2014/main" id="{C442DDB1-7D96-4536-9121-2B3C8C470F3B}"/>
              </a:ext>
            </a:extLst>
          </p:cNvPr>
          <p:cNvSpPr txBox="1"/>
          <p:nvPr/>
        </p:nvSpPr>
        <p:spPr>
          <a:xfrm>
            <a:off x="4464522" y="4661598"/>
            <a:ext cx="3262945" cy="307777"/>
          </a:xfrm>
          <a:prstGeom prst="rect">
            <a:avLst/>
          </a:prstGeom>
          <a:solidFill>
            <a:srgbClr val="62798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total revenue = price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quantity</a:t>
            </a:r>
          </a:p>
        </p:txBody>
      </p:sp>
    </p:spTree>
    <p:extLst>
      <p:ext uri="{BB962C8B-B14F-4D97-AF65-F5344CB8AC3E}">
        <p14:creationId xmlns:p14="http://schemas.microsoft.com/office/powerpoint/2010/main" val="655394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Cost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descr="Total cost is what the firm pays for producing and selling its products.">
            <a:extLst>
              <a:ext uri="{FF2B5EF4-FFF2-40B4-BE49-F238E27FC236}">
                <a16:creationId xmlns:a16="http://schemas.microsoft.com/office/drawing/2014/main" id="{DF140933-3DCD-4873-8013-B0B06C32866B}"/>
              </a:ext>
            </a:extLst>
          </p:cNvPr>
          <p:cNvGrpSpPr/>
          <p:nvPr/>
        </p:nvGrpSpPr>
        <p:grpSpPr>
          <a:xfrm>
            <a:off x="2066922" y="158091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C105CF1-56B0-4FE7-BB48-E96284EE4CA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EC61E21-0B60-4633-BFB7-FB6D6EEE5748}"/>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Total cost is what the firm pays for producing and selling its products.</a:t>
              </a:r>
            </a:p>
          </p:txBody>
        </p:sp>
      </p:grpSp>
      <p:grpSp>
        <p:nvGrpSpPr>
          <p:cNvPr id="22" name="Group 21" descr="We can distinguish between two types of cost: explicit and implicit.">
            <a:extLst>
              <a:ext uri="{FF2B5EF4-FFF2-40B4-BE49-F238E27FC236}">
                <a16:creationId xmlns:a16="http://schemas.microsoft.com/office/drawing/2014/main" id="{165025EF-ACE0-4E38-A539-4FCCF8DA4F72}"/>
              </a:ext>
            </a:extLst>
          </p:cNvPr>
          <p:cNvGrpSpPr/>
          <p:nvPr/>
        </p:nvGrpSpPr>
        <p:grpSpPr>
          <a:xfrm>
            <a:off x="2066922" y="2504956"/>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69EC0EA-2B7A-4426-B8A0-26BE3A18B41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6B93D80-E8A7-4585-8565-D528CB945FE7}"/>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can distinguish between two types of cost: explicit and implicit.</a:t>
              </a:r>
            </a:p>
          </p:txBody>
        </p:sp>
      </p:grpSp>
      <p:grpSp>
        <p:nvGrpSpPr>
          <p:cNvPr id="32" name="Group 31" descr="Explicit costs are out-of-pocket costs and actual payments, such as wages paid to employees and rent for an office.">
            <a:extLst>
              <a:ext uri="{FF2B5EF4-FFF2-40B4-BE49-F238E27FC236}">
                <a16:creationId xmlns:a16="http://schemas.microsoft.com/office/drawing/2014/main" id="{0A347D64-D701-4A87-ADE0-9735D9E4E409}"/>
              </a:ext>
            </a:extLst>
          </p:cNvPr>
          <p:cNvGrpSpPr/>
          <p:nvPr/>
        </p:nvGrpSpPr>
        <p:grpSpPr>
          <a:xfrm>
            <a:off x="2066922" y="3429000"/>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1584169F-4214-4798-8A79-801BCC57C6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BF386963-EA58-4B3D-9421-A41A071C690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Explicit costs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out-of-pocket costs and actual payments, such as wages paid to employees and rent for an office.</a:t>
              </a:r>
            </a:p>
          </p:txBody>
        </p:sp>
      </p:grpSp>
      <p:grpSp>
        <p:nvGrpSpPr>
          <p:cNvPr id="29" name="Group 28" descr="Implicit costs are the opportunity costs of using resources the firm already owns, such as depreciation.">
            <a:extLst>
              <a:ext uri="{FF2B5EF4-FFF2-40B4-BE49-F238E27FC236}">
                <a16:creationId xmlns:a16="http://schemas.microsoft.com/office/drawing/2014/main" id="{A1710AC6-DB51-49E9-97B8-4CE304310157}"/>
              </a:ext>
            </a:extLst>
          </p:cNvPr>
          <p:cNvGrpSpPr/>
          <p:nvPr/>
        </p:nvGrpSpPr>
        <p:grpSpPr>
          <a:xfrm>
            <a:off x="2066922" y="4353044"/>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AE80BE1-43D4-4179-89AF-4BB782104E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A41F293E-AB1D-45A0-8EC4-A5135A9EC13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Implicit costs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the opportunity costs of using resources the firm already owns, such as depreciation.</a:t>
              </a:r>
            </a:p>
          </p:txBody>
        </p:sp>
      </p:grpSp>
    </p:spTree>
    <p:extLst>
      <p:ext uri="{BB962C8B-B14F-4D97-AF65-F5344CB8AC3E}">
        <p14:creationId xmlns:p14="http://schemas.microsoft.com/office/powerpoint/2010/main" val="1419520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AB9AD6-BB94-4A61-9BD3-FDE2F831F763}">
  <ds:schemaRefs>
    <ds:schemaRef ds:uri="http://schemas.microsoft.com/sharepoint/v3/contenttype/forms"/>
  </ds:schemaRefs>
</ds:datastoreItem>
</file>

<file path=customXml/itemProps2.xml><?xml version="1.0" encoding="utf-8"?>
<ds:datastoreItem xmlns:ds="http://schemas.openxmlformats.org/officeDocument/2006/customXml" ds:itemID="{BAB57704-87B5-464D-BE04-87D95D591F74}">
  <ds:schemaRefs>
    <ds:schemaRef ds:uri="06d9c582-05c2-476b-83d2-72ab8b1380b2"/>
    <ds:schemaRef ds:uri="http://schemas.microsoft.com/office/2006/documentManagement/types"/>
    <ds:schemaRef ds:uri="http://purl.org/dc/dcmitype/"/>
    <ds:schemaRef ds:uri="fdab59f7-c3a7-48e5-acd8-618ce834776e"/>
    <ds:schemaRef ds:uri="http://schemas.microsoft.com/office/infopath/2007/PartnerControls"/>
    <ds:schemaRef ds:uri="http://schemas.openxmlformats.org/package/2006/metadata/core-properties"/>
    <ds:schemaRef ds:uri="http://purl.org/dc/terms/"/>
    <ds:schemaRef ds:uri="http://purl.org/dc/elements/1.1/"/>
    <ds:schemaRef ds:uri="http://www.w3.org/XML/1998/namespace"/>
    <ds:schemaRef ds:uri="http://schemas.microsoft.com/office/2006/metadata/properties"/>
  </ds:schemaRefs>
</ds:datastoreItem>
</file>

<file path=customXml/itemProps3.xml><?xml version="1.0" encoding="utf-8"?>
<ds:datastoreItem xmlns:ds="http://schemas.openxmlformats.org/officeDocument/2006/customXml" ds:itemID="{FF5E820E-5C8D-4421-BE7C-35BE06179D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483</TotalTime>
  <Words>1601</Words>
  <Application>Microsoft Office PowerPoint</Application>
  <PresentationFormat>Widescreen</PresentationFormat>
  <Paragraphs>112</Paragraphs>
  <Slides>15</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Explicit and Implicit Costs, and Accounting and Economic Profit</vt:lpstr>
      <vt:lpstr>Cost Structure</vt:lpstr>
      <vt:lpstr>Theory of the Firm</vt:lpstr>
      <vt:lpstr>Production Decisions</vt:lpstr>
      <vt:lpstr>Market Structure1</vt:lpstr>
      <vt:lpstr>Market Structure2</vt:lpstr>
      <vt:lpstr>Different Market Structures</vt:lpstr>
      <vt:lpstr>Profit and Revenue</vt:lpstr>
      <vt:lpstr>Cost</vt:lpstr>
      <vt:lpstr>Real-World Discussion</vt:lpstr>
      <vt:lpstr>Profit</vt:lpstr>
      <vt:lpstr>On Your Own1</vt:lpstr>
      <vt:lpstr>On Your Own2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49</cp:revision>
  <dcterms:created xsi:type="dcterms:W3CDTF">2017-06-16T13:06:21Z</dcterms:created>
  <dcterms:modified xsi:type="dcterms:W3CDTF">2026-02-03T13:36:13Z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