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Lst>
  <p:notesMasterIdLst>
    <p:notesMasterId r:id="rId88"/>
  </p:notesMasterIdLst>
  <p:sldIdLst>
    <p:sldId id="256" r:id="rId6"/>
    <p:sldId id="367" r:id="rId7"/>
    <p:sldId id="298" r:id="rId8"/>
    <p:sldId id="257" r:id="rId9"/>
    <p:sldId id="297" r:id="rId10"/>
    <p:sldId id="299" r:id="rId11"/>
    <p:sldId id="290" r:id="rId12"/>
    <p:sldId id="291" r:id="rId13"/>
    <p:sldId id="293" r:id="rId14"/>
    <p:sldId id="368" r:id="rId15"/>
    <p:sldId id="300" r:id="rId16"/>
    <p:sldId id="365" r:id="rId17"/>
    <p:sldId id="366" r:id="rId18"/>
    <p:sldId id="364" r:id="rId19"/>
    <p:sldId id="369" r:id="rId20"/>
    <p:sldId id="370" r:id="rId21"/>
    <p:sldId id="371" r:id="rId22"/>
    <p:sldId id="372" r:id="rId23"/>
    <p:sldId id="373" r:id="rId24"/>
    <p:sldId id="374" r:id="rId25"/>
    <p:sldId id="375" r:id="rId26"/>
    <p:sldId id="376" r:id="rId27"/>
    <p:sldId id="301" r:id="rId28"/>
    <p:sldId id="302" r:id="rId29"/>
    <p:sldId id="303" r:id="rId30"/>
    <p:sldId id="289" r:id="rId31"/>
    <p:sldId id="304" r:id="rId32"/>
    <p:sldId id="377" r:id="rId33"/>
    <p:sldId id="378" r:id="rId34"/>
    <p:sldId id="379" r:id="rId35"/>
    <p:sldId id="305" r:id="rId36"/>
    <p:sldId id="380" r:id="rId37"/>
    <p:sldId id="381" r:id="rId38"/>
    <p:sldId id="382" r:id="rId39"/>
    <p:sldId id="383" r:id="rId40"/>
    <p:sldId id="384" r:id="rId41"/>
    <p:sldId id="283" r:id="rId42"/>
    <p:sldId id="385" r:id="rId43"/>
    <p:sldId id="306" r:id="rId44"/>
    <p:sldId id="386" r:id="rId45"/>
    <p:sldId id="307" r:id="rId46"/>
    <p:sldId id="387" r:id="rId47"/>
    <p:sldId id="308" r:id="rId48"/>
    <p:sldId id="388" r:id="rId49"/>
    <p:sldId id="309" r:id="rId50"/>
    <p:sldId id="296" r:id="rId51"/>
    <p:sldId id="389" r:id="rId52"/>
    <p:sldId id="390" r:id="rId53"/>
    <p:sldId id="391" r:id="rId54"/>
    <p:sldId id="392" r:id="rId55"/>
    <p:sldId id="310" r:id="rId56"/>
    <p:sldId id="393" r:id="rId57"/>
    <p:sldId id="394" r:id="rId58"/>
    <p:sldId id="395" r:id="rId59"/>
    <p:sldId id="396" r:id="rId60"/>
    <p:sldId id="397" r:id="rId61"/>
    <p:sldId id="398" r:id="rId62"/>
    <p:sldId id="294" r:id="rId63"/>
    <p:sldId id="295" r:id="rId64"/>
    <p:sldId id="399" r:id="rId65"/>
    <p:sldId id="400" r:id="rId66"/>
    <p:sldId id="401" r:id="rId67"/>
    <p:sldId id="402" r:id="rId68"/>
    <p:sldId id="403" r:id="rId69"/>
    <p:sldId id="404" r:id="rId70"/>
    <p:sldId id="405" r:id="rId71"/>
    <p:sldId id="406" r:id="rId72"/>
    <p:sldId id="407" r:id="rId73"/>
    <p:sldId id="408" r:id="rId74"/>
    <p:sldId id="409" r:id="rId75"/>
    <p:sldId id="410" r:id="rId76"/>
    <p:sldId id="411" r:id="rId77"/>
    <p:sldId id="412" r:id="rId78"/>
    <p:sldId id="413" r:id="rId79"/>
    <p:sldId id="414" r:id="rId80"/>
    <p:sldId id="415" r:id="rId81"/>
    <p:sldId id="416" r:id="rId82"/>
    <p:sldId id="417" r:id="rId83"/>
    <p:sldId id="418" r:id="rId84"/>
    <p:sldId id="419" r:id="rId85"/>
    <p:sldId id="420" r:id="rId86"/>
    <p:sldId id="278" r:id="rId8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FF8181"/>
    <a:srgbClr val="2FBEB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9855488-A834-4FE1-A425-F95C4F3E6B2D}" v="3" dt="2026-02-03T13:34:18.55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762" autoAdjust="0"/>
    <p:restoredTop sz="84841" autoAdjust="0"/>
  </p:normalViewPr>
  <p:slideViewPr>
    <p:cSldViewPr snapToGrid="0">
      <p:cViewPr varScale="1">
        <p:scale>
          <a:sx n="90" d="100"/>
          <a:sy n="90" d="100"/>
        </p:scale>
        <p:origin x="1092"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presProps" Target="presProps.xml"/><Relationship Id="rId16" Type="http://schemas.openxmlformats.org/officeDocument/2006/relationships/slide" Target="slides/slide11.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5" Type="http://schemas.openxmlformats.org/officeDocument/2006/relationships/slideMaster" Target="slideMasters/slideMaster2.xml"/><Relationship Id="rId90" Type="http://schemas.openxmlformats.org/officeDocument/2006/relationships/viewProps" Target="viewProps.xml"/><Relationship Id="rId22" Type="http://schemas.openxmlformats.org/officeDocument/2006/relationships/slide" Target="slides/slide17.xml"/><Relationship Id="rId27" Type="http://schemas.openxmlformats.org/officeDocument/2006/relationships/slide" Target="slides/slide22.xml"/><Relationship Id="rId43" Type="http://schemas.openxmlformats.org/officeDocument/2006/relationships/slide" Target="slides/slide38.xml"/><Relationship Id="rId48" Type="http://schemas.openxmlformats.org/officeDocument/2006/relationships/slide" Target="slides/slide43.xml"/><Relationship Id="rId64" Type="http://schemas.openxmlformats.org/officeDocument/2006/relationships/slide" Target="slides/slide59.xml"/><Relationship Id="rId69" Type="http://schemas.openxmlformats.org/officeDocument/2006/relationships/slide" Target="slides/slide64.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slide" Target="slides/slide75.xml"/><Relationship Id="rId85" Type="http://schemas.openxmlformats.org/officeDocument/2006/relationships/slide" Target="slides/slide80.xml"/><Relationship Id="rId93" Type="http://schemas.microsoft.com/office/2015/10/relationships/revisionInfo" Target="revisionInfo.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slide" Target="slides/slide78.xml"/><Relationship Id="rId88" Type="http://schemas.openxmlformats.org/officeDocument/2006/relationships/notesMaster" Target="notesMasters/notesMaster1.xml"/><Relationship Id="rId9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slide" Target="slides/slide81.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tableStyles" Target="tableStyles.xml"/><Relationship Id="rId2" Type="http://schemas.openxmlformats.org/officeDocument/2006/relationships/customXml" Target="../customXml/item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61" Type="http://schemas.openxmlformats.org/officeDocument/2006/relationships/slide" Target="slides/slide56.xml"/><Relationship Id="rId82" Type="http://schemas.openxmlformats.org/officeDocument/2006/relationships/slide" Target="slides/slide77.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2/3/2026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less than two decades, Amazon has transformed the way consumers sell, buy, and even read. A major reason for the giant retailer's success is its production model and cost structure, which has enabled Amazon to undercut competitors' prices even when factoring in the cost of shipping. </a:t>
            </a:r>
          </a:p>
        </p:txBody>
      </p:sp>
      <p:sp>
        <p:nvSpPr>
          <p:cNvPr id="4" name="Slide Number Placeholder 3"/>
          <p:cNvSpPr>
            <a:spLocks noGrp="1"/>
          </p:cNvSpPr>
          <p:nvPr>
            <p:ph type="sldNum" sz="quarter" idx="5"/>
          </p:nvPr>
        </p:nvSpPr>
        <p:spPr/>
        <p:txBody>
          <a:bodyPr/>
          <a:lstStyle/>
          <a:p>
            <a:fld id="{DEC611CA-4268-4E72-8BFC-C641B4C40515}" type="slidenum">
              <a:rPr lang="en-US" smtClean="0"/>
              <a:t>2</a:t>
            </a:fld>
            <a:endParaRPr lang="en-US"/>
          </a:p>
        </p:txBody>
      </p:sp>
    </p:spTree>
    <p:extLst>
      <p:ext uri="{BB962C8B-B14F-4D97-AF65-F5344CB8AC3E}">
        <p14:creationId xmlns:p14="http://schemas.microsoft.com/office/powerpoint/2010/main" val="23184504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definitions of cost are important for distinguishing between two conceptions of profit: accounting profit and economic profit. Accounting profit is a cash concept: total revenue minus explicit costs—the difference between dollars brought in and dollars paid out. Economic profit is total revenue minus total cost, including both explicit and implicit costs. Whether or not a business is economically successful depends on its economic profit.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11</a:t>
            </a:fld>
            <a:endParaRPr lang="en-US"/>
          </a:p>
        </p:txBody>
      </p:sp>
    </p:spTree>
    <p:extLst>
      <p:ext uri="{BB962C8B-B14F-4D97-AF65-F5344CB8AC3E}">
        <p14:creationId xmlns:p14="http://schemas.microsoft.com/office/powerpoint/2010/main" val="25997407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solidFill>
                  <a:schemeClr val="bg1"/>
                </a:solidFill>
              </a:rPr>
              <a:t>A firm had a sales revenue of $1,300,000 last year. It spent $450,000 on labor, $50,000 on capital, and $250,000 on materials. The firm's factory sits on land owned by the firm that it could rent for $80,000 per year.</a:t>
            </a:r>
          </a:p>
          <a:p>
            <a:pPr algn="l"/>
            <a:endParaRPr lang="en-US" sz="1200" dirty="0">
              <a:solidFill>
                <a:schemeClr val="bg1"/>
              </a:solidFill>
            </a:endParaRPr>
          </a:p>
          <a:p>
            <a:pPr algn="l"/>
            <a:r>
              <a:rPr lang="en-US" sz="1200" dirty="0">
                <a:solidFill>
                  <a:schemeClr val="bg1"/>
                </a:solidFill>
              </a:rPr>
              <a:t>What was the firm's economic profit? </a:t>
            </a:r>
          </a:p>
          <a:p>
            <a:pPr algn="l"/>
            <a:endParaRPr lang="en-US" sz="1200" dirty="0">
              <a:solidFill>
                <a:schemeClr val="bg1"/>
              </a:solidFill>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12</a:t>
            </a:fld>
            <a:endParaRPr lang="en-US"/>
          </a:p>
        </p:txBody>
      </p:sp>
    </p:spTree>
    <p:extLst>
      <p:ext uri="{BB962C8B-B14F-4D97-AF65-F5344CB8AC3E}">
        <p14:creationId xmlns:p14="http://schemas.microsoft.com/office/powerpoint/2010/main" val="33022095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solidFill>
                  <a:schemeClr val="bg1"/>
                </a:solidFill>
              </a:rPr>
              <a:t>Economic profit is calculated by subtracting total cost from total revenue. Explicit costs are actual payments that the firm makes. Labor, capital, and materials are all explicit costs. Implicit costs are the opportunity costs of using resources that the firm already owns. Using the land the firm owns for its factory is considered an implicit cost since the firm could make money by renting out the land. Since all four costs are included in total cost, subtract each one from the firm's total revenue.</a:t>
            </a:r>
          </a:p>
          <a:p>
            <a:pPr algn="l"/>
            <a:endParaRPr lang="en-US" sz="1200" dirty="0">
              <a:solidFill>
                <a:schemeClr val="bg1"/>
              </a:solidFill>
            </a:endParaRPr>
          </a:p>
          <a:p>
            <a:pPr algn="l"/>
            <a:r>
              <a:rPr lang="en-US" sz="1200" dirty="0">
                <a:solidFill>
                  <a:schemeClr val="bg1"/>
                </a:solidFill>
              </a:rPr>
              <a:t>economic profit= sales revenue−labor−capital−materials−opportunity cost of land</a:t>
            </a:r>
          </a:p>
          <a:p>
            <a:pPr algn="l"/>
            <a:r>
              <a:rPr lang="en-US" sz="1200" dirty="0">
                <a:solidFill>
                  <a:schemeClr val="bg1"/>
                </a:solidFill>
              </a:rPr>
              <a:t>economic profit= $1,300,000 − $450,000 − $50,000 − $250,000 − $80,000</a:t>
            </a:r>
          </a:p>
          <a:p>
            <a:pPr algn="l"/>
            <a:r>
              <a:rPr lang="en-US" sz="1200" dirty="0">
                <a:solidFill>
                  <a:schemeClr val="bg1"/>
                </a:solidFill>
              </a:rPr>
              <a:t>economic profit= $470,000</a:t>
            </a:r>
          </a:p>
          <a:p>
            <a:pPr algn="l"/>
            <a:endParaRPr lang="en-US" sz="1200" dirty="0">
              <a:solidFill>
                <a:schemeClr val="bg1"/>
              </a:solidFill>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13</a:t>
            </a:fld>
            <a:endParaRPr lang="en-US"/>
          </a:p>
        </p:txBody>
      </p:sp>
    </p:spTree>
    <p:extLst>
      <p:ext uri="{BB962C8B-B14F-4D97-AF65-F5344CB8AC3E}">
        <p14:creationId xmlns:p14="http://schemas.microsoft.com/office/powerpoint/2010/main" val="42212585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Today we will look at production in the short run.</a:t>
            </a:r>
          </a:p>
        </p:txBody>
      </p:sp>
      <p:sp>
        <p:nvSpPr>
          <p:cNvPr id="4" name="Slide Number Placeholder 3"/>
          <p:cNvSpPr>
            <a:spLocks noGrp="1"/>
          </p:cNvSpPr>
          <p:nvPr>
            <p:ph type="sldNum" sz="quarter" idx="5"/>
          </p:nvPr>
        </p:nvSpPr>
        <p:spPr/>
        <p:txBody>
          <a:bodyPr/>
          <a:lstStyle/>
          <a:p>
            <a:fld id="{DEC611CA-4268-4E72-8BFC-C641B4C40515}" type="slidenum">
              <a:rPr lang="en-US" smtClean="0"/>
              <a:t>15</a:t>
            </a:fld>
            <a:endParaRPr lang="en-US"/>
          </a:p>
        </p:txBody>
      </p:sp>
    </p:spTree>
    <p:extLst>
      <p:ext uri="{BB962C8B-B14F-4D97-AF65-F5344CB8AC3E}">
        <p14:creationId xmlns:p14="http://schemas.microsoft.com/office/powerpoint/2010/main" val="42370650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the short run, there are many factors a firm must consider in order for production to run smoothly. This lesson will focus on the relationship between the quantity of output a firm produces and the cost of producing that output.</a:t>
            </a:r>
          </a:p>
        </p:txBody>
      </p:sp>
      <p:sp>
        <p:nvSpPr>
          <p:cNvPr id="4" name="Slide Number Placeholder 3"/>
          <p:cNvSpPr>
            <a:spLocks noGrp="1"/>
          </p:cNvSpPr>
          <p:nvPr>
            <p:ph type="sldNum" sz="quarter" idx="5"/>
          </p:nvPr>
        </p:nvSpPr>
        <p:spPr/>
        <p:txBody>
          <a:bodyPr/>
          <a:lstStyle/>
          <a:p>
            <a:fld id="{DEC611CA-4268-4E72-8BFC-C641B4C40515}" type="slidenum">
              <a:rPr lang="en-US" smtClean="0"/>
              <a:t>16</a:t>
            </a:fld>
            <a:endParaRPr lang="en-US"/>
          </a:p>
        </p:txBody>
      </p:sp>
    </p:spTree>
    <p:extLst>
      <p:ext uri="{BB962C8B-B14F-4D97-AF65-F5344CB8AC3E}">
        <p14:creationId xmlns:p14="http://schemas.microsoft.com/office/powerpoint/2010/main" val="23184504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Recall that "output" is another word for "supply." Some factors of supply curves are listed below. Cost of inputs- As the costs of inputs rise, the cost for the supply will also increase. Technology- As technology improves, firms may be able to produce more at a faster rate, also decreasing the cost of supply. Opportunity Costs- Associated with the cost of supply by factoring in what a firm gives up to produce the current product. Expectations- Change supply during different seasons, like expecting more pumpkins during Halloween.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17</a:t>
            </a:fld>
            <a:endParaRPr lang="en-US"/>
          </a:p>
        </p:txBody>
      </p:sp>
    </p:spTree>
    <p:extLst>
      <p:ext uri="{BB962C8B-B14F-4D97-AF65-F5344CB8AC3E}">
        <p14:creationId xmlns:p14="http://schemas.microsoft.com/office/powerpoint/2010/main" val="13849709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Production is the process a firm uses to transform inputs into outputs. Inputs include things like labor, capital, and raw materials while the output is the goods or services a firm wishes to sell. For example, a pizzaiolo uses tomatoes, spices, and water in order to make pizza sauce.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18</a:t>
            </a:fld>
            <a:endParaRPr lang="en-US"/>
          </a:p>
        </p:txBody>
      </p:sp>
    </p:spTree>
    <p:extLst>
      <p:ext uri="{BB962C8B-B14F-4D97-AF65-F5344CB8AC3E}">
        <p14:creationId xmlns:p14="http://schemas.microsoft.com/office/powerpoint/2010/main" val="33754162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Economists divide factors of production into several categories: natural resources (land and raw materials), labor, capital, technology, and entrepreneurship. </a:t>
            </a:r>
          </a:p>
        </p:txBody>
      </p:sp>
      <p:sp>
        <p:nvSpPr>
          <p:cNvPr id="4" name="Slide Number Placeholder 3"/>
          <p:cNvSpPr>
            <a:spLocks noGrp="1"/>
          </p:cNvSpPr>
          <p:nvPr>
            <p:ph type="sldNum" sz="quarter" idx="5"/>
          </p:nvPr>
        </p:nvSpPr>
        <p:spPr/>
        <p:txBody>
          <a:bodyPr/>
          <a:lstStyle/>
          <a:p>
            <a:fld id="{DEC611CA-4268-4E72-8BFC-C641B4C40515}" type="slidenum">
              <a:rPr lang="en-US" smtClean="0"/>
              <a:t>19</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Consider pizza making. What are the inputs (or factors of production) in the production process for running a pizza shop successfully?</a:t>
            </a:r>
          </a:p>
        </p:txBody>
      </p:sp>
      <p:sp>
        <p:nvSpPr>
          <p:cNvPr id="4" name="Slide Number Placeholder 3"/>
          <p:cNvSpPr>
            <a:spLocks noGrp="1"/>
          </p:cNvSpPr>
          <p:nvPr>
            <p:ph type="sldNum" sz="quarter" idx="5"/>
          </p:nvPr>
        </p:nvSpPr>
        <p:spPr/>
        <p:txBody>
          <a:bodyPr/>
          <a:lstStyle/>
          <a:p>
            <a:fld id="{DEC611CA-4268-4E72-8BFC-C641B4C40515}" type="slidenum">
              <a:rPr lang="en-US" smtClean="0"/>
              <a:t>20</a:t>
            </a:fld>
            <a:endParaRPr lang="en-US"/>
          </a:p>
        </p:txBody>
      </p:sp>
    </p:spTree>
    <p:extLst>
      <p:ext uri="{BB962C8B-B14F-4D97-AF65-F5344CB8AC3E}">
        <p14:creationId xmlns:p14="http://schemas.microsoft.com/office/powerpoint/2010/main" val="410597395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ingredients for the pizza are raw materials. These include the flour, yeast, and water for the dough; the tomatoes, herbs, and water for the sauce; the cheese; and the toppings. In addition, the wood or gas used to heat the oven and the electricity used in the establishment would be included. </a:t>
            </a:r>
          </a:p>
        </p:txBody>
      </p:sp>
      <p:sp>
        <p:nvSpPr>
          <p:cNvPr id="4" name="Slide Number Placeholder 3"/>
          <p:cNvSpPr>
            <a:spLocks noGrp="1"/>
          </p:cNvSpPr>
          <p:nvPr>
            <p:ph type="sldNum" sz="quarter" idx="5"/>
          </p:nvPr>
        </p:nvSpPr>
        <p:spPr/>
        <p:txBody>
          <a:bodyPr/>
          <a:lstStyle/>
          <a:p>
            <a:fld id="{DEC611CA-4268-4E72-8BFC-C641B4C40515}" type="slidenum">
              <a:rPr lang="en-US" smtClean="0"/>
              <a:t>21</a:t>
            </a:fld>
            <a:endParaRPr lang="en-US"/>
          </a:p>
        </p:txBody>
      </p:sp>
    </p:spTree>
    <p:extLst>
      <p:ext uri="{BB962C8B-B14F-4D97-AF65-F5344CB8AC3E}">
        <p14:creationId xmlns:p14="http://schemas.microsoft.com/office/powerpoint/2010/main" val="5778510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theory of the firm explains how firms behave. A firm combines inputs of land, labor, capital, and component materials to produce outputs. Production is any process or service that creates value, including manufacturing, transportation, distribution, and sales.</a:t>
            </a:r>
          </a:p>
        </p:txBody>
      </p:sp>
      <p:sp>
        <p:nvSpPr>
          <p:cNvPr id="4" name="Slide Number Placeholder 3"/>
          <p:cNvSpPr>
            <a:spLocks noGrp="1"/>
          </p:cNvSpPr>
          <p:nvPr>
            <p:ph type="sldNum" sz="quarter" idx="5"/>
          </p:nvPr>
        </p:nvSpPr>
        <p:spPr/>
        <p:txBody>
          <a:bodyPr/>
          <a:lstStyle/>
          <a:p>
            <a:fld id="{DEC611CA-4268-4E72-8BFC-C641B4C40515}" type="slidenum">
              <a:rPr lang="en-US" smtClean="0"/>
              <a:t>3</a:t>
            </a:fld>
            <a:endParaRPr lang="en-US"/>
          </a:p>
        </p:txBody>
      </p:sp>
    </p:spTree>
    <p:extLst>
      <p:ext uri="{BB962C8B-B14F-4D97-AF65-F5344CB8AC3E}">
        <p14:creationId xmlns:p14="http://schemas.microsoft.com/office/powerpoint/2010/main" val="382875360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Labor means human effort, both physical and mental. The pizzaiolo was the primary example of labor here. He or she needs to be strong enough to roll out the dough and to insert and retrieve the pizza from the oven, but he or she also needs to know how to make the pizza, how long it cooks in the oven, and a myriad of other aspects of pizza-making. </a:t>
            </a:r>
          </a:p>
        </p:txBody>
      </p:sp>
      <p:sp>
        <p:nvSpPr>
          <p:cNvPr id="4" name="Slide Number Placeholder 3"/>
          <p:cNvSpPr>
            <a:spLocks noGrp="1"/>
          </p:cNvSpPr>
          <p:nvPr>
            <p:ph type="sldNum" sz="quarter" idx="5"/>
          </p:nvPr>
        </p:nvSpPr>
        <p:spPr/>
        <p:txBody>
          <a:bodyPr/>
          <a:lstStyle/>
          <a:p>
            <a:fld id="{DEC611CA-4268-4E72-8BFC-C641B4C40515}" type="slidenum">
              <a:rPr lang="en-US" smtClean="0"/>
              <a:t>22</a:t>
            </a:fld>
            <a:endParaRPr lang="en-US"/>
          </a:p>
        </p:txBody>
      </p:sp>
    </p:spTree>
    <p:extLst>
      <p:ext uri="{BB962C8B-B14F-4D97-AF65-F5344CB8AC3E}">
        <p14:creationId xmlns:p14="http://schemas.microsoft.com/office/powerpoint/2010/main" val="411052356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When economists uses the term capital, they mean physical capital: the machines, equipment, and buildings that one uses to produce the product. In the case of pizza, the capital includes the peel, the oven, the building, and any other necessary equipment (for example, tables and chairs).</a:t>
            </a:r>
          </a:p>
        </p:txBody>
      </p:sp>
      <p:sp>
        <p:nvSpPr>
          <p:cNvPr id="4" name="Slide Number Placeholder 3"/>
          <p:cNvSpPr>
            <a:spLocks noGrp="1"/>
          </p:cNvSpPr>
          <p:nvPr>
            <p:ph type="sldNum" sz="quarter" idx="5"/>
          </p:nvPr>
        </p:nvSpPr>
        <p:spPr/>
        <p:txBody>
          <a:bodyPr/>
          <a:lstStyle/>
          <a:p>
            <a:fld id="{DEC611CA-4268-4E72-8BFC-C641B4C40515}" type="slidenum">
              <a:rPr lang="en-US" smtClean="0"/>
              <a:t>23</a:t>
            </a:fld>
            <a:endParaRPr lang="en-US"/>
          </a:p>
        </p:txBody>
      </p:sp>
    </p:spTree>
    <p:extLst>
      <p:ext uri="{BB962C8B-B14F-4D97-AF65-F5344CB8AC3E}">
        <p14:creationId xmlns:p14="http://schemas.microsoft.com/office/powerpoint/2010/main" val="370457845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Technology refers to the process or processes for producing the product. How does the pizzaiolo combine ingredients to make pizza? How hot should the oven be? Should the restaurant make its own dough, sauce, cheese, toppings, or should it buy them?</a:t>
            </a:r>
          </a:p>
        </p:txBody>
      </p:sp>
      <p:sp>
        <p:nvSpPr>
          <p:cNvPr id="4" name="Slide Number Placeholder 3"/>
          <p:cNvSpPr>
            <a:spLocks noGrp="1"/>
          </p:cNvSpPr>
          <p:nvPr>
            <p:ph type="sldNum" sz="quarter" idx="5"/>
          </p:nvPr>
        </p:nvSpPr>
        <p:spPr/>
        <p:txBody>
          <a:bodyPr/>
          <a:lstStyle/>
          <a:p>
            <a:fld id="{DEC611CA-4268-4E72-8BFC-C641B4C40515}" type="slidenum">
              <a:rPr lang="en-US" smtClean="0"/>
              <a:t>24</a:t>
            </a:fld>
            <a:endParaRPr lang="en-US"/>
          </a:p>
        </p:txBody>
      </p:sp>
    </p:spTree>
    <p:extLst>
      <p:ext uri="{BB962C8B-B14F-4D97-AF65-F5344CB8AC3E}">
        <p14:creationId xmlns:p14="http://schemas.microsoft.com/office/powerpoint/2010/main" val="299039440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Production involves many decisions and much knowledge, even for something as simple as pizza. Who makes those decisions? Ultimately, it is the entrepreneur: the person who creates the business, whose idea it is to combine the inputs to produce the outputs.</a:t>
            </a:r>
          </a:p>
        </p:txBody>
      </p:sp>
      <p:sp>
        <p:nvSpPr>
          <p:cNvPr id="4" name="Slide Number Placeholder 3"/>
          <p:cNvSpPr>
            <a:spLocks noGrp="1"/>
          </p:cNvSpPr>
          <p:nvPr>
            <p:ph type="sldNum" sz="quarter" idx="5"/>
          </p:nvPr>
        </p:nvSpPr>
        <p:spPr/>
        <p:txBody>
          <a:bodyPr/>
          <a:lstStyle/>
          <a:p>
            <a:fld id="{DEC611CA-4268-4E72-8BFC-C641B4C40515}" type="slidenum">
              <a:rPr lang="en-US" smtClean="0"/>
              <a:t>25</a:t>
            </a:fld>
            <a:endParaRPr lang="en-US"/>
          </a:p>
        </p:txBody>
      </p:sp>
    </p:spTree>
    <p:extLst>
      <p:ext uri="{BB962C8B-B14F-4D97-AF65-F5344CB8AC3E}">
        <p14:creationId xmlns:p14="http://schemas.microsoft.com/office/powerpoint/2010/main" val="296024967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production function is a mathematical expression or equation that explains the relationship between inputs and outputs. The production function gives the answer to the question, "How much output can the firm produce given different amounts of inputs?"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26</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Inputs can be described as either fixed or variable. Fixed inputs are those that can't easily be increased or decreased in a short period of time, like a pizza parlor’s building. Variable inputs are those that can easily be increased or decreased in a short period of time, like ingredients for a pizza.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27</a:t>
            </a:fld>
            <a:endParaRPr lang="en-US"/>
          </a:p>
        </p:txBody>
      </p:sp>
    </p:spTree>
    <p:extLst>
      <p:ext uri="{BB962C8B-B14F-4D97-AF65-F5344CB8AC3E}">
        <p14:creationId xmlns:p14="http://schemas.microsoft.com/office/powerpoint/2010/main" val="376804248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Economists often use a shortened version of the production function called the Cobb-Douglas production function. The Cobb-Douglas production function simplifies output as a function of labor (L) and capital (K). This makes it easier to see the production process as inputs going into a production function, leading to output.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28</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Economists differentiate between short- and long-run production. The short run is the period of time during which at least some factors of production are fixed. The long run is the period of time during which all factors are variable. For example, a restaurant changing ingredients is feasible during the short run, but moving buildings is only feasible in the long run.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29</a:t>
            </a:fld>
            <a:endParaRPr lang="en-US"/>
          </a:p>
        </p:txBody>
      </p:sp>
    </p:spTree>
    <p:extLst>
      <p:ext uri="{BB962C8B-B14F-4D97-AF65-F5344CB8AC3E}">
        <p14:creationId xmlns:p14="http://schemas.microsoft.com/office/powerpoint/2010/main" val="395744198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30</a:t>
            </a:fld>
            <a:endParaRPr lang="en-US"/>
          </a:p>
        </p:txBody>
      </p:sp>
    </p:spTree>
    <p:extLst>
      <p:ext uri="{BB962C8B-B14F-4D97-AF65-F5344CB8AC3E}">
        <p14:creationId xmlns:p14="http://schemas.microsoft.com/office/powerpoint/2010/main" val="162572012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Output is also called total product, which means the amount of output produced with a given amount of labor and a fixed amount of capital. Increasing the amount of labor will often increase total product, as more workers can produce more output. Marginal product is the additional output of one more worker.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31</a:t>
            </a:fld>
            <a:endParaRPr lang="en-US"/>
          </a:p>
        </p:txBody>
      </p:sp>
    </p:spTree>
    <p:extLst>
      <p:ext uri="{BB962C8B-B14F-4D97-AF65-F5344CB8AC3E}">
        <p14:creationId xmlns:p14="http://schemas.microsoft.com/office/powerpoint/2010/main" val="22656380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Production involves many important decisions that define a firm's behavior. Just a few of these decisions include what product or products the firm should produce, how the firm should produce these products (in other words, what production process the firm should use), how much output the firm should produce, what price the firm should charge for its products, and how much labor the firm should employ. These decisions depend on the production and cost conditions facing each firm as well as the market structure for the product in question.</a:t>
            </a:r>
          </a:p>
        </p:txBody>
      </p:sp>
      <p:sp>
        <p:nvSpPr>
          <p:cNvPr id="4" name="Slide Number Placeholder 3"/>
          <p:cNvSpPr>
            <a:spLocks noGrp="1"/>
          </p:cNvSpPr>
          <p:nvPr>
            <p:ph type="sldNum" sz="quarter" idx="5"/>
          </p:nvPr>
        </p:nvSpPr>
        <p:spPr/>
        <p:txBody>
          <a:bodyPr/>
          <a:lstStyle/>
          <a:p>
            <a:fld id="{DEC611CA-4268-4E72-8BFC-C641B4C40515}" type="slidenum">
              <a:rPr lang="en-US" smtClean="0"/>
              <a:t>4</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solidFill>
                  <a:schemeClr val="bg1"/>
                </a:solidFill>
              </a:rPr>
              <a:t>Calculate the marginal product of dogs walked by hiring a second dog walker.</a:t>
            </a:r>
          </a:p>
        </p:txBody>
      </p:sp>
      <p:sp>
        <p:nvSpPr>
          <p:cNvPr id="4" name="Slide Number Placeholder 3"/>
          <p:cNvSpPr>
            <a:spLocks noGrp="1"/>
          </p:cNvSpPr>
          <p:nvPr>
            <p:ph type="sldNum" sz="quarter" idx="5"/>
          </p:nvPr>
        </p:nvSpPr>
        <p:spPr/>
        <p:txBody>
          <a:bodyPr/>
          <a:lstStyle/>
          <a:p>
            <a:fld id="{DEC611CA-4268-4E72-8BFC-C641B4C40515}" type="slidenum">
              <a:rPr lang="en-US" smtClean="0"/>
              <a:t>32</a:t>
            </a:fld>
            <a:endParaRPr lang="en-US"/>
          </a:p>
        </p:txBody>
      </p:sp>
    </p:spTree>
    <p:extLst>
      <p:ext uri="{BB962C8B-B14F-4D97-AF65-F5344CB8AC3E}">
        <p14:creationId xmlns:p14="http://schemas.microsoft.com/office/powerpoint/2010/main" val="330220957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solidFill>
                  <a:schemeClr val="bg1"/>
                </a:solidFill>
              </a:rPr>
              <a:t>Hiring a second dog walker increases the total number of dogs walked from 10 to 15, indicating a marginal product of 5.</a:t>
            </a:r>
          </a:p>
          <a:p>
            <a:pPr algn="l"/>
            <a:endParaRPr lang="en-US" sz="1200" dirty="0">
              <a:solidFill>
                <a:schemeClr val="bg1"/>
              </a:solidFill>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33</a:t>
            </a:fld>
            <a:endParaRPr lang="en-US"/>
          </a:p>
        </p:txBody>
      </p:sp>
    </p:spTree>
    <p:extLst>
      <p:ext uri="{BB962C8B-B14F-4D97-AF65-F5344CB8AC3E}">
        <p14:creationId xmlns:p14="http://schemas.microsoft.com/office/powerpoint/2010/main" val="422125856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Sooner or later additional workers will have decreasing marginal product. This is called the Law of Diminishing Marginal Product, and it's a characteristic of production in the short run. Diminishing marginal productivity is very similar to the concept of diminishing marginal utility.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a pizza shop has one oven, adding additional workers will eventually lead to “too many cooks in the kitchen”, hindering productivity.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34</a:t>
            </a:fld>
            <a:endParaRPr lang="en-US"/>
          </a:p>
        </p:txBody>
      </p:sp>
    </p:spTree>
    <p:extLst>
      <p:ext uri="{BB962C8B-B14F-4D97-AF65-F5344CB8AC3E}">
        <p14:creationId xmlns:p14="http://schemas.microsoft.com/office/powerpoint/2010/main" val="249981953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dirty="0">
                <a:solidFill>
                  <a:schemeClr val="bg1"/>
                </a:solidFill>
              </a:rPr>
              <a:t>Production is the process a firm uses to transform inputs (e.g. labor, capital, raw materials, etc.) into outputs.</a:t>
            </a:r>
          </a:p>
          <a:p>
            <a:pPr marL="0" indent="0">
              <a:buFont typeface="Arial" panose="020B0604020202020204" pitchFamily="34" charset="0"/>
              <a:buNone/>
            </a:pPr>
            <a:endParaRPr lang="en-US" sz="1200" dirty="0">
              <a:solidFill>
                <a:schemeClr val="bg1"/>
              </a:solidFill>
            </a:endParaRPr>
          </a:p>
          <a:p>
            <a:pPr marL="0" indent="0">
              <a:buFont typeface="Arial" panose="020B0604020202020204" pitchFamily="34" charset="0"/>
              <a:buNone/>
            </a:pPr>
            <a:r>
              <a:rPr lang="en-US" sz="1200" dirty="0">
                <a:solidFill>
                  <a:schemeClr val="bg1"/>
                </a:solidFill>
              </a:rPr>
              <a:t>It is not possible to vary fixed inputs (e.g. capital) in a short period of time.</a:t>
            </a:r>
          </a:p>
          <a:p>
            <a:pPr marL="0" indent="0">
              <a:buFont typeface="Arial" panose="020B0604020202020204" pitchFamily="34" charset="0"/>
              <a:buNone/>
            </a:pPr>
            <a:endParaRPr lang="en-US" sz="1200" dirty="0">
              <a:solidFill>
                <a:schemeClr val="bg1"/>
              </a:solidFill>
            </a:endParaRPr>
          </a:p>
          <a:p>
            <a:pPr marL="0" indent="0">
              <a:buFont typeface="Arial" panose="020B0604020202020204" pitchFamily="34" charset="0"/>
              <a:buNone/>
            </a:pPr>
            <a:r>
              <a:rPr lang="en-US" sz="1200" dirty="0">
                <a:solidFill>
                  <a:schemeClr val="bg1"/>
                </a:solidFill>
              </a:rPr>
              <a:t>In the short run, the only way to change output is to change the variable inputs (e.g. labor).</a:t>
            </a:r>
          </a:p>
          <a:p>
            <a:pPr marL="0" indent="0">
              <a:buFont typeface="Arial" panose="020B0604020202020204" pitchFamily="34" charset="0"/>
              <a:buNone/>
            </a:pPr>
            <a:endParaRPr lang="en-US" sz="1200" dirty="0">
              <a:solidFill>
                <a:schemeClr val="bg1"/>
              </a:solidFill>
            </a:endParaRPr>
          </a:p>
          <a:p>
            <a:pPr marL="0" indent="0">
              <a:buFont typeface="Arial" panose="020B0604020202020204" pitchFamily="34" charset="0"/>
              <a:buNone/>
            </a:pPr>
            <a:r>
              <a:rPr lang="en-US" sz="1200">
                <a:solidFill>
                  <a:schemeClr val="bg1"/>
                </a:solidFill>
              </a:rPr>
              <a:t>Marginal product of labor </a:t>
            </a:r>
            <a:r>
              <a:rPr lang="en-US" sz="1200" dirty="0">
                <a:solidFill>
                  <a:schemeClr val="bg1"/>
                </a:solidFill>
              </a:rPr>
              <a:t>is the additional output a firm obtains by employing more labor in production. </a:t>
            </a:r>
          </a:p>
          <a:p>
            <a:pPr marL="0" indent="0">
              <a:buFont typeface="Arial" panose="020B0604020202020204" pitchFamily="34" charset="0"/>
              <a:buNone/>
            </a:pPr>
            <a:endParaRPr lang="en-US" sz="1200" dirty="0">
              <a:solidFill>
                <a:schemeClr val="bg1"/>
              </a:solidFill>
            </a:endParaRPr>
          </a:p>
          <a:p>
            <a:pPr marL="0" indent="0">
              <a:buFont typeface="Arial" panose="020B0604020202020204" pitchFamily="34" charset="0"/>
              <a:buNone/>
            </a:pPr>
            <a:r>
              <a:rPr lang="en-US" sz="1200" dirty="0">
                <a:solidFill>
                  <a:schemeClr val="bg1"/>
                </a:solidFill>
              </a:rPr>
              <a:t>At some point, employing additional labor leads to diminishing marginal productivity, meaning the additional output obtained is less than for the previous increment to labor.</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35</a:t>
            </a:fld>
            <a:endParaRPr lang="en-US"/>
          </a:p>
        </p:txBody>
      </p:sp>
    </p:spTree>
    <p:extLst>
      <p:ext uri="{BB962C8B-B14F-4D97-AF65-F5344CB8AC3E}">
        <p14:creationId xmlns:p14="http://schemas.microsoft.com/office/powerpoint/2010/main" val="194574114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firm's production function tells us how much output the firm will produce with given amounts of inputs. It also tells us how many inputs the firm needs to produce a given quantity of output, which is what we need to determine total cost. For every factor of production (or input), there is an associated factor payment. Factor payments are what the firm pays for the use of the factors of production. From the firm's perspective, factor payments are costs, while from the owner of each factor's perspective, factor payments are income.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37</a:t>
            </a:fld>
            <a:endParaRPr lang="en-US"/>
          </a:p>
        </p:txBody>
      </p:sp>
    </p:spTree>
    <p:extLst>
      <p:ext uri="{BB962C8B-B14F-4D97-AF65-F5344CB8AC3E}">
        <p14:creationId xmlns:p14="http://schemas.microsoft.com/office/powerpoint/2010/main" val="19819171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typical factors of production considered by economists all have associated factor payments. Raw materials are associate with the price of raw materials, land or buildings are associated with rent, labor is associated with wages or salaries, capital is associated with interest, and entrepreneurship is associated with profit.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38</a:t>
            </a:fld>
            <a:endParaRPr lang="en-US"/>
          </a:p>
        </p:txBody>
      </p:sp>
    </p:spTree>
    <p:extLst>
      <p:ext uri="{BB962C8B-B14F-4D97-AF65-F5344CB8AC3E}">
        <p14:creationId xmlns:p14="http://schemas.microsoft.com/office/powerpoint/2010/main" val="360881980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Profit is the residual, what's left over from revenues after the firm pays all the other costs. While it may seem odd to treat profit as a "cost," it is what entrepreneurs earn for taking the risk of starting a business.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39</a:t>
            </a:fld>
            <a:endParaRPr lang="en-US"/>
          </a:p>
        </p:txBody>
      </p:sp>
    </p:spTree>
    <p:extLst>
      <p:ext uri="{BB962C8B-B14F-4D97-AF65-F5344CB8AC3E}">
        <p14:creationId xmlns:p14="http://schemas.microsoft.com/office/powerpoint/2010/main" val="63005679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cost function is a mathematical expression or equation that shows the cost of producing different levels of output. Cost increases as the firm produces higher quantities of output.</a:t>
            </a:r>
          </a:p>
        </p:txBody>
      </p:sp>
      <p:sp>
        <p:nvSpPr>
          <p:cNvPr id="4" name="Slide Number Placeholder 3"/>
          <p:cNvSpPr>
            <a:spLocks noGrp="1"/>
          </p:cNvSpPr>
          <p:nvPr>
            <p:ph type="sldNum" sz="quarter" idx="5"/>
          </p:nvPr>
        </p:nvSpPr>
        <p:spPr/>
        <p:txBody>
          <a:bodyPr/>
          <a:lstStyle/>
          <a:p>
            <a:fld id="{DEC611CA-4268-4E72-8BFC-C641B4C40515}" type="slidenum">
              <a:rPr lang="en-US" smtClean="0"/>
              <a:t>40</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cost of producing a firm's output depends on how much labor and physical capital the firm uses. Average cost is total cost divided by the quantity of output produced and is viewed as the most intuitive way to measure per-unit costs. If average cost is the cost of the average unit of output produced, marginal cost is the cost of each individual unit produced. </a:t>
                </a:r>
                <a:r>
                  <a:rPr lang="en-US" sz="1200" dirty="0">
                    <a:solidFill>
                      <a:schemeClr val="bg1"/>
                    </a:solidFill>
                  </a:rPr>
                  <a:t>More formally, marginal cost is the cost of producing one more unit of output. </a:t>
                </a:r>
                <a:r>
                  <a:rPr lang="en-US" sz="1200" kern="1200" dirty="0">
                    <a:solidFill>
                      <a:schemeClr val="tx1"/>
                    </a:solidFill>
                    <a:effectLst/>
                    <a:latin typeface="+mn-lt"/>
                    <a:ea typeface="+mn-ea"/>
                    <a:cs typeface="+mn-cs"/>
                  </a:rPr>
                  <a:t>Mathematically, marginal cost is the change in total cost divided by the change in output: </a:t>
                </a:r>
                <a14:m>
                  <m:oMath xmlns:m="http://schemas.openxmlformats.org/officeDocument/2006/math">
                    <m:r>
                      <a:rPr lang="en-US" sz="1200" b="0" i="1" smtClean="0">
                        <a:solidFill>
                          <a:schemeClr val="bg1"/>
                        </a:solidFill>
                        <a:latin typeface="Cambria Math" panose="02040503050406030204" pitchFamily="18" charset="0"/>
                      </a:rPr>
                      <m:t>𝑀𝐶</m:t>
                    </m:r>
                    <m:r>
                      <a:rPr lang="en-US" sz="1200" b="0" i="1" smtClean="0">
                        <a:solidFill>
                          <a:schemeClr val="bg1"/>
                        </a:solidFill>
                        <a:latin typeface="Cambria Math" panose="02040503050406030204" pitchFamily="18" charset="0"/>
                      </a:rPr>
                      <m:t>=</m:t>
                    </m:r>
                    <m:f>
                      <m:fPr>
                        <m:ctrlPr>
                          <a:rPr lang="en-US" sz="1200" b="0" i="1" smtClean="0">
                            <a:solidFill>
                              <a:schemeClr val="bg1"/>
                            </a:solidFill>
                            <a:latin typeface="Cambria Math" panose="02040503050406030204" pitchFamily="18" charset="0"/>
                          </a:rPr>
                        </m:ctrlPr>
                      </m:fPr>
                      <m:num>
                        <m:r>
                          <a:rPr lang="en-US" sz="1200" b="0" i="1" smtClean="0">
                            <a:solidFill>
                              <a:schemeClr val="bg1"/>
                            </a:solidFill>
                            <a:latin typeface="Cambria Math" panose="02040503050406030204" pitchFamily="18" charset="0"/>
                            <a:ea typeface="Cambria Math" panose="02040503050406030204" pitchFamily="18" charset="0"/>
                          </a:rPr>
                          <m:t>∆</m:t>
                        </m:r>
                        <m:r>
                          <a:rPr lang="en-US" sz="1200" b="0" i="1" smtClean="0">
                            <a:solidFill>
                              <a:schemeClr val="bg1"/>
                            </a:solidFill>
                            <a:latin typeface="Cambria Math" panose="02040503050406030204" pitchFamily="18" charset="0"/>
                            <a:ea typeface="Cambria Math" panose="02040503050406030204" pitchFamily="18" charset="0"/>
                          </a:rPr>
                          <m:t>𝑇𝐶</m:t>
                        </m:r>
                      </m:num>
                      <m:den>
                        <m:r>
                          <a:rPr lang="en-US" sz="1200" b="0" i="1" smtClean="0">
                            <a:solidFill>
                              <a:schemeClr val="bg1"/>
                            </a:solidFill>
                            <a:latin typeface="Cambria Math" panose="02040503050406030204" pitchFamily="18" charset="0"/>
                            <a:ea typeface="Cambria Math" panose="02040503050406030204" pitchFamily="18" charset="0"/>
                          </a:rPr>
                          <m:t>∆</m:t>
                        </m:r>
                        <m:r>
                          <a:rPr lang="en-US" sz="1200" b="0" i="1" smtClean="0">
                            <a:solidFill>
                              <a:schemeClr val="bg1"/>
                            </a:solidFill>
                            <a:latin typeface="Cambria Math" panose="02040503050406030204" pitchFamily="18" charset="0"/>
                            <a:ea typeface="Cambria Math" panose="02040503050406030204" pitchFamily="18" charset="0"/>
                          </a:rPr>
                          <m:t>𝑄</m:t>
                        </m:r>
                      </m:den>
                    </m:f>
                  </m:oMath>
                </a14:m>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cost of producing a firm's output depends on how much labor and physical capital the firm uses. Average cost is total cost divided by the quantity of output produced and is viewed as the most intuitive way to measure per-unit costs. If average cost is the cost of the average unit of output produced, marginal cost is the cost of each individual unit produced. </a:t>
                </a:r>
                <a:r>
                  <a:rPr lang="en-US" sz="1200" dirty="0">
                    <a:solidFill>
                      <a:schemeClr val="bg1"/>
                    </a:solidFill>
                  </a:rPr>
                  <a:t>More formally, marginal cost is the cost of producing one more unit of output. </a:t>
                </a:r>
                <a:r>
                  <a:rPr lang="en-US" sz="1200" kern="1200" dirty="0">
                    <a:solidFill>
                      <a:schemeClr val="tx1"/>
                    </a:solidFill>
                    <a:effectLst/>
                    <a:latin typeface="+mn-lt"/>
                    <a:ea typeface="+mn-ea"/>
                    <a:cs typeface="+mn-cs"/>
                  </a:rPr>
                  <a:t>Mathematically, marginal cost is the change in total cost divided by the change in output: </a:t>
                </a:r>
                <a:r>
                  <a:rPr lang="en-US" sz="1200" b="0" i="0">
                    <a:solidFill>
                      <a:schemeClr val="bg1"/>
                    </a:solidFill>
                    <a:latin typeface="Cambria Math" panose="02040503050406030204" pitchFamily="18" charset="0"/>
                  </a:rPr>
                  <a:t>𝑀𝐶=</a:t>
                </a:r>
                <a:r>
                  <a:rPr lang="en-US" sz="1200" b="0" i="0">
                    <a:solidFill>
                      <a:schemeClr val="bg1"/>
                    </a:solidFill>
                    <a:latin typeface="Cambria Math" panose="02040503050406030204" pitchFamily="18" charset="0"/>
                    <a:ea typeface="Cambria Math" panose="02040503050406030204" pitchFamily="18" charset="0"/>
                  </a:rPr>
                  <a:t>∆𝑇𝐶/∆𝑄</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mc:Fallback>
      </mc:AlternateContent>
      <p:sp>
        <p:nvSpPr>
          <p:cNvPr id="4" name="Slide Number Placeholder 3"/>
          <p:cNvSpPr>
            <a:spLocks noGrp="1"/>
          </p:cNvSpPr>
          <p:nvPr>
            <p:ph type="sldNum" sz="quarter" idx="5"/>
          </p:nvPr>
        </p:nvSpPr>
        <p:spPr/>
        <p:txBody>
          <a:bodyPr/>
          <a:lstStyle/>
          <a:p>
            <a:fld id="{DEC611CA-4268-4E72-8BFC-C641B4C40515}" type="slidenum">
              <a:rPr lang="en-US" smtClean="0"/>
              <a:t>41</a:t>
            </a:fld>
            <a:endParaRPr lang="en-US"/>
          </a:p>
        </p:txBody>
      </p:sp>
    </p:spTree>
    <p:extLst>
      <p:ext uri="{BB962C8B-B14F-4D97-AF65-F5344CB8AC3E}">
        <p14:creationId xmlns:p14="http://schemas.microsoft.com/office/powerpoint/2010/main" val="302204862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For example, a barbershop decides to increase the number of haircuts they give per day from 40 to 60 haircuts. It costs the barbershop $320 to provide 40 haircuts and $400 to provide 60 haircuts.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Since the number of haircuts to be given increased, the total cost would increase from $320 to $400. The marginal cost of an increase in the quantity of haircuts is found by taking the new total cost of $400 and subtracting the original total cost of $320 to find an $80 change in total cost.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You would then divide this $80 change by the change in number of haircuts, which is 20. You find that the marginal cost of increasing the output from 40 haircuts to 60 haircuts is $4 per haircut.</a:t>
            </a:r>
          </a:p>
        </p:txBody>
      </p:sp>
      <p:sp>
        <p:nvSpPr>
          <p:cNvPr id="4" name="Slide Number Placeholder 3"/>
          <p:cNvSpPr>
            <a:spLocks noGrp="1"/>
          </p:cNvSpPr>
          <p:nvPr>
            <p:ph type="sldNum" sz="quarter" idx="5"/>
          </p:nvPr>
        </p:nvSpPr>
        <p:spPr/>
        <p:txBody>
          <a:bodyPr/>
          <a:lstStyle/>
          <a:p>
            <a:fld id="{DEC611CA-4268-4E72-8BFC-C641B4C40515}" type="slidenum">
              <a:rPr lang="en-US" smtClean="0"/>
              <a:t>42</a:t>
            </a:fld>
            <a:endParaRPr lang="en-US"/>
          </a:p>
        </p:txBody>
      </p:sp>
    </p:spTree>
    <p:extLst>
      <p:ext uri="{BB962C8B-B14F-4D97-AF65-F5344CB8AC3E}">
        <p14:creationId xmlns:p14="http://schemas.microsoft.com/office/powerpoint/2010/main" val="28292647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The answers to production questions depend on the conditions facing each firm and the market structure for the product(s) in question. Market structure is a multidimensional concept that involves how competitive the industry is.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a:t>
            </a:fld>
            <a:endParaRPr lang="en-US"/>
          </a:p>
        </p:txBody>
      </p:sp>
    </p:spTree>
    <p:extLst>
      <p:ext uri="{BB962C8B-B14F-4D97-AF65-F5344CB8AC3E}">
        <p14:creationId xmlns:p14="http://schemas.microsoft.com/office/powerpoint/2010/main" val="337541623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Total cost is the sum of fixed costs and variable costs. Fixed costs are the costs of the fixed inputs (e.g. capital). Because fixed inputs do not change in the short run, fixed costs are expenditures that do not change regardless of the level of production. Variable costs are the costs of the variable inputs (e.g. labor). The only way to increase or decrease output is by increasing or decreasing the variable inputs.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43</a:t>
            </a:fld>
            <a:endParaRPr lang="en-US"/>
          </a:p>
        </p:txBody>
      </p:sp>
    </p:spTree>
    <p:extLst>
      <p:ext uri="{BB962C8B-B14F-4D97-AF65-F5344CB8AC3E}">
        <p14:creationId xmlns:p14="http://schemas.microsoft.com/office/powerpoint/2010/main" val="74876555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Short-run total cost is comprised of fixed cost and variable cost. Fixed cost does not vary with output; typically, it’s capital-related costs. Variable cost changes as output increases; typically, it’s the cost of the variable input, labor.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44</a:t>
            </a:fld>
            <a:endParaRPr lang="en-US"/>
          </a:p>
        </p:txBody>
      </p:sp>
    </p:spTree>
    <p:extLst>
      <p:ext uri="{BB962C8B-B14F-4D97-AF65-F5344CB8AC3E}">
        <p14:creationId xmlns:p14="http://schemas.microsoft.com/office/powerpoint/2010/main" val="266672567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As production increases, total cost and variable costs rise. While variable costs may initially increase at a decreasing rate, at some point they begin increasing at an increasing rate. This is caused by diminishing marginal productivity. As a firm adds more workers, the advantage of each additional worker is less since the specialization of labor can only go so far. For example, "too many cooks in the kitchen“ refers to the diminished returns from adding additional workers to a confined kitchen.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45</a:t>
            </a:fld>
            <a:endParaRPr lang="en-US"/>
          </a:p>
        </p:txBody>
      </p:sp>
    </p:spTree>
    <p:extLst>
      <p:ext uri="{BB962C8B-B14F-4D97-AF65-F5344CB8AC3E}">
        <p14:creationId xmlns:p14="http://schemas.microsoft.com/office/powerpoint/2010/main" val="319693043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Average total cost (sometimes referred to simply as average cost) is total cost divided by the quantity of output. Average cost curves are typically U-shaped, starting off relatively high because at low levels of output, total costs are dominated by the fixed cost. Average total cost declines as the fixed costs are spread over an increasing quantity of output.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46</a:t>
            </a:fld>
            <a:endParaRPr lang="en-US"/>
          </a:p>
        </p:txBody>
      </p:sp>
    </p:spTree>
    <p:extLst>
      <p:ext uri="{BB962C8B-B14F-4D97-AF65-F5344CB8AC3E}">
        <p14:creationId xmlns:p14="http://schemas.microsoft.com/office/powerpoint/2010/main" val="340456909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Average variable cost is found by taking the variable cost and dividing by the quantity of output. Average variable costs do not include the fixed costs of production, meaning the curve always lies below the average total cost curve. As output increases, fixed costs have less of an impact on the average total cost, which allows the average variable cost to sneak closer to the average cost.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47</a:t>
            </a:fld>
            <a:endParaRPr lang="en-US"/>
          </a:p>
        </p:txBody>
      </p:sp>
    </p:spTree>
    <p:extLst>
      <p:ext uri="{BB962C8B-B14F-4D97-AF65-F5344CB8AC3E}">
        <p14:creationId xmlns:p14="http://schemas.microsoft.com/office/powerpoint/2010/main" val="243860197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Marginal cost is calculated by taking the change in total cost and dividing it by the change in quantity. The marginal cost curve is generally upward-sloping because diminishing marginal returns implies that additional units are more costly to produce. The marginal cost curve intersects the average total cost curve at its minimum point.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48</a:t>
            </a:fld>
            <a:endParaRPr lang="en-US"/>
          </a:p>
        </p:txBody>
      </p:sp>
    </p:spTree>
    <p:extLst>
      <p:ext uri="{BB962C8B-B14F-4D97-AF65-F5344CB8AC3E}">
        <p14:creationId xmlns:p14="http://schemas.microsoft.com/office/powerpoint/2010/main" val="200312993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Suppose your company has produced its first unit of output. When output is 1, the fixed cost is $40, and the variable cost is $5. What is the total cost? What is the average variable cost? What is the average total cost? What is the marginal cost?</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49</a:t>
            </a:fld>
            <a:endParaRPr lang="en-US"/>
          </a:p>
        </p:txBody>
      </p:sp>
    </p:spTree>
    <p:extLst>
      <p:ext uri="{BB962C8B-B14F-4D97-AF65-F5344CB8AC3E}">
        <p14:creationId xmlns:p14="http://schemas.microsoft.com/office/powerpoint/2010/main" val="3496545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Suppose your company has produced its first unit of output. When output is 1, the fixed cost is $40, and the variable cost is $5. What is the total cost? What is the average variable cost? What is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the average total cost? What is the marginal cost?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Total Cost = $40 + $5 = $45</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Average Variable Cost= $5∕1=$5</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Average Total Cost=  $45∕1=$45</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Marginal Cost=$45∕1=$45</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50</a:t>
            </a:fld>
            <a:endParaRPr lang="en-US"/>
          </a:p>
        </p:txBody>
      </p:sp>
    </p:spTree>
    <p:extLst>
      <p:ext uri="{BB962C8B-B14F-4D97-AF65-F5344CB8AC3E}">
        <p14:creationId xmlns:p14="http://schemas.microsoft.com/office/powerpoint/2010/main" val="147415438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Breaking down total costs into </a:t>
            </a:r>
            <a:r>
              <a:rPr lang="en-US" sz="1200" dirty="0">
                <a:solidFill>
                  <a:schemeClr val="bg1"/>
                </a:solidFill>
              </a:rPr>
              <a:t>fixed cost, marginal cost, average total cost, and average variable cost </a:t>
            </a:r>
            <a:r>
              <a:rPr lang="en-US" sz="1200" kern="1200" dirty="0">
                <a:solidFill>
                  <a:schemeClr val="tx1"/>
                </a:solidFill>
                <a:effectLst/>
                <a:latin typeface="+mn-lt"/>
                <a:ea typeface="+mn-ea"/>
                <a:cs typeface="+mn-cs"/>
              </a:rPr>
              <a:t>is useful because each statistic offers its own insights for the firm. Whatever the firm's level of output, total revenue must exceed total costs if it is to earn a profit. Typically, a firm should ignore sunk costs since they have already spent the money and cannot make any changes. Because variable costs can be changed, they convey information about a firm's ability to cut costs and the extent to which costs may increase.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51</a:t>
            </a:fld>
            <a:endParaRPr lang="en-US"/>
          </a:p>
        </p:txBody>
      </p:sp>
    </p:spTree>
    <p:extLst>
      <p:ext uri="{BB962C8B-B14F-4D97-AF65-F5344CB8AC3E}">
        <p14:creationId xmlns:p14="http://schemas.microsoft.com/office/powerpoint/2010/main" val="58696002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Average cost tells a firm whether it can earn profits given the current price in the market. Dividing profit by the quantity of output produced gives average profit, also known as the firm's profit margin. A high profit margin is important to a firm’s success.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52</a:t>
            </a:fld>
            <a:endParaRPr lang="en-US"/>
          </a:p>
        </p:txBody>
      </p:sp>
    </p:spTree>
    <p:extLst>
      <p:ext uri="{BB962C8B-B14F-4D97-AF65-F5344CB8AC3E}">
        <p14:creationId xmlns:p14="http://schemas.microsoft.com/office/powerpoint/2010/main" val="6283045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Market structure is defined by questions such as these: How much market power does each firm in the industry possess? How difficult is it for new firms to enter the industry? How similar is each firm’s product to the products of other firms in the industry? Do firms compete on the basis of price, advertising, or other product differences?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a:t>
            </a:fld>
            <a:endParaRPr lang="en-US"/>
          </a:p>
        </p:txBody>
      </p:sp>
    </p:spTree>
    <p:extLst>
      <p:ext uri="{BB962C8B-B14F-4D97-AF65-F5344CB8AC3E}">
        <p14:creationId xmlns:p14="http://schemas.microsoft.com/office/powerpoint/2010/main" val="330314439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By the end of this lesson, you will learn the difference between long-run production and short-run production.</a:t>
            </a:r>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54</a:t>
            </a:fld>
            <a:endParaRPr lang="en-US"/>
          </a:p>
        </p:txBody>
      </p:sp>
    </p:spTree>
    <p:extLst>
      <p:ext uri="{BB962C8B-B14F-4D97-AF65-F5344CB8AC3E}">
        <p14:creationId xmlns:p14="http://schemas.microsoft.com/office/powerpoint/2010/main" val="290956141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Firms face many production decisions, some of which are difficult to address in the present or near-future. </a:t>
            </a:r>
            <a:r>
              <a:rPr lang="en-US" sz="1200" dirty="0">
                <a:solidFill>
                  <a:schemeClr val="bg1"/>
                </a:solidFill>
              </a:rPr>
              <a:t>In the long run, however, firms can modify all inputs in order to produce efficiently.</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55</a:t>
            </a:fld>
            <a:endParaRPr lang="en-US"/>
          </a:p>
        </p:txBody>
      </p:sp>
    </p:spTree>
    <p:extLst>
      <p:ext uri="{BB962C8B-B14F-4D97-AF65-F5344CB8AC3E}">
        <p14:creationId xmlns:p14="http://schemas.microsoft.com/office/powerpoint/2010/main" val="231845041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the long run, all factors (including capital) are variable, so our production function is: Q=f[L,K]. Q is output, L is labor, and K is capital. In the short run, the only variable factor is labor, so the only way the firm can produce more output is by hiring additional workers. At what point (e.g. after how many workers) does diminishing marginal productivity kick in, and more importantly, why?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56</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Consider a secretarial firm that does typing for hire using typists for labor and personal computers for capital. In the short run, the only variable factor is labor, so the only way the firm can produce more output is by hiring additional workers. Hiring a second and third typist increases productivity, but after that, hiring more typists will not add any productivity to the firm.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57</a:t>
            </a:fld>
            <a:endParaRPr lang="en-US"/>
          </a:p>
        </p:txBody>
      </p:sp>
    </p:spTree>
    <p:extLst>
      <p:ext uri="{BB962C8B-B14F-4D97-AF65-F5344CB8AC3E}">
        <p14:creationId xmlns:p14="http://schemas.microsoft.com/office/powerpoint/2010/main" val="272223256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Marginal product declines after a certain point because capital is fixed. The production process for typing works best with one worker and one PC. Adding more than one typist leads to seriously diminished marginal productivity. Assuming purchasing more PCs is infeasible in the short run, additional workers will have no positive impact.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58</a:t>
            </a:fld>
            <a:endParaRPr lang="en-US"/>
          </a:p>
        </p:txBody>
      </p:sp>
    </p:spTree>
    <p:extLst>
      <p:ext uri="{BB962C8B-B14F-4D97-AF65-F5344CB8AC3E}">
        <p14:creationId xmlns:p14="http://schemas.microsoft.com/office/powerpoint/2010/main" val="180286764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the long run, capital and labor are both considered to be more elastic, or flexible. In the long run, capital is not fixed, which would give the production function: Q=f[L,K]. If demand has tripled to 15 documents per day, the firm could acquire two more PCs, allowing for more output.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59</a:t>
            </a:fld>
            <a:endParaRPr lang="en-US"/>
          </a:p>
        </p:txBody>
      </p:sp>
    </p:spTree>
    <p:extLst>
      <p:ext uri="{BB962C8B-B14F-4D97-AF65-F5344CB8AC3E}">
        <p14:creationId xmlns:p14="http://schemas.microsoft.com/office/powerpoint/2010/main" val="381725772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With more capital, the firm can hire three workers before diminishing productivity comes into effect. The firm is able to increase capital and purchase more computers so the workers can be more productive. Since all factors are variable, the long-run production function shows the most efficient way of producing any level of output.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60</a:t>
            </a:fld>
            <a:endParaRPr lang="en-US"/>
          </a:p>
        </p:txBody>
      </p:sp>
    </p:spTree>
    <p:extLst>
      <p:ext uri="{BB962C8B-B14F-4D97-AF65-F5344CB8AC3E}">
        <p14:creationId xmlns:p14="http://schemas.microsoft.com/office/powerpoint/2010/main" val="169063003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Think about the difference between the short run and the long run. If you are primarily a service-related business, such as a taxi company, how would your movement from the short run to the long run be different than for a large manufacturing firm, like General Motors?</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61</a:t>
            </a:fld>
            <a:endParaRPr lang="en-US"/>
          </a:p>
        </p:txBody>
      </p:sp>
    </p:spTree>
    <p:extLst>
      <p:ext uri="{BB962C8B-B14F-4D97-AF65-F5344CB8AC3E}">
        <p14:creationId xmlns:p14="http://schemas.microsoft.com/office/powerpoint/2010/main" val="3496545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the long run, all inputs are variable. Since diminishing marginal productivity is caused by fixed capital, there are no diminishing returns in the long run. Firms can choose the optimal capital stock to produce their desired level of output over longer periods of time.</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62</a:t>
            </a:fld>
            <a:endParaRPr lang="en-US"/>
          </a:p>
        </p:txBody>
      </p:sp>
    </p:spTree>
    <p:extLst>
      <p:ext uri="{BB962C8B-B14F-4D97-AF65-F5344CB8AC3E}">
        <p14:creationId xmlns:p14="http://schemas.microsoft.com/office/powerpoint/2010/main" val="295352410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By the end of this lesson, you will be able to identify economies of scale, diseconomies of scale, and constant returns to scale; interpret graphs of short-run and long-run average cost curves; and analyze cost and production in the long run and short run.</a:t>
            </a:r>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63</a:t>
            </a:fld>
            <a:endParaRPr lang="en-US"/>
          </a:p>
        </p:txBody>
      </p:sp>
    </p:spTree>
    <p:extLst>
      <p:ext uri="{BB962C8B-B14F-4D97-AF65-F5344CB8AC3E}">
        <p14:creationId xmlns:p14="http://schemas.microsoft.com/office/powerpoint/2010/main" val="34918476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Firms face different competitive situations. At one extreme—perfect competition—many firms are all trying to sell identical products. At the other extreme—monopoly—only one firm is selling the product, and this firm faces no competition. Monopolistic competition and oligopoly fall between the extremes of perfect competition and monopoly. Monopolistic competition is a situation with many firms selling similar, but not identical, products. Oligopoly is a situation with few firms that sell identical or similar products.</a:t>
            </a:r>
          </a:p>
        </p:txBody>
      </p:sp>
      <p:sp>
        <p:nvSpPr>
          <p:cNvPr id="4" name="Slide Number Placeholder 3"/>
          <p:cNvSpPr>
            <a:spLocks noGrp="1"/>
          </p:cNvSpPr>
          <p:nvPr>
            <p:ph type="sldNum" sz="quarter" idx="5"/>
          </p:nvPr>
        </p:nvSpPr>
        <p:spPr/>
        <p:txBody>
          <a:bodyPr/>
          <a:lstStyle/>
          <a:p>
            <a:fld id="{DEC611CA-4268-4E72-8BFC-C641B4C40515}" type="slidenum">
              <a:rPr lang="en-US" smtClean="0"/>
              <a:t>7</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long run is the period of time when all costs are variable. The long run depends on the specifics of the firm in question—it is not a precise period of time. No costs are fixed in the long run, as a firm can build new factories and purchase new machinery, or it can close existing facilities. In planning for the long run, the firm will compare alternative production technologies and can substitute its labor for capital.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64</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firm can perform many tasks with a range of combinations of labor and capital. For example, a firm can have employees (labor) answering phones, or it can invest in an automated voicemail system (capital). In short, capital and labor can often substitute for each other in the long run.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65</a:t>
            </a:fld>
            <a:endParaRPr lang="en-US"/>
          </a:p>
        </p:txBody>
      </p:sp>
    </p:spTree>
    <p:extLst>
      <p:ext uri="{BB962C8B-B14F-4D97-AF65-F5344CB8AC3E}">
        <p14:creationId xmlns:p14="http://schemas.microsoft.com/office/powerpoint/2010/main" val="117532853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Consider an example of a local government hiring a private firm to clean up public parks. Three different combinations of labor and capital for cleaning up a single average-sized park are possible. Since all three of these production methods produce the same thing—one cleaned-up park—a profit-seeking firm will choose the production technology that is least expensive, given the prices of labor and machines.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66</a:t>
            </a:fld>
            <a:endParaRPr lang="en-US"/>
          </a:p>
        </p:txBody>
      </p:sp>
    </p:spTree>
    <p:extLst>
      <p:ext uri="{BB962C8B-B14F-4D97-AF65-F5344CB8AC3E}">
        <p14:creationId xmlns:p14="http://schemas.microsoft.com/office/powerpoint/2010/main" val="113076498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Once a firm has determined the least costly production process, it can consider the optimal scale of production, or quantity of output to produce. Economies of scale refers to the situation where, as the quantity of output goes up, the cost per unit goes down. A larger factory can produce at a lower average cost than a smaller factory as the level of output increases. Economies of scale exist when the long-run average total cost is declining across the associated range of output.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67</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Consider the graph, which shows the average total cost of producing an alarm clock falling as the quantity of output rises. A smaller factory can produce 1,000 alarm clocks at an average cost of $12 while a larger factory can produce 5,000 alarm clocks at an average price of $4. Economies of scale exist when the larger scale of production leads to lower average costs.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68</a:t>
            </a:fld>
            <a:endParaRPr lang="en-US"/>
          </a:p>
        </p:txBody>
      </p:sp>
    </p:spTree>
    <p:extLst>
      <p:ext uri="{BB962C8B-B14F-4D97-AF65-F5344CB8AC3E}">
        <p14:creationId xmlns:p14="http://schemas.microsoft.com/office/powerpoint/2010/main" val="3404569097"/>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While in the short run, firms are limited to operating on a single average cost curve (corresponding to the level of fixed costs chosen). In the long run, when all costs are variable, they can choose to operate on any average cost curve. Thus, the long-run average cost (LRAC) curve is actually based on a group of short-run average cost (SRAC) curves. The long-run average cost curve will be the least expensive average cost curve for any level of output.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69</a:t>
            </a:fld>
            <a:endParaRPr lang="en-US"/>
          </a:p>
        </p:txBody>
      </p:sp>
    </p:spTree>
    <p:extLst>
      <p:ext uri="{BB962C8B-B14F-4D97-AF65-F5344CB8AC3E}">
        <p14:creationId xmlns:p14="http://schemas.microsoft.com/office/powerpoint/2010/main" val="463726360"/>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long-run average cost curve is built from a group of short-run average cost curves. Although most diagrams shows only a few SRAC curves, presumably there are an infinite number of other SRAC curves. A group of short-run average cost curves represents different choices for a firm that is planning its level of investment in fixed cost physical capital.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70</a:t>
            </a:fld>
            <a:endParaRPr lang="en-US"/>
          </a:p>
        </p:txBody>
      </p:sp>
    </p:spTree>
    <p:extLst>
      <p:ext uri="{BB962C8B-B14F-4D97-AF65-F5344CB8AC3E}">
        <p14:creationId xmlns:p14="http://schemas.microsoft.com/office/powerpoint/2010/main" val="189866446"/>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left-hand portion of the long-run average cost curve illustrates the case of economies of scale. In this portion of the long-run average cost curve, larger scale leads to lower average costs.</a:t>
            </a:r>
          </a:p>
        </p:txBody>
      </p:sp>
      <p:sp>
        <p:nvSpPr>
          <p:cNvPr id="4" name="Slide Number Placeholder 3"/>
          <p:cNvSpPr>
            <a:spLocks noGrp="1"/>
          </p:cNvSpPr>
          <p:nvPr>
            <p:ph type="sldNum" sz="quarter" idx="5"/>
          </p:nvPr>
        </p:nvSpPr>
        <p:spPr/>
        <p:txBody>
          <a:bodyPr/>
          <a:lstStyle/>
          <a:p>
            <a:fld id="{DEC611CA-4268-4E72-8BFC-C641B4C40515}" type="slidenum">
              <a:rPr lang="en-US" smtClean="0"/>
              <a:t>71</a:t>
            </a:fld>
            <a:endParaRPr lang="en-US"/>
          </a:p>
        </p:txBody>
      </p:sp>
    </p:spTree>
    <p:extLst>
      <p:ext uri="{BB962C8B-B14F-4D97-AF65-F5344CB8AC3E}">
        <p14:creationId xmlns:p14="http://schemas.microsoft.com/office/powerpoint/2010/main" val="2150956152"/>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middle portion of the long-run average cost curve shows that economies of scale have been exhausted. In this situation, allowing all inputs to expand does not change the average cost of production. This is called constant returns to scale because the average cost of production does not change as scale rises or falls.</a:t>
            </a:r>
          </a:p>
        </p:txBody>
      </p:sp>
      <p:sp>
        <p:nvSpPr>
          <p:cNvPr id="4" name="Slide Number Placeholder 3"/>
          <p:cNvSpPr>
            <a:spLocks noGrp="1"/>
          </p:cNvSpPr>
          <p:nvPr>
            <p:ph type="sldNum" sz="quarter" idx="5"/>
          </p:nvPr>
        </p:nvSpPr>
        <p:spPr/>
        <p:txBody>
          <a:bodyPr/>
          <a:lstStyle/>
          <a:p>
            <a:fld id="{DEC611CA-4268-4E72-8BFC-C641B4C40515}" type="slidenum">
              <a:rPr lang="en-US" smtClean="0"/>
              <a:t>72</a:t>
            </a:fld>
            <a:endParaRPr lang="en-US"/>
          </a:p>
        </p:txBody>
      </p:sp>
    </p:spTree>
    <p:extLst>
      <p:ext uri="{BB962C8B-B14F-4D97-AF65-F5344CB8AC3E}">
        <p14:creationId xmlns:p14="http://schemas.microsoft.com/office/powerpoint/2010/main" val="96694781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righthand portion of the long-run average cost curve shows a situation where, as the level of output and the scale rises, average costs rise as well. This is called diseconomies of scale.</a:t>
            </a:r>
          </a:p>
        </p:txBody>
      </p:sp>
      <p:sp>
        <p:nvSpPr>
          <p:cNvPr id="4" name="Slide Number Placeholder 3"/>
          <p:cNvSpPr>
            <a:spLocks noGrp="1"/>
          </p:cNvSpPr>
          <p:nvPr>
            <p:ph type="sldNum" sz="quarter" idx="5"/>
          </p:nvPr>
        </p:nvSpPr>
        <p:spPr/>
        <p:txBody>
          <a:bodyPr/>
          <a:lstStyle/>
          <a:p>
            <a:fld id="{DEC611CA-4268-4E72-8BFC-C641B4C40515}" type="slidenum">
              <a:rPr lang="en-US" smtClean="0"/>
              <a:t>73</a:t>
            </a:fld>
            <a:endParaRPr lang="en-US"/>
          </a:p>
        </p:txBody>
      </p:sp>
    </p:spTree>
    <p:extLst>
      <p:ext uri="{BB962C8B-B14F-4D97-AF65-F5344CB8AC3E}">
        <p14:creationId xmlns:p14="http://schemas.microsoft.com/office/powerpoint/2010/main" val="10435446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Each business, regardless of size or complexity, tries to earn a profit. 𝑝𝑟𝑜𝑓𝑖𝑡=𝑡𝑜𝑡𝑎𝑙 𝑟𝑒𝑣𝑒𝑛𝑢𝑒−𝑡𝑜𝑡𝑎𝑙 𝑐𝑜𝑠𝑡. Total revenue is the income the firm generates from selling its products. We calculate it by multiplying the price of the product times the quantity of output sold: 𝑡𝑜𝑡𝑎𝑙 𝑟𝑒𝑣𝑒𝑛𝑢𝑒=𝑝𝑟𝑖𝑐𝑒×𝑞𝑢𝑎𝑛𝑡𝑖𝑡𝑦.</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8</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Suppose your firm is examining its cost structure and the level of output it hopes to produce. Given the ranges on the average cost curve, would it be best for your firm to produce where there are economies of scale, constant returns to scale, or diseconomies of scale? Explain your reasoning.</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74</a:t>
            </a:fld>
            <a:endParaRPr lang="en-US"/>
          </a:p>
        </p:txBody>
      </p:sp>
    </p:spTree>
    <p:extLst>
      <p:ext uri="{BB962C8B-B14F-4D97-AF65-F5344CB8AC3E}">
        <p14:creationId xmlns:p14="http://schemas.microsoft.com/office/powerpoint/2010/main" val="34965456"/>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shape of the long-run average cost curve has implications for how many firms will compete in an industry. It also has implications as to whether the firms in an industry have many different sizes or tend to be the same size.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75</a:t>
            </a:fld>
            <a:endParaRPr lang="en-US"/>
          </a:p>
        </p:txBody>
      </p:sp>
    </p:spTree>
    <p:extLst>
      <p:ext uri="{BB962C8B-B14F-4D97-AF65-F5344CB8AC3E}">
        <p14:creationId xmlns:p14="http://schemas.microsoft.com/office/powerpoint/2010/main" val="1440043155"/>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solidFill>
                  <a:schemeClr val="bg1"/>
                </a:solidFill>
              </a:rPr>
              <a:t>Low-cost firms will produce at output level </a:t>
            </a:r>
            <a:r>
              <a:rPr lang="en-US" sz="1200" i="1" dirty="0">
                <a:solidFill>
                  <a:schemeClr val="bg1"/>
                </a:solidFill>
              </a:rPr>
              <a:t>R. </a:t>
            </a:r>
            <a:r>
              <a:rPr lang="en-US" sz="1200" dirty="0">
                <a:solidFill>
                  <a:schemeClr val="bg1"/>
                </a:solidFill>
              </a:rPr>
              <a:t>When the LRAC curve has a clear minimum point, any firm producing a different quantity will have higher costs and be unable to compete. The level of output corresponding to the lowest point on the curve is the most cost-efficient production level.</a:t>
            </a:r>
          </a:p>
        </p:txBody>
      </p:sp>
      <p:sp>
        <p:nvSpPr>
          <p:cNvPr id="4" name="Slide Number Placeholder 3"/>
          <p:cNvSpPr>
            <a:spLocks noGrp="1"/>
          </p:cNvSpPr>
          <p:nvPr>
            <p:ph type="sldNum" sz="quarter" idx="5"/>
          </p:nvPr>
        </p:nvSpPr>
        <p:spPr/>
        <p:txBody>
          <a:bodyPr/>
          <a:lstStyle/>
          <a:p>
            <a:fld id="{DEC611CA-4268-4E72-8BFC-C641B4C40515}" type="slidenum">
              <a:rPr lang="en-US" smtClean="0"/>
              <a:t>76</a:t>
            </a:fld>
            <a:endParaRPr lang="en-US"/>
          </a:p>
        </p:txBody>
      </p:sp>
    </p:spTree>
    <p:extLst>
      <p:ext uri="{BB962C8B-B14F-4D97-AF65-F5344CB8AC3E}">
        <p14:creationId xmlns:p14="http://schemas.microsoft.com/office/powerpoint/2010/main" val="2106872235"/>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solidFill>
                  <a:schemeClr val="bg1"/>
                </a:solidFill>
              </a:rPr>
              <a:t>Low-cost firms will produce between output levels </a:t>
            </a:r>
            <a:r>
              <a:rPr lang="en-US" sz="1200" i="1" dirty="0">
                <a:solidFill>
                  <a:schemeClr val="bg1"/>
                </a:solidFill>
              </a:rPr>
              <a:t>R </a:t>
            </a:r>
            <a:r>
              <a:rPr lang="en-US" sz="1200" dirty="0">
                <a:solidFill>
                  <a:schemeClr val="bg1"/>
                </a:solidFill>
              </a:rPr>
              <a:t>and </a:t>
            </a:r>
            <a:r>
              <a:rPr lang="en-US" sz="1200" i="1" dirty="0">
                <a:solidFill>
                  <a:schemeClr val="bg1"/>
                </a:solidFill>
              </a:rPr>
              <a:t>S. </a:t>
            </a:r>
            <a:r>
              <a:rPr lang="en-US" sz="1200" dirty="0">
                <a:solidFill>
                  <a:schemeClr val="bg1"/>
                </a:solidFill>
              </a:rPr>
              <a:t>When the </a:t>
            </a:r>
            <a:r>
              <a:rPr lang="en-US" sz="1200" i="1" dirty="0">
                <a:solidFill>
                  <a:schemeClr val="bg1"/>
                </a:solidFill>
              </a:rPr>
              <a:t>LRAC</a:t>
            </a:r>
            <a:r>
              <a:rPr lang="en-US" sz="1200" dirty="0">
                <a:solidFill>
                  <a:schemeClr val="bg1"/>
                </a:solidFill>
              </a:rPr>
              <a:t> has a flat bottom, firms producing at any quantity along this flat bottom can compete, since they all face the same average costs.</a:t>
            </a:r>
          </a:p>
        </p:txBody>
      </p:sp>
      <p:sp>
        <p:nvSpPr>
          <p:cNvPr id="4" name="Slide Number Placeholder 3"/>
          <p:cNvSpPr>
            <a:spLocks noGrp="1"/>
          </p:cNvSpPr>
          <p:nvPr>
            <p:ph type="sldNum" sz="quarter" idx="5"/>
          </p:nvPr>
        </p:nvSpPr>
        <p:spPr/>
        <p:txBody>
          <a:bodyPr/>
          <a:lstStyle/>
          <a:p>
            <a:fld id="{DEC611CA-4268-4E72-8BFC-C641B4C40515}" type="slidenum">
              <a:rPr lang="en-US" smtClean="0"/>
              <a:t>77</a:t>
            </a:fld>
            <a:endParaRPr lang="en-US"/>
          </a:p>
        </p:txBody>
      </p:sp>
    </p:spTree>
    <p:extLst>
      <p:ext uri="{BB962C8B-B14F-4D97-AF65-F5344CB8AC3E}">
        <p14:creationId xmlns:p14="http://schemas.microsoft.com/office/powerpoint/2010/main" val="3193718988"/>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Developments in production technology can shift the LRAC curve in ways that can alter the size distribution of firms in an industry. </a:t>
            </a:r>
            <a:r>
              <a:rPr lang="en-US" sz="1200" dirty="0">
                <a:solidFill>
                  <a:schemeClr val="bg1"/>
                </a:solidFill>
              </a:rPr>
              <a:t>For much of the twentieth century, the most common change was alterations in technology, like the assembly line or the large department store, where large-scale producers seemed to gain an advantage over smaller ones. </a:t>
            </a:r>
            <a:r>
              <a:rPr lang="en-US" sz="1200" kern="1200" dirty="0">
                <a:solidFill>
                  <a:schemeClr val="tx1"/>
                </a:solidFill>
                <a:effectLst/>
                <a:latin typeface="+mn-lt"/>
                <a:ea typeface="+mn-ea"/>
                <a:cs typeface="+mn-cs"/>
              </a:rPr>
              <a:t>In the LRAC curve, the downward-sloping economies of scale portion of the curve stretched over a larger quantity of output.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78</a:t>
            </a:fld>
            <a:endParaRPr lang="en-US"/>
          </a:p>
        </p:txBody>
      </p:sp>
    </p:spTree>
    <p:extLst>
      <p:ext uri="{BB962C8B-B14F-4D97-AF65-F5344CB8AC3E}">
        <p14:creationId xmlns:p14="http://schemas.microsoft.com/office/powerpoint/2010/main" val="568448274"/>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solidFill>
                  <a:schemeClr val="bg1"/>
                </a:solidFill>
              </a:rPr>
              <a:t>A long-run average cost curve has a clear minimum point at a quantity of 40,000 lamps. The current demand in the market is 800,000 lamps. Calculate the number of firms in the lamp industry if demand increases and becomes twice as large.</a:t>
            </a:r>
          </a:p>
        </p:txBody>
      </p:sp>
      <p:sp>
        <p:nvSpPr>
          <p:cNvPr id="4" name="Slide Number Placeholder 3"/>
          <p:cNvSpPr>
            <a:spLocks noGrp="1"/>
          </p:cNvSpPr>
          <p:nvPr>
            <p:ph type="sldNum" sz="quarter" idx="5"/>
          </p:nvPr>
        </p:nvSpPr>
        <p:spPr/>
        <p:txBody>
          <a:bodyPr/>
          <a:lstStyle/>
          <a:p>
            <a:fld id="{DEC611CA-4268-4E72-8BFC-C641B4C40515}" type="slidenum">
              <a:rPr lang="en-US" smtClean="0"/>
              <a:t>79</a:t>
            </a:fld>
            <a:endParaRPr lang="en-US"/>
          </a:p>
        </p:txBody>
      </p:sp>
    </p:spTree>
    <p:extLst>
      <p:ext uri="{BB962C8B-B14F-4D97-AF65-F5344CB8AC3E}">
        <p14:creationId xmlns:p14="http://schemas.microsoft.com/office/powerpoint/2010/main" val="3302209575"/>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US" sz="1200" dirty="0">
              <a:solidFill>
                <a:schemeClr val="bg1"/>
              </a:solidFill>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80</a:t>
            </a:fld>
            <a:endParaRPr lang="en-US"/>
          </a:p>
        </p:txBody>
      </p:sp>
    </p:spTree>
    <p:extLst>
      <p:ext uri="{BB962C8B-B14F-4D97-AF65-F5344CB8AC3E}">
        <p14:creationId xmlns:p14="http://schemas.microsoft.com/office/powerpoint/2010/main" val="42212585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Total cost is what the firm pays for producing and selling its products. We can distinguish between two types of cost: explicit and implicit. Explicit costs are out-of-pocket costs and actual payments, such as wages paid to employees and rent for an office. Implicit costs are the opportunity costs of using resources the firm already owns, such as depreciation.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9</a:t>
            </a:fld>
            <a:endParaRPr lang="en-US"/>
          </a:p>
        </p:txBody>
      </p:sp>
    </p:spTree>
    <p:extLst>
      <p:ext uri="{BB962C8B-B14F-4D97-AF65-F5344CB8AC3E}">
        <p14:creationId xmlns:p14="http://schemas.microsoft.com/office/powerpoint/2010/main" val="16805089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Suppose you own your own vinyl decal business, and you currently generate revenue of $20,000 per year. To calculate your profit, what else do you need to consider besides your total revenue of $20,000?</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10</a:t>
            </a:fld>
            <a:endParaRPr lang="en-US"/>
          </a:p>
        </p:txBody>
      </p:sp>
    </p:spTree>
    <p:extLst>
      <p:ext uri="{BB962C8B-B14F-4D97-AF65-F5344CB8AC3E}">
        <p14:creationId xmlns:p14="http://schemas.microsoft.com/office/powerpoint/2010/main" val="349654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60141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900557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13491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72029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189871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817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847342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2/3/2026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2882153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2/3/2026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7131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2/3/2026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71195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16253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5394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6176599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261378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6399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79001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562355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2/3/2026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81881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2/3/2026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9201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2/3/2026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724690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2438384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82090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2/3/2026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a:p>
        </p:txBody>
      </p:sp>
    </p:spTree>
    <p:extLst>
      <p:ext uri="{BB962C8B-B14F-4D97-AF65-F5344CB8AC3E}">
        <p14:creationId xmlns:p14="http://schemas.microsoft.com/office/powerpoint/2010/main" val="1826170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2/3/2026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1.xml"/><Relationship Id="rId1" Type="http://schemas.openxmlformats.org/officeDocument/2006/relationships/slideLayout" Target="../slideLayouts/slideLayout1.xml"/><Relationship Id="rId5" Type="http://schemas.openxmlformats.org/officeDocument/2006/relationships/image" Target="../media/image18.png"/><Relationship Id="rId4" Type="http://schemas.openxmlformats.org/officeDocument/2006/relationships/image" Target="../media/image16.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3.xml"/><Relationship Id="rId1" Type="http://schemas.openxmlformats.org/officeDocument/2006/relationships/slideLayout" Target="../slideLayouts/slideLayout1.xml"/><Relationship Id="rId4" Type="http://schemas.openxmlformats.org/officeDocument/2006/relationships/image" Target="../media/image24.png"/></Relationships>
</file>

<file path=ppt/slides/_rels/slide4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4.xml"/><Relationship Id="rId1" Type="http://schemas.openxmlformats.org/officeDocument/2006/relationships/slideLayout" Target="../slideLayouts/slideLayout1.xml"/><Relationship Id="rId4" Type="http://schemas.openxmlformats.org/officeDocument/2006/relationships/image" Target="../media/image26.png"/></Relationships>
</file>

<file path=ppt/slides/_rels/slide4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5.xml"/><Relationship Id="rId1" Type="http://schemas.openxmlformats.org/officeDocument/2006/relationships/slideLayout" Target="../slideLayouts/slideLayout1.xml"/><Relationship Id="rId4" Type="http://schemas.openxmlformats.org/officeDocument/2006/relationships/image" Target="../media/image28.png"/></Relationships>
</file>

<file path=ppt/slides/_rels/slide49.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62.xml"/><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64.xml"/><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66.xml"/><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67.xml"/><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68.xml"/><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69.xml"/><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72.xml"/><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73.xml"/><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76.xml"/><Relationship Id="rId1" Type="http://schemas.openxmlformats.org/officeDocument/2006/relationships/slideLayout" Target="../slideLayouts/slideLayout1.xml"/><Relationship Id="rId5" Type="http://schemas.openxmlformats.org/officeDocument/2006/relationships/image" Target="../media/image42.png"/><Relationship Id="rId4" Type="http://schemas.openxmlformats.org/officeDocument/2006/relationships/image" Target="../media/image41.png"/></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12.xml"/><Relationship Id="rId5" Type="http://schemas.openxmlformats.org/officeDocument/2006/relationships/image" Target="../media/image46.png"/><Relationship Id="rId4" Type="http://schemas.openxmlformats.org/officeDocument/2006/relationships/image" Target="../media/image45.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6" y="193968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353202" y="2216768"/>
            <a:ext cx="11485596"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Explicit and Implicit Costs, and Accounting and Economic Profit</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248175"/>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Real-World Discussion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6B32A965-1C8D-4955-8CC6-E83CC7DBD770}"/>
              </a:ext>
            </a:extLst>
          </p:cNvPr>
          <p:cNvSpPr txBox="1"/>
          <p:nvPr/>
        </p:nvSpPr>
        <p:spPr>
          <a:xfrm>
            <a:off x="1670329" y="1701248"/>
            <a:ext cx="8851342" cy="1200329"/>
          </a:xfrm>
          <a:prstGeom prst="rect">
            <a:avLst/>
          </a:prstGeom>
          <a:solidFill>
            <a:srgbClr val="627981"/>
          </a:solidFill>
        </p:spPr>
        <p:txBody>
          <a:bodyPr wrap="square" rtlCol="0" anchor="ctr">
            <a:spAutoFit/>
          </a:bodyPr>
          <a:lstStyle/>
          <a:p>
            <a:pPr algn="ctr"/>
            <a:r>
              <a:rPr lang="en-US" sz="2400" dirty="0">
                <a:solidFill>
                  <a:schemeClr val="bg1"/>
                </a:solidFill>
              </a:rPr>
              <a:t>Suppose you own your own vinyl album business, and you currently generate revenue of $20,000 per year. To calculate your profit, what else do you need to consider besides your total revenue of $20,000?</a:t>
            </a:r>
          </a:p>
        </p:txBody>
      </p:sp>
      <p:pic>
        <p:nvPicPr>
          <p:cNvPr id="3" name="Picture 2" descr="Vinyl playing on a turntable">
            <a:extLst>
              <a:ext uri="{FF2B5EF4-FFF2-40B4-BE49-F238E27FC236}">
                <a16:creationId xmlns:a16="http://schemas.microsoft.com/office/drawing/2014/main" id="{D55A6EC9-2B73-4F1D-BC0E-F37CCE96C89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22887" y="3464916"/>
            <a:ext cx="5946226" cy="2717549"/>
          </a:xfrm>
          <a:prstGeom prst="rect">
            <a:avLst/>
          </a:prstGeom>
        </p:spPr>
      </p:pic>
    </p:spTree>
    <p:extLst>
      <p:ext uri="{BB962C8B-B14F-4D97-AF65-F5344CB8AC3E}">
        <p14:creationId xmlns:p14="http://schemas.microsoft.com/office/powerpoint/2010/main" val="25727999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Profit</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7" name="Group 16" descr="The definitions of cost are important for distinguishing between two conceptions of profit: accounting profit and economic profit.">
            <a:extLst>
              <a:ext uri="{FF2B5EF4-FFF2-40B4-BE49-F238E27FC236}">
                <a16:creationId xmlns:a16="http://schemas.microsoft.com/office/drawing/2014/main" id="{DF140933-3DCD-4873-8013-B0B06C32866B}"/>
              </a:ext>
            </a:extLst>
          </p:cNvPr>
          <p:cNvGrpSpPr/>
          <p:nvPr/>
        </p:nvGrpSpPr>
        <p:grpSpPr>
          <a:xfrm>
            <a:off x="2066921" y="1580912"/>
            <a:ext cx="8058155" cy="806935"/>
            <a:chOff x="542922" y="1736761"/>
            <a:chExt cx="8058155" cy="806935"/>
          </a:xfrm>
          <a:solidFill>
            <a:srgbClr val="627981"/>
          </a:solidFill>
        </p:grpSpPr>
        <p:sp>
          <p:nvSpPr>
            <p:cNvPr id="19" name="Rectangle 18">
              <a:extLst>
                <a:ext uri="{FF2B5EF4-FFF2-40B4-BE49-F238E27FC236}">
                  <a16:creationId xmlns:a16="http://schemas.microsoft.com/office/drawing/2014/main" id="{2C105CF1-56B0-4FE7-BB48-E96284EE4CA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0EC61E21-0B60-4633-BFB7-FB6D6EEE5748}"/>
                </a:ext>
              </a:extLst>
            </p:cNvPr>
            <p:cNvSpPr txBox="1"/>
            <p:nvPr/>
          </p:nvSpPr>
          <p:spPr>
            <a:xfrm>
              <a:off x="542922" y="178239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definitions of cost are important for distinguishing between two conceptions of profit: accounting profit and economic profit.</a:t>
              </a:r>
            </a:p>
          </p:txBody>
        </p:sp>
      </p:grpSp>
      <p:grpSp>
        <p:nvGrpSpPr>
          <p:cNvPr id="22" name="Group 21" descr="Accounting profit is a cash concept: total revenue minus explicit costs—the difference between dollars brought in and dollars paid out.">
            <a:extLst>
              <a:ext uri="{FF2B5EF4-FFF2-40B4-BE49-F238E27FC236}">
                <a16:creationId xmlns:a16="http://schemas.microsoft.com/office/drawing/2014/main" id="{165025EF-ACE0-4E38-A539-4FCCF8DA4F72}"/>
              </a:ext>
            </a:extLst>
          </p:cNvPr>
          <p:cNvGrpSpPr/>
          <p:nvPr/>
        </p:nvGrpSpPr>
        <p:grpSpPr>
          <a:xfrm>
            <a:off x="2066920" y="2504956"/>
            <a:ext cx="8058156" cy="806935"/>
            <a:chOff x="542921" y="1736761"/>
            <a:chExt cx="8058156" cy="806935"/>
          </a:xfrm>
          <a:solidFill>
            <a:srgbClr val="627981"/>
          </a:solidFill>
        </p:grpSpPr>
        <p:sp>
          <p:nvSpPr>
            <p:cNvPr id="23" name="Rectangle 22">
              <a:extLst>
                <a:ext uri="{FF2B5EF4-FFF2-40B4-BE49-F238E27FC236}">
                  <a16:creationId xmlns:a16="http://schemas.microsoft.com/office/drawing/2014/main" id="{869EC0EA-2B7A-4426-B8A0-26BE3A18B41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86B93D80-E8A7-4585-8565-D528CB945FE7}"/>
                </a:ext>
              </a:extLst>
            </p:cNvPr>
            <p:cNvSpPr txBox="1"/>
            <p:nvPr/>
          </p:nvSpPr>
          <p:spPr>
            <a:xfrm>
              <a:off x="542921" y="176225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Accounting profit </a:t>
              </a:r>
              <a:r>
                <a:rPr lang="en-US" sz="2000" dirty="0">
                  <a:solidFill>
                    <a:schemeClr val="bg1"/>
                  </a:solidFill>
                </a:rPr>
                <a:t>is a cash concept: total revenue minus explicit costs—the difference between dollars brought in and dollars paid out.</a:t>
              </a:r>
            </a:p>
          </p:txBody>
        </p:sp>
      </p:grpSp>
      <p:grpSp>
        <p:nvGrpSpPr>
          <p:cNvPr id="32" name="Group 31" descr="Economic profit is total revenue minus total cost, including both explicit and implicit costs.">
            <a:extLst>
              <a:ext uri="{FF2B5EF4-FFF2-40B4-BE49-F238E27FC236}">
                <a16:creationId xmlns:a16="http://schemas.microsoft.com/office/drawing/2014/main" id="{0A347D64-D701-4A87-ADE0-9735D9E4E409}"/>
              </a:ext>
            </a:extLst>
          </p:cNvPr>
          <p:cNvGrpSpPr/>
          <p:nvPr/>
        </p:nvGrpSpPr>
        <p:grpSpPr>
          <a:xfrm>
            <a:off x="2066922" y="3429000"/>
            <a:ext cx="8058154" cy="806935"/>
            <a:chOff x="542923" y="1736761"/>
            <a:chExt cx="8058154" cy="806935"/>
          </a:xfrm>
          <a:solidFill>
            <a:srgbClr val="627981"/>
          </a:solidFill>
        </p:grpSpPr>
        <p:sp>
          <p:nvSpPr>
            <p:cNvPr id="33" name="Rectangle 32">
              <a:extLst>
                <a:ext uri="{FF2B5EF4-FFF2-40B4-BE49-F238E27FC236}">
                  <a16:creationId xmlns:a16="http://schemas.microsoft.com/office/drawing/2014/main" id="{1584169F-4214-4798-8A79-801BCC57C69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4" name="TextBox 33">
              <a:extLst>
                <a:ext uri="{FF2B5EF4-FFF2-40B4-BE49-F238E27FC236}">
                  <a16:creationId xmlns:a16="http://schemas.microsoft.com/office/drawing/2014/main" id="{BF386963-EA58-4B3D-9421-A41A071C6909}"/>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Economic profit </a:t>
              </a:r>
              <a:r>
                <a:rPr lang="en-US" sz="2000" dirty="0">
                  <a:solidFill>
                    <a:schemeClr val="bg1"/>
                  </a:solidFill>
                </a:rPr>
                <a:t>is total revenue minus total cost, including both explicit and implicit costs.</a:t>
              </a:r>
            </a:p>
          </p:txBody>
        </p:sp>
      </p:grpSp>
      <p:grpSp>
        <p:nvGrpSpPr>
          <p:cNvPr id="29" name="Group 28" descr="Whether or not a business is economically successful depends on its economic profit.">
            <a:extLst>
              <a:ext uri="{FF2B5EF4-FFF2-40B4-BE49-F238E27FC236}">
                <a16:creationId xmlns:a16="http://schemas.microsoft.com/office/drawing/2014/main" id="{A1710AC6-DB51-49E9-97B8-4CE304310157}"/>
              </a:ext>
            </a:extLst>
          </p:cNvPr>
          <p:cNvGrpSpPr/>
          <p:nvPr/>
        </p:nvGrpSpPr>
        <p:grpSpPr>
          <a:xfrm>
            <a:off x="2066922" y="4353044"/>
            <a:ext cx="8058154" cy="806935"/>
            <a:chOff x="542923" y="1736761"/>
            <a:chExt cx="8058154" cy="806935"/>
          </a:xfrm>
          <a:solidFill>
            <a:srgbClr val="627981"/>
          </a:solidFill>
        </p:grpSpPr>
        <p:sp>
          <p:nvSpPr>
            <p:cNvPr id="30" name="Rectangle 29">
              <a:extLst>
                <a:ext uri="{FF2B5EF4-FFF2-40B4-BE49-F238E27FC236}">
                  <a16:creationId xmlns:a16="http://schemas.microsoft.com/office/drawing/2014/main" id="{4AE80BE1-43D4-4179-89AF-4BB782104E4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1" name="TextBox 30">
              <a:extLst>
                <a:ext uri="{FF2B5EF4-FFF2-40B4-BE49-F238E27FC236}">
                  <a16:creationId xmlns:a16="http://schemas.microsoft.com/office/drawing/2014/main" id="{A41F293E-AB1D-45A0-8EC4-A5135A9EC136}"/>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Whether or not a business is economically successful depends on its economic profit.</a:t>
              </a:r>
            </a:p>
          </p:txBody>
        </p:sp>
      </p:grpSp>
    </p:spTree>
    <p:extLst>
      <p:ext uri="{BB962C8B-B14F-4D97-AF65-F5344CB8AC3E}">
        <p14:creationId xmlns:p14="http://schemas.microsoft.com/office/powerpoint/2010/main" val="13599628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D9F5047C-398C-4D03-9E33-CAE54F733CA5}"/>
              </a:ext>
            </a:extLst>
          </p:cNvPr>
          <p:cNvSpPr txBox="1"/>
          <p:nvPr/>
        </p:nvSpPr>
        <p:spPr>
          <a:xfrm>
            <a:off x="1881188" y="1600101"/>
            <a:ext cx="8429624" cy="2308324"/>
          </a:xfrm>
          <a:prstGeom prst="rect">
            <a:avLst/>
          </a:prstGeom>
          <a:solidFill>
            <a:srgbClr val="627981"/>
          </a:solidFill>
        </p:spPr>
        <p:txBody>
          <a:bodyPr wrap="square" rtlCol="0">
            <a:spAutoFit/>
          </a:bodyPr>
          <a:lstStyle/>
          <a:p>
            <a:pPr algn="ctr"/>
            <a:r>
              <a:rPr lang="en-US" sz="2400" dirty="0">
                <a:solidFill>
                  <a:schemeClr val="bg1"/>
                </a:solidFill>
              </a:rPr>
              <a:t>A firm had a sales revenue of </a:t>
            </a:r>
            <a:r>
              <a:rPr lang="en-US" sz="2400" b="1" dirty="0">
                <a:solidFill>
                  <a:schemeClr val="bg1"/>
                </a:solidFill>
              </a:rPr>
              <a:t>$1,300,000</a:t>
            </a:r>
            <a:r>
              <a:rPr lang="en-US" sz="2400" dirty="0">
                <a:solidFill>
                  <a:schemeClr val="bg1"/>
                </a:solidFill>
              </a:rPr>
              <a:t> last year. It spent </a:t>
            </a:r>
            <a:r>
              <a:rPr lang="en-US" sz="2400" b="1" dirty="0">
                <a:solidFill>
                  <a:schemeClr val="bg1"/>
                </a:solidFill>
              </a:rPr>
              <a:t>$450,000 </a:t>
            </a:r>
            <a:r>
              <a:rPr lang="en-US" sz="2400" dirty="0">
                <a:solidFill>
                  <a:schemeClr val="bg1"/>
                </a:solidFill>
              </a:rPr>
              <a:t>on labor</a:t>
            </a:r>
            <a:r>
              <a:rPr lang="en-US" sz="2400" b="1" dirty="0">
                <a:solidFill>
                  <a:schemeClr val="bg1"/>
                </a:solidFill>
              </a:rPr>
              <a:t>, $50,000 </a:t>
            </a:r>
            <a:r>
              <a:rPr lang="en-US" sz="2400" dirty="0">
                <a:solidFill>
                  <a:schemeClr val="bg1"/>
                </a:solidFill>
              </a:rPr>
              <a:t>on capital, and </a:t>
            </a:r>
            <a:r>
              <a:rPr lang="en-US" sz="2400" b="1" dirty="0">
                <a:solidFill>
                  <a:schemeClr val="bg1"/>
                </a:solidFill>
              </a:rPr>
              <a:t>$250,000 </a:t>
            </a:r>
            <a:r>
              <a:rPr lang="en-US" sz="2400" dirty="0">
                <a:solidFill>
                  <a:schemeClr val="bg1"/>
                </a:solidFill>
              </a:rPr>
              <a:t>on materials. The firm's factory sits on land owned by the firm that it could rent for </a:t>
            </a:r>
            <a:r>
              <a:rPr lang="en-US" sz="2400" b="1" dirty="0">
                <a:solidFill>
                  <a:schemeClr val="bg1"/>
                </a:solidFill>
              </a:rPr>
              <a:t>$80,000 </a:t>
            </a:r>
            <a:r>
              <a:rPr lang="en-US" sz="2400" dirty="0">
                <a:solidFill>
                  <a:schemeClr val="bg1"/>
                </a:solidFill>
              </a:rPr>
              <a:t>per year.</a:t>
            </a:r>
          </a:p>
          <a:p>
            <a:pPr algn="ctr"/>
            <a:endParaRPr lang="en-US" sz="2400" dirty="0">
              <a:solidFill>
                <a:schemeClr val="bg1"/>
              </a:solidFill>
            </a:endParaRPr>
          </a:p>
          <a:p>
            <a:pPr algn="ctr"/>
            <a:r>
              <a:rPr lang="en-US" sz="2400" dirty="0">
                <a:solidFill>
                  <a:schemeClr val="bg1"/>
                </a:solidFill>
              </a:rPr>
              <a:t>What was the firm's economic profit? </a:t>
            </a:r>
            <a:endParaRPr lang="en-US" sz="2000" dirty="0"/>
          </a:p>
        </p:txBody>
      </p:sp>
    </p:spTree>
    <p:extLst>
      <p:ext uri="{BB962C8B-B14F-4D97-AF65-F5344CB8AC3E}">
        <p14:creationId xmlns:p14="http://schemas.microsoft.com/office/powerpoint/2010/main" val="30101129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BDA83CD1-FF57-4925-A2F2-344DD08A9286}"/>
              </a:ext>
              <a:ext uri="{C183D7F6-B498-43B3-948B-1728B52AA6E4}">
                <adec:decorative xmlns:adec="http://schemas.microsoft.com/office/drawing/2017/decorative" val="1"/>
              </a:ext>
            </a:extLst>
          </p:cNvPr>
          <p:cNvSpPr txBox="1"/>
          <p:nvPr/>
        </p:nvSpPr>
        <p:spPr>
          <a:xfrm>
            <a:off x="1459469" y="1341780"/>
            <a:ext cx="9273061" cy="4708981"/>
          </a:xfrm>
          <a:prstGeom prst="rect">
            <a:avLst/>
          </a:prstGeom>
          <a:solidFill>
            <a:srgbClr val="627981"/>
          </a:solidFill>
        </p:spPr>
        <p:txBody>
          <a:bodyPr wrap="square" rtlCol="0" anchor="ctr">
            <a:spAutoFit/>
          </a:bodyPr>
          <a:lstStyle/>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p:txBody>
      </p:sp>
      <p:sp>
        <p:nvSpPr>
          <p:cNvPr id="3" name="TextBox 2">
            <a:extLst>
              <a:ext uri="{FF2B5EF4-FFF2-40B4-BE49-F238E27FC236}">
                <a16:creationId xmlns:a16="http://schemas.microsoft.com/office/drawing/2014/main" id="{9378F5E7-1C27-4E62-BCA9-DA2FD380FAD9}"/>
              </a:ext>
            </a:extLst>
          </p:cNvPr>
          <p:cNvSpPr txBox="1"/>
          <p:nvPr/>
        </p:nvSpPr>
        <p:spPr>
          <a:xfrm>
            <a:off x="1881188" y="1734207"/>
            <a:ext cx="8429625" cy="2215991"/>
          </a:xfrm>
          <a:prstGeom prst="rect">
            <a:avLst/>
          </a:prstGeom>
          <a:noFill/>
        </p:spPr>
        <p:txBody>
          <a:bodyPr wrap="square" rtlCol="0">
            <a:spAutoFit/>
          </a:bodyPr>
          <a:lstStyle/>
          <a:p>
            <a:pPr algn="ctr"/>
            <a:r>
              <a:rPr lang="en-US" sz="2000" dirty="0">
                <a:solidFill>
                  <a:schemeClr val="bg1"/>
                </a:solidFill>
              </a:rPr>
              <a:t>Economic profit is calculated by subtracting total cost from total revenue. Explicit costs are actual payments that the firm makes. Labor, capital, and materials are all explicit costs. Implicit costs are the opportunity costs of using resources that the firm already owns. Using the land the firm owns for its factory is considered an implicit cost since the firm could make money by renting out the land.</a:t>
            </a:r>
          </a:p>
          <a:p>
            <a:endParaRPr lang="en-US" dirty="0">
              <a:solidFill>
                <a:schemeClr val="bg1"/>
              </a:solidFill>
            </a:endParaRPr>
          </a:p>
        </p:txBody>
      </p:sp>
      <p:sp>
        <p:nvSpPr>
          <p:cNvPr id="11" name="TextBox 10">
            <a:extLst>
              <a:ext uri="{FF2B5EF4-FFF2-40B4-BE49-F238E27FC236}">
                <a16:creationId xmlns:a16="http://schemas.microsoft.com/office/drawing/2014/main" id="{795A56C9-2901-4187-92B6-A933A23297BC}"/>
              </a:ext>
            </a:extLst>
          </p:cNvPr>
          <p:cNvSpPr txBox="1"/>
          <p:nvPr/>
        </p:nvSpPr>
        <p:spPr>
          <a:xfrm>
            <a:off x="1881186" y="3696270"/>
            <a:ext cx="8429625" cy="2523768"/>
          </a:xfrm>
          <a:prstGeom prst="rect">
            <a:avLst/>
          </a:prstGeom>
          <a:noFill/>
        </p:spPr>
        <p:txBody>
          <a:bodyPr wrap="square" rtlCol="0">
            <a:spAutoFit/>
          </a:bodyPr>
          <a:lstStyle/>
          <a:p>
            <a:pPr algn="ctr"/>
            <a:r>
              <a:rPr lang="en-US" sz="2000" dirty="0">
                <a:solidFill>
                  <a:schemeClr val="bg1"/>
                </a:solidFill>
              </a:rPr>
              <a:t>Since all four costs are included in total cost, subtract each one from the firm's total revenue.</a:t>
            </a:r>
          </a:p>
          <a:p>
            <a:pPr algn="ctr"/>
            <a:endParaRPr lang="en-US" sz="2000" dirty="0">
              <a:solidFill>
                <a:schemeClr val="bg1"/>
              </a:solidFill>
            </a:endParaRPr>
          </a:p>
          <a:p>
            <a:pPr algn="ctr"/>
            <a:r>
              <a:rPr lang="en-US" sz="2000" dirty="0">
                <a:solidFill>
                  <a:schemeClr val="bg1"/>
                </a:solidFill>
              </a:rPr>
              <a:t>economic profit = sales revenue − labor − capital − materials − opportunity cost of land</a:t>
            </a:r>
          </a:p>
          <a:p>
            <a:pPr algn="ctr"/>
            <a:r>
              <a:rPr lang="en-US" sz="2000" dirty="0">
                <a:solidFill>
                  <a:schemeClr val="bg1"/>
                </a:solidFill>
              </a:rPr>
              <a:t>economic profit = $1,300,000 − $450,000 − $50,000 − $250,000 − $80,000</a:t>
            </a:r>
          </a:p>
          <a:p>
            <a:pPr algn="ctr"/>
            <a:r>
              <a:rPr lang="en-US" sz="2000" dirty="0">
                <a:solidFill>
                  <a:schemeClr val="bg1"/>
                </a:solidFill>
              </a:rPr>
              <a:t>economic profit = $470,000</a:t>
            </a:r>
          </a:p>
          <a:p>
            <a:pPr algn="ctr"/>
            <a:endParaRPr lang="en-US" dirty="0">
              <a:solidFill>
                <a:schemeClr val="bg1"/>
              </a:solidFill>
            </a:endParaRPr>
          </a:p>
        </p:txBody>
      </p:sp>
    </p:spTree>
    <p:extLst>
      <p:ext uri="{BB962C8B-B14F-4D97-AF65-F5344CB8AC3E}">
        <p14:creationId xmlns:p14="http://schemas.microsoft.com/office/powerpoint/2010/main" val="3358511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693783"/>
            <a:ext cx="9273061" cy="2554545"/>
          </a:xfrm>
          <a:prstGeom prst="rect">
            <a:avLst/>
          </a:prstGeom>
          <a:solidFill>
            <a:srgbClr val="627981"/>
          </a:solidFill>
          <a:ln>
            <a:solidFill>
              <a:srgbClr val="627981"/>
            </a:solidFill>
          </a:ln>
        </p:spPr>
        <p:txBody>
          <a:bodyPr wrap="square" rtlCol="0" anchor="ctr">
            <a:spAutoFit/>
          </a:bodyPr>
          <a:lstStyle/>
          <a:p>
            <a:endParaRPr lang="en-US" sz="2000" b="0" dirty="0">
              <a:ea typeface="Cambria Math" panose="02040503050406030204" pitchFamily="18" charset="0"/>
            </a:endParaRPr>
          </a:p>
          <a:p>
            <a:pPr marL="342900" indent="-342900">
              <a:buFont typeface="Arial" panose="020B0604020202020204" pitchFamily="34" charset="0"/>
              <a:buChar char="•"/>
            </a:pPr>
            <a:r>
              <a:rPr lang="en-US" sz="2000" dirty="0">
                <a:solidFill>
                  <a:schemeClr val="bg1"/>
                </a:solidFill>
              </a:rPr>
              <a:t>Privately owned firms are motivated to earn profits.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Profit is the difference between revenue and cost.</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While accounting profit considers only explicit costs, economic profit considers both explicit and implicit costs.</a:t>
            </a:r>
          </a:p>
          <a:p>
            <a:endParaRPr lang="en-US" sz="2000" dirty="0">
              <a:solidFill>
                <a:schemeClr val="bg1"/>
              </a:solidFill>
            </a:endParaRPr>
          </a:p>
        </p:txBody>
      </p:sp>
    </p:spTree>
    <p:extLst>
      <p:ext uri="{BB962C8B-B14F-4D97-AF65-F5344CB8AC3E}">
        <p14:creationId xmlns:p14="http://schemas.microsoft.com/office/powerpoint/2010/main" val="17449790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5" y="235264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463488" y="2902202"/>
            <a:ext cx="9265024"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Production in the Short Run</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223366171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Production in the Short Run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A photograph of an individual in the process of working with machinery">
            <a:extLst>
              <a:ext uri="{FF2B5EF4-FFF2-40B4-BE49-F238E27FC236}">
                <a16:creationId xmlns:a16="http://schemas.microsoft.com/office/drawing/2014/main" id="{31A19EEA-0C01-4D1A-9420-9EB364478B0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16770" y="1564864"/>
            <a:ext cx="6558455" cy="2819575"/>
          </a:xfrm>
          <a:prstGeom prst="rect">
            <a:avLst/>
          </a:prstGeom>
        </p:spPr>
      </p:pic>
      <p:grpSp>
        <p:nvGrpSpPr>
          <p:cNvPr id="17" name="Group 16" descr="In the short run, there are many factors a firm must consider in order for production to run smoothly. This lesson will focus on the relationship between the quantity of output a firm produces and the cost of producing that output.">
            <a:extLst>
              <a:ext uri="{FF2B5EF4-FFF2-40B4-BE49-F238E27FC236}">
                <a16:creationId xmlns:a16="http://schemas.microsoft.com/office/drawing/2014/main" id="{635484E1-69B7-45C0-93D1-3E34A99FCB56}"/>
              </a:ext>
            </a:extLst>
          </p:cNvPr>
          <p:cNvGrpSpPr/>
          <p:nvPr/>
        </p:nvGrpSpPr>
        <p:grpSpPr>
          <a:xfrm>
            <a:off x="1881186" y="4811395"/>
            <a:ext cx="8429625" cy="1482704"/>
            <a:chOff x="542921" y="1494983"/>
            <a:chExt cx="8492547" cy="1116933"/>
          </a:xfrm>
          <a:solidFill>
            <a:srgbClr val="627981"/>
          </a:solidFill>
        </p:grpSpPr>
        <p:sp>
          <p:nvSpPr>
            <p:cNvPr id="18" name="Rectangle 17">
              <a:extLst>
                <a:ext uri="{FF2B5EF4-FFF2-40B4-BE49-F238E27FC236}">
                  <a16:creationId xmlns:a16="http://schemas.microsoft.com/office/drawing/2014/main" id="{BE287EA0-C514-4801-82FD-5FBC9C140EEE}"/>
                </a:ext>
              </a:extLst>
            </p:cNvPr>
            <p:cNvSpPr/>
            <p:nvPr/>
          </p:nvSpPr>
          <p:spPr>
            <a:xfrm>
              <a:off x="542921" y="1664821"/>
              <a:ext cx="8492547" cy="9470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3BA1613B-4FD4-4AE6-8FFB-1A1AD1551B09}"/>
                </a:ext>
              </a:extLst>
            </p:cNvPr>
            <p:cNvSpPr txBox="1"/>
            <p:nvPr/>
          </p:nvSpPr>
          <p:spPr>
            <a:xfrm>
              <a:off x="542922" y="1494983"/>
              <a:ext cx="8492546" cy="1043328"/>
            </a:xfrm>
            <a:prstGeom prst="rect">
              <a:avLst/>
            </a:prstGeom>
            <a:grpFill/>
          </p:spPr>
          <p:txBody>
            <a:bodyPr wrap="square" rtlCol="0">
              <a:spAutoFit/>
            </a:bodyPr>
            <a:lstStyle/>
            <a:p>
              <a:pPr algn="ctr"/>
              <a:r>
                <a:rPr lang="en-US" sz="2100" dirty="0">
                  <a:solidFill>
                    <a:schemeClr val="bg1"/>
                  </a:solidFill>
                </a:rPr>
                <a:t>In the short run, there are many factors a firm must consider in order for production to run smoothly. This lesson will focus on the relationship between the quantity of output a firm produces and the cost of producing that output.</a:t>
              </a:r>
            </a:p>
          </p:txBody>
        </p:sp>
      </p:grpSp>
    </p:spTree>
    <p:extLst>
      <p:ext uri="{BB962C8B-B14F-4D97-AF65-F5344CB8AC3E}">
        <p14:creationId xmlns:p14="http://schemas.microsoft.com/office/powerpoint/2010/main" val="16236515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Factors of Supply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Recall that &quot;output&quot; is another word for &quot;supply.&quot; Some factors of supply curves are listed below.">
            <a:extLst>
              <a:ext uri="{FF2B5EF4-FFF2-40B4-BE49-F238E27FC236}">
                <a16:creationId xmlns:a16="http://schemas.microsoft.com/office/drawing/2014/main" id="{81BAE3D4-30CE-4A72-AF07-55CC4AD7DD5C}"/>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Recall that "output" is another word for "supply." Some factors of supply curves are listed below.</a:t>
              </a:r>
            </a:p>
          </p:txBody>
        </p:sp>
      </p:grpSp>
      <p:grpSp>
        <p:nvGrpSpPr>
          <p:cNvPr id="12" name="Group 11" descr="Cost of inputs: As the costs of inputs rise, the cost for the supply will also increase.">
            <a:extLst>
              <a:ext uri="{FF2B5EF4-FFF2-40B4-BE49-F238E27FC236}">
                <a16:creationId xmlns:a16="http://schemas.microsoft.com/office/drawing/2014/main" id="{8A8435D6-D374-4E5A-AF38-3D49C4E43E82}"/>
              </a:ext>
            </a:extLst>
          </p:cNvPr>
          <p:cNvGrpSpPr/>
          <p:nvPr/>
        </p:nvGrpSpPr>
        <p:grpSpPr>
          <a:xfrm>
            <a:off x="2066922" y="250495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B9CC7B03-ECDB-415B-B7DF-F43C12FD725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E7B19103-C17B-4AB2-98E7-113A790A307A}"/>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Cost of inputs: As the costs of inputs rise, the cost for the supply will also increase. </a:t>
              </a:r>
            </a:p>
          </p:txBody>
        </p:sp>
      </p:grpSp>
      <p:grpSp>
        <p:nvGrpSpPr>
          <p:cNvPr id="24" name="Group 23" descr="Technology: As technology improves, firms may be able to produce more at a faster rate, which will decrease the cost of supply.">
            <a:extLst>
              <a:ext uri="{FF2B5EF4-FFF2-40B4-BE49-F238E27FC236}">
                <a16:creationId xmlns:a16="http://schemas.microsoft.com/office/drawing/2014/main" id="{5A3232CA-D39A-4A32-A38E-6129AB1A380C}"/>
              </a:ext>
            </a:extLst>
          </p:cNvPr>
          <p:cNvGrpSpPr/>
          <p:nvPr/>
        </p:nvGrpSpPr>
        <p:grpSpPr>
          <a:xfrm>
            <a:off x="2066922" y="342900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CFE700EC-93A5-489A-8238-4561A3FA67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7C40C636-19A8-4FF2-AD77-542FCED2BF91}"/>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Technology: As technology improves, firms may be able to produce more at a faster rate, which will decrease the cost of supply. </a:t>
              </a:r>
            </a:p>
          </p:txBody>
        </p:sp>
      </p:grpSp>
      <p:grpSp>
        <p:nvGrpSpPr>
          <p:cNvPr id="21" name="Group 20" descr="Opportunity Costs: Associated with the cost of supply by factoring in what a firm gives up to produce the current product.">
            <a:extLst>
              <a:ext uri="{FF2B5EF4-FFF2-40B4-BE49-F238E27FC236}">
                <a16:creationId xmlns:a16="http://schemas.microsoft.com/office/drawing/2014/main" id="{4D0E1E7B-FE4D-443A-B921-805511369B2E}"/>
              </a:ext>
            </a:extLst>
          </p:cNvPr>
          <p:cNvGrpSpPr/>
          <p:nvPr/>
        </p:nvGrpSpPr>
        <p:grpSpPr>
          <a:xfrm>
            <a:off x="2066922" y="4353044"/>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8A9EED36-EDF6-4EB9-B28B-431076EEE0E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7C896E5A-1A32-40BE-AB40-9228090EEAF9}"/>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Opportunity Costs: Associated with the cost of supply by factoring in what a firm gives up to produce the current product.</a:t>
              </a:r>
            </a:p>
          </p:txBody>
        </p:sp>
      </p:grpSp>
      <p:grpSp>
        <p:nvGrpSpPr>
          <p:cNvPr id="16" name="Group 15" descr="Expectations: Can change supply during different seasons, like expecting more pumpkins during Halloween.">
            <a:extLst>
              <a:ext uri="{FF2B5EF4-FFF2-40B4-BE49-F238E27FC236}">
                <a16:creationId xmlns:a16="http://schemas.microsoft.com/office/drawing/2014/main" id="{70B5CC7D-FAB9-4CD8-8816-32CB1D35B2C8}"/>
              </a:ext>
            </a:extLst>
          </p:cNvPr>
          <p:cNvGrpSpPr/>
          <p:nvPr/>
        </p:nvGrpSpPr>
        <p:grpSpPr>
          <a:xfrm>
            <a:off x="2066922" y="5277088"/>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0F5182A8-698B-4080-BB67-31E02865FC5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C366231-F27F-4214-8368-58B44B7E5B32}"/>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Expectations: Can change supply during different seasons, like expecting more pumpkins during Halloween.</a:t>
              </a:r>
            </a:p>
          </p:txBody>
        </p:sp>
      </p:grpSp>
    </p:spTree>
    <p:extLst>
      <p:ext uri="{BB962C8B-B14F-4D97-AF65-F5344CB8AC3E}">
        <p14:creationId xmlns:p14="http://schemas.microsoft.com/office/powerpoint/2010/main" val="183712098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Production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6" name="Group 15" descr="Production is the process a firm uses to transform inputs into outputs.">
            <a:extLst>
              <a:ext uri="{FF2B5EF4-FFF2-40B4-BE49-F238E27FC236}">
                <a16:creationId xmlns:a16="http://schemas.microsoft.com/office/drawing/2014/main" id="{C03D23DB-510A-4914-BBBE-3C5394BB4195}"/>
              </a:ext>
            </a:extLst>
          </p:cNvPr>
          <p:cNvGrpSpPr/>
          <p:nvPr/>
        </p:nvGrpSpPr>
        <p:grpSpPr>
          <a:xfrm>
            <a:off x="2066921" y="1580912"/>
            <a:ext cx="8058155" cy="806935"/>
            <a:chOff x="542922" y="1736761"/>
            <a:chExt cx="8058155" cy="806935"/>
          </a:xfrm>
          <a:solidFill>
            <a:srgbClr val="627981"/>
          </a:solidFill>
        </p:grpSpPr>
        <p:sp>
          <p:nvSpPr>
            <p:cNvPr id="17" name="Rectangle 16">
              <a:extLst>
                <a:ext uri="{FF2B5EF4-FFF2-40B4-BE49-F238E27FC236}">
                  <a16:creationId xmlns:a16="http://schemas.microsoft.com/office/drawing/2014/main" id="{5B2E2BC8-7FC7-48B5-96C0-1DA7F0A56A7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B0DDC293-FBCE-4429-8BD6-93FDA272E43D}"/>
                </a:ext>
              </a:extLst>
            </p:cNvPr>
            <p:cNvSpPr txBox="1"/>
            <p:nvPr/>
          </p:nvSpPr>
          <p:spPr>
            <a:xfrm>
              <a:off x="542922"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Production is the process a firm uses to transform inputs into outputs.</a:t>
              </a:r>
            </a:p>
          </p:txBody>
        </p:sp>
      </p:grpSp>
      <p:grpSp>
        <p:nvGrpSpPr>
          <p:cNvPr id="19" name="Group 18" descr="Inputs include things like labor, capital, and raw materials while output is the goods or services a firm wishes to sell.">
            <a:extLst>
              <a:ext uri="{FF2B5EF4-FFF2-40B4-BE49-F238E27FC236}">
                <a16:creationId xmlns:a16="http://schemas.microsoft.com/office/drawing/2014/main" id="{C9D8EA16-E629-4411-B7D7-0C526319D3EA}"/>
              </a:ext>
            </a:extLst>
          </p:cNvPr>
          <p:cNvGrpSpPr/>
          <p:nvPr/>
        </p:nvGrpSpPr>
        <p:grpSpPr>
          <a:xfrm>
            <a:off x="2066922" y="2504956"/>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2FAE1B5A-C308-4D1C-B0B1-CD79DC93EEB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CD14CBB4-F18A-4405-B356-E94C0B44BA0B}"/>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Inputs include things like labor, capital, and raw materials while output is the goods or services a firm wishes to sell.</a:t>
              </a:r>
            </a:p>
          </p:txBody>
        </p:sp>
      </p:grpSp>
      <p:grpSp>
        <p:nvGrpSpPr>
          <p:cNvPr id="15" name="Group 14" descr="For example, a pizzaiolo uses tomatoes, spices, and water in order to make pizza sauce.">
            <a:extLst>
              <a:ext uri="{FF2B5EF4-FFF2-40B4-BE49-F238E27FC236}">
                <a16:creationId xmlns:a16="http://schemas.microsoft.com/office/drawing/2014/main" id="{B93BB8C4-AD44-4859-BE2F-97B1AD6C8A21}"/>
              </a:ext>
            </a:extLst>
          </p:cNvPr>
          <p:cNvGrpSpPr/>
          <p:nvPr/>
        </p:nvGrpSpPr>
        <p:grpSpPr>
          <a:xfrm>
            <a:off x="2066922" y="342900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FF00322C-FFED-4F8D-B046-2BF8D543D0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6397F831-36FA-44D5-970E-D654A78AE92E}"/>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a pizzaiolo uses tomatoes, spices, and water in order to make pizza sauce.</a:t>
              </a:r>
            </a:p>
          </p:txBody>
        </p:sp>
      </p:grpSp>
    </p:spTree>
    <p:extLst>
      <p:ext uri="{BB962C8B-B14F-4D97-AF65-F5344CB8AC3E}">
        <p14:creationId xmlns:p14="http://schemas.microsoft.com/office/powerpoint/2010/main" val="339815214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Factors of Production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D4EC08EA-E145-44D8-B827-5D9FE1C696EB}"/>
              </a:ext>
            </a:extLst>
          </p:cNvPr>
          <p:cNvSpPr txBox="1"/>
          <p:nvPr/>
        </p:nvSpPr>
        <p:spPr>
          <a:xfrm>
            <a:off x="2192211" y="1540694"/>
            <a:ext cx="7807571" cy="400110"/>
          </a:xfrm>
          <a:prstGeom prst="rect">
            <a:avLst/>
          </a:prstGeom>
          <a:solidFill>
            <a:srgbClr val="627981"/>
          </a:solidFill>
        </p:spPr>
        <p:txBody>
          <a:bodyPr wrap="square" rtlCol="0">
            <a:spAutoFit/>
          </a:bodyPr>
          <a:lstStyle/>
          <a:p>
            <a:pPr algn="ctr"/>
            <a:r>
              <a:rPr lang="en-US" sz="2000" dirty="0">
                <a:solidFill>
                  <a:schemeClr val="bg1"/>
                </a:solidFill>
              </a:rPr>
              <a:t>Economists divide factors of production into several categories. </a:t>
            </a:r>
          </a:p>
        </p:txBody>
      </p:sp>
      <p:sp>
        <p:nvSpPr>
          <p:cNvPr id="2" name="Rectangle 1">
            <a:extLst>
              <a:ext uri="{FF2B5EF4-FFF2-40B4-BE49-F238E27FC236}">
                <a16:creationId xmlns:a16="http://schemas.microsoft.com/office/drawing/2014/main" id="{BD356B35-1569-46D4-BA10-0D90A7BCC3C0}"/>
              </a:ext>
            </a:extLst>
          </p:cNvPr>
          <p:cNvSpPr/>
          <p:nvPr/>
        </p:nvSpPr>
        <p:spPr>
          <a:xfrm>
            <a:off x="4819811" y="2292669"/>
            <a:ext cx="2552375" cy="707887"/>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Natural Resources (Land and Raw Materials)</a:t>
            </a:r>
          </a:p>
        </p:txBody>
      </p:sp>
      <p:sp>
        <p:nvSpPr>
          <p:cNvPr id="33" name="Rectangle 32">
            <a:extLst>
              <a:ext uri="{FF2B5EF4-FFF2-40B4-BE49-F238E27FC236}">
                <a16:creationId xmlns:a16="http://schemas.microsoft.com/office/drawing/2014/main" id="{08B1D074-C295-4969-AB4E-4A8B5FC52334}"/>
              </a:ext>
            </a:extLst>
          </p:cNvPr>
          <p:cNvSpPr/>
          <p:nvPr/>
        </p:nvSpPr>
        <p:spPr>
          <a:xfrm>
            <a:off x="4819811" y="3143809"/>
            <a:ext cx="2552375" cy="707887"/>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Labor</a:t>
            </a:r>
          </a:p>
        </p:txBody>
      </p:sp>
      <p:sp>
        <p:nvSpPr>
          <p:cNvPr id="34" name="Rectangle 33">
            <a:extLst>
              <a:ext uri="{FF2B5EF4-FFF2-40B4-BE49-F238E27FC236}">
                <a16:creationId xmlns:a16="http://schemas.microsoft.com/office/drawing/2014/main" id="{AB09A9A0-C28D-4E79-97E0-B1627FA56BE9}"/>
              </a:ext>
            </a:extLst>
          </p:cNvPr>
          <p:cNvSpPr/>
          <p:nvPr/>
        </p:nvSpPr>
        <p:spPr>
          <a:xfrm>
            <a:off x="4819810" y="3994435"/>
            <a:ext cx="2552375" cy="707887"/>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Capital</a:t>
            </a:r>
          </a:p>
        </p:txBody>
      </p:sp>
      <p:sp>
        <p:nvSpPr>
          <p:cNvPr id="35" name="Rectangle 34">
            <a:extLst>
              <a:ext uri="{FF2B5EF4-FFF2-40B4-BE49-F238E27FC236}">
                <a16:creationId xmlns:a16="http://schemas.microsoft.com/office/drawing/2014/main" id="{AAC6A08A-0BF8-40CD-8FE5-69EC90E72003}"/>
              </a:ext>
            </a:extLst>
          </p:cNvPr>
          <p:cNvSpPr/>
          <p:nvPr/>
        </p:nvSpPr>
        <p:spPr>
          <a:xfrm>
            <a:off x="4812098" y="4845061"/>
            <a:ext cx="2552375" cy="707887"/>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Technology</a:t>
            </a:r>
          </a:p>
        </p:txBody>
      </p:sp>
      <p:sp>
        <p:nvSpPr>
          <p:cNvPr id="36" name="Rectangle 35">
            <a:extLst>
              <a:ext uri="{FF2B5EF4-FFF2-40B4-BE49-F238E27FC236}">
                <a16:creationId xmlns:a16="http://schemas.microsoft.com/office/drawing/2014/main" id="{8E8F5FD3-22E4-4116-B33F-3AEEEB40E12C}"/>
              </a:ext>
            </a:extLst>
          </p:cNvPr>
          <p:cNvSpPr/>
          <p:nvPr/>
        </p:nvSpPr>
        <p:spPr>
          <a:xfrm>
            <a:off x="4812098" y="5701051"/>
            <a:ext cx="2552375" cy="707887"/>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Entrepreneurship</a:t>
            </a:r>
          </a:p>
        </p:txBody>
      </p:sp>
    </p:spTree>
    <p:extLst>
      <p:ext uri="{BB962C8B-B14F-4D97-AF65-F5344CB8AC3E}">
        <p14:creationId xmlns:p14="http://schemas.microsoft.com/office/powerpoint/2010/main" val="25849731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Cost Structure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026" name="Picture 2" descr="A photograph of three boxes sitting on a doorstep">
            <a:extLst>
              <a:ext uri="{FF2B5EF4-FFF2-40B4-BE49-F238E27FC236}">
                <a16:creationId xmlns:a16="http://schemas.microsoft.com/office/drawing/2014/main" id="{52533856-871E-46FD-BD72-97DDEA4E773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60981" y="1309496"/>
            <a:ext cx="6270033" cy="3330311"/>
          </a:xfrm>
          <a:prstGeom prst="rect">
            <a:avLst/>
          </a:prstGeom>
          <a:noFill/>
          <a:extLst>
            <a:ext uri="{909E8E84-426E-40DD-AFC4-6F175D3DCCD1}">
              <a14:hiddenFill xmlns:a14="http://schemas.microsoft.com/office/drawing/2010/main">
                <a:solidFill>
                  <a:srgbClr val="FFFFFF"/>
                </a:solidFill>
              </a14:hiddenFill>
            </a:ext>
          </a:extLst>
        </p:spPr>
      </p:pic>
      <p:grpSp>
        <p:nvGrpSpPr>
          <p:cNvPr id="17" name="Group 16" descr="In less than two decades, Amazon has transformed the way consumers sell, buy, and even read. A major reason for the giant retailer's success is its production model and cost structure, which has enabled Amazon to undercut competitors' prices even when factoring in the cost of shipping.">
            <a:extLst>
              <a:ext uri="{FF2B5EF4-FFF2-40B4-BE49-F238E27FC236}">
                <a16:creationId xmlns:a16="http://schemas.microsoft.com/office/drawing/2014/main" id="{635484E1-69B7-45C0-93D1-3E34A99FCB56}"/>
              </a:ext>
            </a:extLst>
          </p:cNvPr>
          <p:cNvGrpSpPr/>
          <p:nvPr/>
        </p:nvGrpSpPr>
        <p:grpSpPr>
          <a:xfrm>
            <a:off x="1881186" y="4811395"/>
            <a:ext cx="8429625" cy="1482704"/>
            <a:chOff x="542921" y="1494983"/>
            <a:chExt cx="8492547" cy="1116933"/>
          </a:xfrm>
          <a:solidFill>
            <a:srgbClr val="627981"/>
          </a:solidFill>
        </p:grpSpPr>
        <p:sp>
          <p:nvSpPr>
            <p:cNvPr id="18" name="Rectangle 17">
              <a:extLst>
                <a:ext uri="{FF2B5EF4-FFF2-40B4-BE49-F238E27FC236}">
                  <a16:creationId xmlns:a16="http://schemas.microsoft.com/office/drawing/2014/main" id="{BE287EA0-C514-4801-82FD-5FBC9C140EEE}"/>
                </a:ext>
              </a:extLst>
            </p:cNvPr>
            <p:cNvSpPr/>
            <p:nvPr/>
          </p:nvSpPr>
          <p:spPr>
            <a:xfrm>
              <a:off x="542921" y="1664821"/>
              <a:ext cx="8492547" cy="9470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3BA1613B-4FD4-4AE6-8FFB-1A1AD1551B09}"/>
                </a:ext>
              </a:extLst>
            </p:cNvPr>
            <p:cNvSpPr txBox="1"/>
            <p:nvPr/>
          </p:nvSpPr>
          <p:spPr>
            <a:xfrm>
              <a:off x="542922" y="1494983"/>
              <a:ext cx="8492546" cy="1043328"/>
            </a:xfrm>
            <a:prstGeom prst="rect">
              <a:avLst/>
            </a:prstGeom>
            <a:grpFill/>
          </p:spPr>
          <p:txBody>
            <a:bodyPr wrap="square" rtlCol="0">
              <a:spAutoFit/>
            </a:bodyPr>
            <a:lstStyle/>
            <a:p>
              <a:pPr algn="ctr"/>
              <a:r>
                <a:rPr lang="en-US" sz="2100" dirty="0">
                  <a:solidFill>
                    <a:schemeClr val="bg1"/>
                  </a:solidFill>
                </a:rPr>
                <a:t>In less than two decades, Amazon has transformed the way consumers sell, buy, and even read. A major reason for the giant retailer's success is its production model and cost structure, which has enabled Amazon to undercut competitors' prices even when factoring in the cost of shipping. </a:t>
              </a:r>
            </a:p>
          </p:txBody>
        </p:sp>
      </p:grpSp>
    </p:spTree>
    <p:extLst>
      <p:ext uri="{BB962C8B-B14F-4D97-AF65-F5344CB8AC3E}">
        <p14:creationId xmlns:p14="http://schemas.microsoft.com/office/powerpoint/2010/main" val="15657696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Pizza Making</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D4EC08EA-E145-44D8-B827-5D9FE1C696EB}"/>
              </a:ext>
            </a:extLst>
          </p:cNvPr>
          <p:cNvSpPr txBox="1"/>
          <p:nvPr/>
        </p:nvSpPr>
        <p:spPr>
          <a:xfrm>
            <a:off x="2192211" y="1540694"/>
            <a:ext cx="7807571" cy="707886"/>
          </a:xfrm>
          <a:prstGeom prst="rect">
            <a:avLst/>
          </a:prstGeom>
          <a:solidFill>
            <a:srgbClr val="627981"/>
          </a:solidFill>
        </p:spPr>
        <p:txBody>
          <a:bodyPr wrap="square" rtlCol="0">
            <a:spAutoFit/>
          </a:bodyPr>
          <a:lstStyle/>
          <a:p>
            <a:pPr algn="ctr"/>
            <a:r>
              <a:rPr lang="en-US" sz="2000" dirty="0">
                <a:solidFill>
                  <a:schemeClr val="bg1"/>
                </a:solidFill>
              </a:rPr>
              <a:t>Consider pizza making. What are the inputs (or factors of production) in the production process for running a pizza shop successfully?</a:t>
            </a:r>
          </a:p>
        </p:txBody>
      </p:sp>
      <p:pic>
        <p:nvPicPr>
          <p:cNvPr id="4" name="Picture 3" descr="A worker making a pizza">
            <a:extLst>
              <a:ext uri="{FF2B5EF4-FFF2-40B4-BE49-F238E27FC236}">
                <a16:creationId xmlns:a16="http://schemas.microsoft.com/office/drawing/2014/main" id="{B79CD6FB-38FC-4CF1-87C4-8983BC9AED7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69916" y="2618115"/>
            <a:ext cx="5852160" cy="3901440"/>
          </a:xfrm>
          <a:prstGeom prst="rect">
            <a:avLst/>
          </a:prstGeom>
        </p:spPr>
      </p:pic>
    </p:spTree>
    <p:extLst>
      <p:ext uri="{BB962C8B-B14F-4D97-AF65-F5344CB8AC3E}">
        <p14:creationId xmlns:p14="http://schemas.microsoft.com/office/powerpoint/2010/main" val="136471403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7" y="122245"/>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Natural Resources (Land and Raw Materials)  (NR)</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D4EC08EA-E145-44D8-B827-5D9FE1C696EB}"/>
              </a:ext>
            </a:extLst>
          </p:cNvPr>
          <p:cNvSpPr txBox="1"/>
          <p:nvPr/>
        </p:nvSpPr>
        <p:spPr>
          <a:xfrm>
            <a:off x="2192210" y="1575825"/>
            <a:ext cx="7807571" cy="1631216"/>
          </a:xfrm>
          <a:prstGeom prst="rect">
            <a:avLst/>
          </a:prstGeom>
          <a:solidFill>
            <a:srgbClr val="627981"/>
          </a:solidFill>
        </p:spPr>
        <p:txBody>
          <a:bodyPr wrap="square" rtlCol="0">
            <a:spAutoFit/>
          </a:bodyPr>
          <a:lstStyle/>
          <a:p>
            <a:pPr algn="ctr"/>
            <a:r>
              <a:rPr lang="en-US" sz="2000" dirty="0">
                <a:solidFill>
                  <a:schemeClr val="bg1"/>
                </a:solidFill>
              </a:rPr>
              <a:t>The ingredients for the pizza are raw materials. These include the flour, yeast, and water for the dough; the tomatoes, herbs, and water for the sauce; the cheese; and the toppings. In addition, the wood or gas used to heat the oven and the electricity used in the establishment would be included.</a:t>
            </a:r>
          </a:p>
        </p:txBody>
      </p:sp>
      <p:pic>
        <p:nvPicPr>
          <p:cNvPr id="4" name="Picture 3" descr="A picture of a pile of tomatoes">
            <a:extLst>
              <a:ext uri="{FF2B5EF4-FFF2-40B4-BE49-F238E27FC236}">
                <a16:creationId xmlns:a16="http://schemas.microsoft.com/office/drawing/2014/main" id="{711A558F-A4A8-4987-AE04-504D3D76A59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99145" y="3644957"/>
            <a:ext cx="3793699" cy="2531336"/>
          </a:xfrm>
          <a:prstGeom prst="rect">
            <a:avLst/>
          </a:prstGeom>
        </p:spPr>
      </p:pic>
    </p:spTree>
    <p:extLst>
      <p:ext uri="{BB962C8B-B14F-4D97-AF65-F5344CB8AC3E}">
        <p14:creationId xmlns:p14="http://schemas.microsoft.com/office/powerpoint/2010/main" val="428279561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Labor (L)</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D4EC08EA-E145-44D8-B827-5D9FE1C696EB}"/>
              </a:ext>
            </a:extLst>
          </p:cNvPr>
          <p:cNvSpPr txBox="1"/>
          <p:nvPr/>
        </p:nvSpPr>
        <p:spPr>
          <a:xfrm>
            <a:off x="2192212" y="1383374"/>
            <a:ext cx="7807571" cy="1631216"/>
          </a:xfrm>
          <a:prstGeom prst="rect">
            <a:avLst/>
          </a:prstGeom>
          <a:solidFill>
            <a:srgbClr val="627981"/>
          </a:solidFill>
        </p:spPr>
        <p:txBody>
          <a:bodyPr wrap="square" rtlCol="0">
            <a:spAutoFit/>
          </a:bodyPr>
          <a:lstStyle/>
          <a:p>
            <a:pPr algn="ctr"/>
            <a:r>
              <a:rPr lang="en-US" sz="2000" dirty="0">
                <a:solidFill>
                  <a:schemeClr val="bg1"/>
                </a:solidFill>
              </a:rPr>
              <a:t>Labor means human effort, both physical and mental. The pizzaiolo was the primary example of labor here. He or she needs to be strong enough to roll out the dough and to insert and retrieve the pizza from the oven, but he or she also needs to know how to make the pizza, how long it cooks in the oven, and a myriad of other aspects of pizza-making. </a:t>
            </a:r>
          </a:p>
        </p:txBody>
      </p:sp>
      <p:pic>
        <p:nvPicPr>
          <p:cNvPr id="3" name="Picture 2" descr="A picture of a pre-cooked pizza being assembled">
            <a:extLst>
              <a:ext uri="{FF2B5EF4-FFF2-40B4-BE49-F238E27FC236}">
                <a16:creationId xmlns:a16="http://schemas.microsoft.com/office/drawing/2014/main" id="{7F053D63-3EE3-49F9-A2FD-68930A577ED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12846" y="3497826"/>
            <a:ext cx="4166301" cy="2777534"/>
          </a:xfrm>
          <a:prstGeom prst="rect">
            <a:avLst/>
          </a:prstGeom>
        </p:spPr>
      </p:pic>
    </p:spTree>
    <p:extLst>
      <p:ext uri="{BB962C8B-B14F-4D97-AF65-F5344CB8AC3E}">
        <p14:creationId xmlns:p14="http://schemas.microsoft.com/office/powerpoint/2010/main" val="92148886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Capital (K)</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D4EC08EA-E145-44D8-B827-5D9FE1C696EB}"/>
              </a:ext>
            </a:extLst>
          </p:cNvPr>
          <p:cNvSpPr txBox="1"/>
          <p:nvPr/>
        </p:nvSpPr>
        <p:spPr>
          <a:xfrm>
            <a:off x="2192213" y="1400449"/>
            <a:ext cx="7807571" cy="1631216"/>
          </a:xfrm>
          <a:prstGeom prst="rect">
            <a:avLst/>
          </a:prstGeom>
          <a:solidFill>
            <a:srgbClr val="627981"/>
          </a:solidFill>
        </p:spPr>
        <p:txBody>
          <a:bodyPr wrap="square" rtlCol="0">
            <a:spAutoFit/>
          </a:bodyPr>
          <a:lstStyle/>
          <a:p>
            <a:pPr algn="ctr"/>
            <a:r>
              <a:rPr lang="en-US" sz="2000" dirty="0">
                <a:solidFill>
                  <a:schemeClr val="bg1"/>
                </a:solidFill>
              </a:rPr>
              <a:t>When economists use the term capital, they mean physical capital: the machines, equipment, and buildings that one uses to produce the product. In the case of pizza, the capital includes the peel, the oven, the building, and any other necessary equipment (for example, tables and chairs).</a:t>
            </a:r>
          </a:p>
        </p:txBody>
      </p:sp>
      <p:pic>
        <p:nvPicPr>
          <p:cNvPr id="3" name="Picture 2" descr="A picture of tables, chairs, and customers in a restaurant">
            <a:extLst>
              <a:ext uri="{FF2B5EF4-FFF2-40B4-BE49-F238E27FC236}">
                <a16:creationId xmlns:a16="http://schemas.microsoft.com/office/drawing/2014/main" id="{392D1821-59E1-49B4-8128-9F7FAC77F04A}"/>
              </a:ext>
            </a:extLst>
          </p:cNvPr>
          <p:cNvPicPr>
            <a:picLocks noChangeAspect="1"/>
          </p:cNvPicPr>
          <p:nvPr/>
        </p:nvPicPr>
        <p:blipFill rotWithShape="1">
          <a:blip r:embed="rId3">
            <a:extLst>
              <a:ext uri="{28A0092B-C50C-407E-A947-70E740481C1C}">
                <a14:useLocalDpi xmlns:a14="http://schemas.microsoft.com/office/drawing/2010/main" val="0"/>
              </a:ext>
            </a:extLst>
          </a:blip>
          <a:srcRect t="17514" r="2564"/>
          <a:stretch/>
        </p:blipFill>
        <p:spPr>
          <a:xfrm>
            <a:off x="3661867" y="3429000"/>
            <a:ext cx="4868261" cy="2747547"/>
          </a:xfrm>
          <a:prstGeom prst="rect">
            <a:avLst/>
          </a:prstGeom>
        </p:spPr>
      </p:pic>
    </p:spTree>
    <p:extLst>
      <p:ext uri="{BB962C8B-B14F-4D97-AF65-F5344CB8AC3E}">
        <p14:creationId xmlns:p14="http://schemas.microsoft.com/office/powerpoint/2010/main" val="180131175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Technology (t)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D4EC08EA-E145-44D8-B827-5D9FE1C696EB}"/>
              </a:ext>
            </a:extLst>
          </p:cNvPr>
          <p:cNvSpPr txBox="1"/>
          <p:nvPr/>
        </p:nvSpPr>
        <p:spPr>
          <a:xfrm>
            <a:off x="2192213" y="1383374"/>
            <a:ext cx="7807571" cy="1323439"/>
          </a:xfrm>
          <a:prstGeom prst="rect">
            <a:avLst/>
          </a:prstGeom>
          <a:solidFill>
            <a:srgbClr val="627981"/>
          </a:solidFill>
        </p:spPr>
        <p:txBody>
          <a:bodyPr wrap="square" rtlCol="0">
            <a:spAutoFit/>
          </a:bodyPr>
          <a:lstStyle/>
          <a:p>
            <a:pPr algn="ctr"/>
            <a:r>
              <a:rPr lang="en-US" sz="2000" dirty="0">
                <a:solidFill>
                  <a:schemeClr val="bg1"/>
                </a:solidFill>
              </a:rPr>
              <a:t>Technology refers to the process or processes for producing the product. How does the pizzaiolo combine ingredients to make pizza? How hot should the oven be? Should the restaurant make its own dough, sauce, cheese, toppings, or should it buy them?</a:t>
            </a:r>
          </a:p>
        </p:txBody>
      </p:sp>
      <p:pic>
        <p:nvPicPr>
          <p:cNvPr id="3" name="Picture 2" descr="A picture of dough being rolled">
            <a:extLst>
              <a:ext uri="{FF2B5EF4-FFF2-40B4-BE49-F238E27FC236}">
                <a16:creationId xmlns:a16="http://schemas.microsoft.com/office/drawing/2014/main" id="{C80B63BF-2C1E-409D-8C6A-E5F63EF1311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32845" y="3281516"/>
            <a:ext cx="4326305" cy="2827871"/>
          </a:xfrm>
          <a:prstGeom prst="rect">
            <a:avLst/>
          </a:prstGeom>
        </p:spPr>
      </p:pic>
    </p:spTree>
    <p:extLst>
      <p:ext uri="{BB962C8B-B14F-4D97-AF65-F5344CB8AC3E}">
        <p14:creationId xmlns:p14="http://schemas.microsoft.com/office/powerpoint/2010/main" val="308712667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Entrepreneurship (E)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D4EC08EA-E145-44D8-B827-5D9FE1C696EB}"/>
              </a:ext>
            </a:extLst>
          </p:cNvPr>
          <p:cNvSpPr txBox="1"/>
          <p:nvPr/>
        </p:nvSpPr>
        <p:spPr>
          <a:xfrm>
            <a:off x="2192213" y="1383374"/>
            <a:ext cx="7807571" cy="1323439"/>
          </a:xfrm>
          <a:prstGeom prst="rect">
            <a:avLst/>
          </a:prstGeom>
          <a:solidFill>
            <a:srgbClr val="627981"/>
          </a:solidFill>
        </p:spPr>
        <p:txBody>
          <a:bodyPr wrap="square" rtlCol="0">
            <a:spAutoFit/>
          </a:bodyPr>
          <a:lstStyle/>
          <a:p>
            <a:pPr algn="ctr"/>
            <a:r>
              <a:rPr lang="en-US" sz="2000" dirty="0">
                <a:solidFill>
                  <a:schemeClr val="bg1"/>
                </a:solidFill>
              </a:rPr>
              <a:t>Production involves many decisions and much knowledge, even for something as simple as pizza. Who makes those decisions? Ultimately, it is the entrepreneur: the person who creates the business, whose idea it is to combine the inputs to produce the outputs.</a:t>
            </a:r>
          </a:p>
        </p:txBody>
      </p:sp>
      <p:pic>
        <p:nvPicPr>
          <p:cNvPr id="4" name="Picture 3" descr="A picture of a group of chefs in a kitchen&#10;">
            <a:extLst>
              <a:ext uri="{FF2B5EF4-FFF2-40B4-BE49-F238E27FC236}">
                <a16:creationId xmlns:a16="http://schemas.microsoft.com/office/drawing/2014/main" id="{F47AB8B2-4B4F-42AA-AA7A-D5F4EAECA32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45117" y="3073219"/>
            <a:ext cx="4901762" cy="3267841"/>
          </a:xfrm>
          <a:prstGeom prst="rect">
            <a:avLst/>
          </a:prstGeom>
        </p:spPr>
      </p:pic>
    </p:spTree>
    <p:extLst>
      <p:ext uri="{BB962C8B-B14F-4D97-AF65-F5344CB8AC3E}">
        <p14:creationId xmlns:p14="http://schemas.microsoft.com/office/powerpoint/2010/main" val="354468306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The Production Function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descr="The production function is a mathematical expression or equation that explains the relationship between inputs and outputs.">
            <a:extLst>
              <a:ext uri="{FF2B5EF4-FFF2-40B4-BE49-F238E27FC236}">
                <a16:creationId xmlns:a16="http://schemas.microsoft.com/office/drawing/2014/main" id="{091CC425-A303-4EF4-B9E1-6849514F6FD0}"/>
              </a:ext>
            </a:extLst>
          </p:cNvPr>
          <p:cNvGrpSpPr/>
          <p:nvPr/>
        </p:nvGrpSpPr>
        <p:grpSpPr>
          <a:xfrm>
            <a:off x="2066922" y="1580912"/>
            <a:ext cx="8058154" cy="806935"/>
            <a:chOff x="542923" y="1736761"/>
            <a:chExt cx="8058154" cy="806935"/>
          </a:xfrm>
          <a:solidFill>
            <a:srgbClr val="627981"/>
          </a:solidFill>
        </p:grpSpPr>
        <p:sp>
          <p:nvSpPr>
            <p:cNvPr id="7" name="Rectangle 6">
              <a:extLst>
                <a:ext uri="{FF2B5EF4-FFF2-40B4-BE49-F238E27FC236}">
                  <a16:creationId xmlns:a16="http://schemas.microsoft.com/office/drawing/2014/main" id="{9FB35D63-9179-43E3-B5F7-D33AD03F428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8" name="TextBox 7">
              <a:extLst>
                <a:ext uri="{FF2B5EF4-FFF2-40B4-BE49-F238E27FC236}">
                  <a16:creationId xmlns:a16="http://schemas.microsoft.com/office/drawing/2014/main" id="{F38B1052-EA0F-4AC7-9008-2EE8F723D19C}"/>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t>
              </a:r>
              <a:r>
                <a:rPr lang="en-US" sz="2000" b="1" dirty="0">
                  <a:solidFill>
                    <a:schemeClr val="bg1"/>
                  </a:solidFill>
                </a:rPr>
                <a:t>production function</a:t>
              </a:r>
              <a:r>
                <a:rPr lang="en-US" sz="2000" dirty="0">
                  <a:solidFill>
                    <a:schemeClr val="bg1"/>
                  </a:solidFill>
                </a:rPr>
                <a:t> is a mathematical expression or equation that explains the relationship between inputs and outputs.</a:t>
              </a:r>
            </a:p>
          </p:txBody>
        </p:sp>
      </p:grpSp>
      <p:grpSp>
        <p:nvGrpSpPr>
          <p:cNvPr id="9" name="Group 8" descr="The production function gives the answer to the question, &quot;How much output can the firm produce given different amounts of inputs?&quot;">
            <a:extLst>
              <a:ext uri="{FF2B5EF4-FFF2-40B4-BE49-F238E27FC236}">
                <a16:creationId xmlns:a16="http://schemas.microsoft.com/office/drawing/2014/main" id="{15D52C71-E021-4D79-931D-C802E8EE889F}"/>
              </a:ext>
            </a:extLst>
          </p:cNvPr>
          <p:cNvGrpSpPr/>
          <p:nvPr/>
        </p:nvGrpSpPr>
        <p:grpSpPr>
          <a:xfrm>
            <a:off x="2066922" y="2495937"/>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5F1AD93-50BA-4312-891F-02007ED95FF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F5B81252-7CF3-4B87-AFF9-7F31148124EE}"/>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production function gives the answer to the question, "How much output can the firm produce given different amounts of inputs?"</a:t>
              </a:r>
            </a:p>
          </p:txBody>
        </p:sp>
      </p:grpSp>
      <p:pic>
        <p:nvPicPr>
          <p:cNvPr id="3" name="Picture 2" descr="Q equals the function of N R, L, K, t, E.">
            <a:extLst>
              <a:ext uri="{FF2B5EF4-FFF2-40B4-BE49-F238E27FC236}">
                <a16:creationId xmlns:a16="http://schemas.microsoft.com/office/drawing/2014/main" id="{E24845B0-CDC3-2B50-B8E2-7C5F26628184}"/>
              </a:ext>
            </a:extLst>
          </p:cNvPr>
          <p:cNvPicPr>
            <a:picLocks noChangeAspect="1"/>
          </p:cNvPicPr>
          <p:nvPr/>
        </p:nvPicPr>
        <p:blipFill>
          <a:blip r:embed="rId3"/>
          <a:stretch>
            <a:fillRect/>
          </a:stretch>
        </p:blipFill>
        <p:spPr>
          <a:xfrm>
            <a:off x="4045848" y="3935392"/>
            <a:ext cx="4100303" cy="635258"/>
          </a:xfrm>
          <a:prstGeom prst="rect">
            <a:avLst/>
          </a:prstGeom>
        </p:spPr>
      </p:pic>
    </p:spTree>
    <p:extLst>
      <p:ext uri="{BB962C8B-B14F-4D97-AF65-F5344CB8AC3E}">
        <p14:creationId xmlns:p14="http://schemas.microsoft.com/office/powerpoint/2010/main" val="419063102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Inputs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Inputs can be described as either fixed or variable.">
            <a:extLst>
              <a:ext uri="{FF2B5EF4-FFF2-40B4-BE49-F238E27FC236}">
                <a16:creationId xmlns:a16="http://schemas.microsoft.com/office/drawing/2014/main" id="{81BAE3D4-30CE-4A72-AF07-55CC4AD7DD5C}"/>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3"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Inputs can be described as either fixed or variable.</a:t>
              </a:r>
            </a:p>
          </p:txBody>
        </p:sp>
      </p:grpSp>
      <p:grpSp>
        <p:nvGrpSpPr>
          <p:cNvPr id="12" name="Group 11" descr="Fixed inputs are those that can't easily be increased or decreased in a short period of time, like a pizza parlor’s building.">
            <a:extLst>
              <a:ext uri="{FF2B5EF4-FFF2-40B4-BE49-F238E27FC236}">
                <a16:creationId xmlns:a16="http://schemas.microsoft.com/office/drawing/2014/main" id="{8A8435D6-D374-4E5A-AF38-3D49C4E43E82}"/>
              </a:ext>
            </a:extLst>
          </p:cNvPr>
          <p:cNvGrpSpPr/>
          <p:nvPr/>
        </p:nvGrpSpPr>
        <p:grpSpPr>
          <a:xfrm>
            <a:off x="2066922" y="250495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B9CC7B03-ECDB-415B-B7DF-F43C12FD725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E7B19103-C17B-4AB2-98E7-113A790A307A}"/>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Fixed inputs </a:t>
              </a:r>
              <a:r>
                <a:rPr lang="en-US" sz="2000" dirty="0">
                  <a:solidFill>
                    <a:schemeClr val="bg1"/>
                  </a:solidFill>
                </a:rPr>
                <a:t>are those that can't easily be increased or decreased in a short period of time, like a pizza parlor’s building.</a:t>
              </a:r>
            </a:p>
          </p:txBody>
        </p:sp>
      </p:grpSp>
      <p:grpSp>
        <p:nvGrpSpPr>
          <p:cNvPr id="24" name="Group 23" descr="Variable inputs are those that can easily be increased or decreased in a short period of time, like ingredients for a pizza.">
            <a:extLst>
              <a:ext uri="{FF2B5EF4-FFF2-40B4-BE49-F238E27FC236}">
                <a16:creationId xmlns:a16="http://schemas.microsoft.com/office/drawing/2014/main" id="{5A3232CA-D39A-4A32-A38E-6129AB1A380C}"/>
              </a:ext>
            </a:extLst>
          </p:cNvPr>
          <p:cNvGrpSpPr/>
          <p:nvPr/>
        </p:nvGrpSpPr>
        <p:grpSpPr>
          <a:xfrm>
            <a:off x="2066922" y="342900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CFE700EC-93A5-489A-8238-4561A3FA67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7C40C636-19A8-4FF2-AD77-542FCED2BF91}"/>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Variable inputs </a:t>
              </a:r>
              <a:r>
                <a:rPr lang="en-US" sz="2000" dirty="0">
                  <a:solidFill>
                    <a:schemeClr val="bg1"/>
                  </a:solidFill>
                </a:rPr>
                <a:t>are those that can easily be increased or decreased in a short period of time, like ingredients for a pizza.</a:t>
              </a:r>
            </a:p>
          </p:txBody>
        </p:sp>
      </p:grpSp>
    </p:spTree>
    <p:extLst>
      <p:ext uri="{BB962C8B-B14F-4D97-AF65-F5344CB8AC3E}">
        <p14:creationId xmlns:p14="http://schemas.microsoft.com/office/powerpoint/2010/main" val="310008426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Cobb-Douglas Production Function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descr="Economists often use a shortened version of the production function called the Cobb-Douglas production function.">
            <a:extLst>
              <a:ext uri="{FF2B5EF4-FFF2-40B4-BE49-F238E27FC236}">
                <a16:creationId xmlns:a16="http://schemas.microsoft.com/office/drawing/2014/main" id="{DC32A07E-DE2C-4B1D-87C8-5F6F57F249CB}"/>
              </a:ext>
            </a:extLst>
          </p:cNvPr>
          <p:cNvGrpSpPr/>
          <p:nvPr/>
        </p:nvGrpSpPr>
        <p:grpSpPr>
          <a:xfrm>
            <a:off x="2066922" y="1580912"/>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2D560806-91B6-4B39-9AE9-3A95CE097F0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0D232AA2-BF57-4039-967D-E135C7623908}"/>
                </a:ext>
              </a:extLst>
            </p:cNvPr>
            <p:cNvSpPr txBox="1"/>
            <p:nvPr/>
          </p:nvSpPr>
          <p:spPr>
            <a:xfrm>
              <a:off x="542923"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Economists often use a shortened version of the production function called the Cobb-Douglas production function.</a:t>
              </a:r>
            </a:p>
          </p:txBody>
        </p:sp>
      </p:grpSp>
      <p:grpSp>
        <p:nvGrpSpPr>
          <p:cNvPr id="17" name="Group 16" descr="The Cobb-Douglas production function simplifies output as a function of labor (L) and capital (K).">
            <a:extLst>
              <a:ext uri="{FF2B5EF4-FFF2-40B4-BE49-F238E27FC236}">
                <a16:creationId xmlns:a16="http://schemas.microsoft.com/office/drawing/2014/main" id="{295BBD56-9590-42A6-9D22-EBBFF9558191}"/>
              </a:ext>
            </a:extLst>
          </p:cNvPr>
          <p:cNvGrpSpPr/>
          <p:nvPr/>
        </p:nvGrpSpPr>
        <p:grpSpPr>
          <a:xfrm>
            <a:off x="2066922" y="2504956"/>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030E8ABA-60F6-429A-806F-BD5F9E8E359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E115711E-361E-45FD-A554-CDC8F0B77F84}"/>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Cobb-Douglas production function simplifies output as a function of labor (L) and capital (K).</a:t>
              </a:r>
            </a:p>
          </p:txBody>
        </p:sp>
      </p:grpSp>
      <p:pic>
        <p:nvPicPr>
          <p:cNvPr id="6" name="Picture 5" descr="Q equals the function of L and K.">
            <a:extLst>
              <a:ext uri="{FF2B5EF4-FFF2-40B4-BE49-F238E27FC236}">
                <a16:creationId xmlns:a16="http://schemas.microsoft.com/office/drawing/2014/main" id="{6336154E-142B-6A43-B477-756A76CAC79E}"/>
              </a:ext>
            </a:extLst>
          </p:cNvPr>
          <p:cNvPicPr>
            <a:picLocks noChangeAspect="1"/>
          </p:cNvPicPr>
          <p:nvPr/>
        </p:nvPicPr>
        <p:blipFill>
          <a:blip r:embed="rId3"/>
          <a:stretch>
            <a:fillRect/>
          </a:stretch>
        </p:blipFill>
        <p:spPr>
          <a:xfrm>
            <a:off x="4603999" y="3520747"/>
            <a:ext cx="2984001" cy="923916"/>
          </a:xfrm>
          <a:prstGeom prst="rect">
            <a:avLst/>
          </a:prstGeom>
        </p:spPr>
      </p:pic>
      <p:pic>
        <p:nvPicPr>
          <p:cNvPr id="8" name="Picture 7" descr="A diagram showing that inputs go into a production function, leading to output (Q).">
            <a:extLst>
              <a:ext uri="{FF2B5EF4-FFF2-40B4-BE49-F238E27FC236}">
                <a16:creationId xmlns:a16="http://schemas.microsoft.com/office/drawing/2014/main" id="{85E4FD14-30F0-DE65-99AD-FED5B0B0F006}"/>
              </a:ext>
            </a:extLst>
          </p:cNvPr>
          <p:cNvPicPr>
            <a:picLocks noChangeAspect="1"/>
          </p:cNvPicPr>
          <p:nvPr/>
        </p:nvPicPr>
        <p:blipFill>
          <a:blip r:embed="rId4"/>
          <a:stretch>
            <a:fillRect/>
          </a:stretch>
        </p:blipFill>
        <p:spPr>
          <a:xfrm>
            <a:off x="1340981" y="4536581"/>
            <a:ext cx="9510038" cy="1628431"/>
          </a:xfrm>
          <a:prstGeom prst="rect">
            <a:avLst/>
          </a:prstGeom>
        </p:spPr>
      </p:pic>
    </p:spTree>
    <p:extLst>
      <p:ext uri="{BB962C8B-B14F-4D97-AF65-F5344CB8AC3E}">
        <p14:creationId xmlns:p14="http://schemas.microsoft.com/office/powerpoint/2010/main" val="83335700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Short Run vs. Long Run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Economists differentiate between short- and long-run production.">
            <a:extLst>
              <a:ext uri="{FF2B5EF4-FFF2-40B4-BE49-F238E27FC236}">
                <a16:creationId xmlns:a16="http://schemas.microsoft.com/office/drawing/2014/main" id="{81BAE3D4-30CE-4A72-AF07-55CC4AD7DD5C}"/>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3"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Economists differentiate between short- and long-run production.</a:t>
              </a:r>
            </a:p>
          </p:txBody>
        </p:sp>
      </p:grpSp>
      <p:grpSp>
        <p:nvGrpSpPr>
          <p:cNvPr id="12" name="Group 11" descr="The short run is the period of time during which at least some factors of production are fixed.">
            <a:extLst>
              <a:ext uri="{FF2B5EF4-FFF2-40B4-BE49-F238E27FC236}">
                <a16:creationId xmlns:a16="http://schemas.microsoft.com/office/drawing/2014/main" id="{8A8435D6-D374-4E5A-AF38-3D49C4E43E82}"/>
              </a:ext>
            </a:extLst>
          </p:cNvPr>
          <p:cNvGrpSpPr/>
          <p:nvPr/>
        </p:nvGrpSpPr>
        <p:grpSpPr>
          <a:xfrm>
            <a:off x="2066922" y="250495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B9CC7B03-ECDB-415B-B7DF-F43C12FD725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E7B19103-C17B-4AB2-98E7-113A790A307A}"/>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t>
              </a:r>
              <a:r>
                <a:rPr lang="en-US" sz="2000" b="1" dirty="0">
                  <a:solidFill>
                    <a:schemeClr val="bg1"/>
                  </a:solidFill>
                </a:rPr>
                <a:t>short run </a:t>
              </a:r>
              <a:r>
                <a:rPr lang="en-US" sz="2000" dirty="0">
                  <a:solidFill>
                    <a:schemeClr val="bg1"/>
                  </a:solidFill>
                </a:rPr>
                <a:t>is the period of time during which at least some factors of production are fixed.</a:t>
              </a:r>
            </a:p>
          </p:txBody>
        </p:sp>
      </p:grpSp>
      <p:grpSp>
        <p:nvGrpSpPr>
          <p:cNvPr id="24" name="Group 23" descr="The long run is the period of time during which all factors are variable.">
            <a:extLst>
              <a:ext uri="{FF2B5EF4-FFF2-40B4-BE49-F238E27FC236}">
                <a16:creationId xmlns:a16="http://schemas.microsoft.com/office/drawing/2014/main" id="{5A3232CA-D39A-4A32-A38E-6129AB1A380C}"/>
              </a:ext>
            </a:extLst>
          </p:cNvPr>
          <p:cNvGrpSpPr/>
          <p:nvPr/>
        </p:nvGrpSpPr>
        <p:grpSpPr>
          <a:xfrm>
            <a:off x="2066922" y="342900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CFE700EC-93A5-489A-8238-4561A3FA67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7C40C636-19A8-4FF2-AD77-542FCED2BF91}"/>
                </a:ext>
              </a:extLst>
            </p:cNvPr>
            <p:cNvSpPr txBox="1"/>
            <p:nvPr/>
          </p:nvSpPr>
          <p:spPr>
            <a:xfrm>
              <a:off x="542923" y="1940057"/>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t>
              </a:r>
              <a:r>
                <a:rPr lang="en-US" sz="2000" b="1" dirty="0">
                  <a:solidFill>
                    <a:schemeClr val="bg1"/>
                  </a:solidFill>
                </a:rPr>
                <a:t>long run </a:t>
              </a:r>
              <a:r>
                <a:rPr lang="en-US" sz="2000" dirty="0">
                  <a:solidFill>
                    <a:schemeClr val="bg1"/>
                  </a:solidFill>
                </a:rPr>
                <a:t>is the period of time during which all factors are variable.</a:t>
              </a:r>
            </a:p>
          </p:txBody>
        </p:sp>
      </p:grpSp>
      <p:grpSp>
        <p:nvGrpSpPr>
          <p:cNvPr id="21" name="Group 20" descr="For example, a restaurant changing ingredients is feasible during the short run, but moving buildings is only feasible in the long run.">
            <a:extLst>
              <a:ext uri="{FF2B5EF4-FFF2-40B4-BE49-F238E27FC236}">
                <a16:creationId xmlns:a16="http://schemas.microsoft.com/office/drawing/2014/main" id="{4D0E1E7B-FE4D-443A-B921-805511369B2E}"/>
              </a:ext>
            </a:extLst>
          </p:cNvPr>
          <p:cNvGrpSpPr/>
          <p:nvPr/>
        </p:nvGrpSpPr>
        <p:grpSpPr>
          <a:xfrm>
            <a:off x="2066922" y="4353044"/>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8A9EED36-EDF6-4EB9-B28B-431076EEE0E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7C896E5A-1A32-40BE-AB40-9228090EEAF9}"/>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a restaurant changing ingredients is feasible during the short run, but moving buildings is only feasible in the long run.</a:t>
              </a:r>
            </a:p>
          </p:txBody>
        </p:sp>
      </p:grpSp>
    </p:spTree>
    <p:extLst>
      <p:ext uri="{BB962C8B-B14F-4D97-AF65-F5344CB8AC3E}">
        <p14:creationId xmlns:p14="http://schemas.microsoft.com/office/powerpoint/2010/main" val="13520463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Theory of the Firm</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4B25565E-D965-43E6-BE25-AA1241473A36}"/>
              </a:ext>
            </a:extLst>
          </p:cNvPr>
          <p:cNvSpPr/>
          <p:nvPr/>
        </p:nvSpPr>
        <p:spPr>
          <a:xfrm>
            <a:off x="1881188" y="1592317"/>
            <a:ext cx="8429625" cy="146619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The theory of the firm explains how firms behave.</a:t>
            </a:r>
          </a:p>
        </p:txBody>
      </p:sp>
      <p:sp>
        <p:nvSpPr>
          <p:cNvPr id="6" name="Arrow: Up 5">
            <a:extLst>
              <a:ext uri="{FF2B5EF4-FFF2-40B4-BE49-F238E27FC236}">
                <a16:creationId xmlns:a16="http://schemas.microsoft.com/office/drawing/2014/main" id="{4E24798C-73D9-4CCC-BB7D-4B2CAF3D7459}"/>
              </a:ext>
              <a:ext uri="{C183D7F6-B498-43B3-948B-1728B52AA6E4}">
                <adec:decorative xmlns:adec="http://schemas.microsoft.com/office/drawing/2017/decorative" val="1"/>
              </a:ext>
            </a:extLst>
          </p:cNvPr>
          <p:cNvSpPr/>
          <p:nvPr/>
        </p:nvSpPr>
        <p:spPr>
          <a:xfrm>
            <a:off x="3237103" y="3058509"/>
            <a:ext cx="1182414" cy="740982"/>
          </a:xfrm>
          <a:prstGeom prst="up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Arrow: Up 13">
            <a:extLst>
              <a:ext uri="{FF2B5EF4-FFF2-40B4-BE49-F238E27FC236}">
                <a16:creationId xmlns:a16="http://schemas.microsoft.com/office/drawing/2014/main" id="{4B64C5C3-D8F6-45A0-B115-5242F766B930}"/>
              </a:ext>
              <a:ext uri="{C183D7F6-B498-43B3-948B-1728B52AA6E4}">
                <adec:decorative xmlns:adec="http://schemas.microsoft.com/office/drawing/2017/decorative" val="1"/>
              </a:ext>
            </a:extLst>
          </p:cNvPr>
          <p:cNvSpPr/>
          <p:nvPr/>
        </p:nvSpPr>
        <p:spPr>
          <a:xfrm>
            <a:off x="7772485" y="3058508"/>
            <a:ext cx="1182414" cy="740982"/>
          </a:xfrm>
          <a:prstGeom prst="up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CB2F0188-BE76-4AB2-9008-A4E12C2C214E}"/>
              </a:ext>
            </a:extLst>
          </p:cNvPr>
          <p:cNvSpPr/>
          <p:nvPr/>
        </p:nvSpPr>
        <p:spPr>
          <a:xfrm>
            <a:off x="1881187" y="3799491"/>
            <a:ext cx="3894246" cy="222293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A </a:t>
            </a:r>
            <a:r>
              <a:rPr lang="en-US" sz="2400" b="1" dirty="0"/>
              <a:t>firm</a:t>
            </a:r>
            <a:r>
              <a:rPr lang="en-US" sz="2400" dirty="0"/>
              <a:t> combines inputs of land, labor, capital, and component materials to produce outputs.</a:t>
            </a:r>
          </a:p>
        </p:txBody>
      </p:sp>
      <p:sp>
        <p:nvSpPr>
          <p:cNvPr id="12" name="Rectangle 11">
            <a:extLst>
              <a:ext uri="{FF2B5EF4-FFF2-40B4-BE49-F238E27FC236}">
                <a16:creationId xmlns:a16="http://schemas.microsoft.com/office/drawing/2014/main" id="{9F2B88C2-5A82-4042-AB15-9B46B903B16F}"/>
              </a:ext>
            </a:extLst>
          </p:cNvPr>
          <p:cNvSpPr/>
          <p:nvPr/>
        </p:nvSpPr>
        <p:spPr>
          <a:xfrm>
            <a:off x="6416566" y="3799492"/>
            <a:ext cx="3894247" cy="222293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Production</a:t>
            </a:r>
            <a:r>
              <a:rPr lang="en-US" sz="2400" dirty="0"/>
              <a:t> is any process or service that creates value, including manufacturing, transportation, distribution, and sales.</a:t>
            </a:r>
          </a:p>
        </p:txBody>
      </p:sp>
    </p:spTree>
    <p:extLst>
      <p:ext uri="{BB962C8B-B14F-4D97-AF65-F5344CB8AC3E}">
        <p14:creationId xmlns:p14="http://schemas.microsoft.com/office/powerpoint/2010/main" val="318814179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Production in the Short Run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Since, by definition, capital is fixed in the short run, the production function becomes:">
            <a:extLst>
              <a:ext uri="{FF2B5EF4-FFF2-40B4-BE49-F238E27FC236}">
                <a16:creationId xmlns:a16="http://schemas.microsoft.com/office/drawing/2014/main" id="{81BAE3D4-30CE-4A72-AF07-55CC4AD7DD5C}"/>
              </a:ext>
            </a:extLst>
          </p:cNvPr>
          <p:cNvGrpSpPr/>
          <p:nvPr/>
        </p:nvGrpSpPr>
        <p:grpSpPr>
          <a:xfrm>
            <a:off x="2066920" y="1580912"/>
            <a:ext cx="8058156" cy="806935"/>
            <a:chOff x="542921" y="1736761"/>
            <a:chExt cx="8058156"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1" y="1786285"/>
              <a:ext cx="7807571" cy="707886"/>
            </a:xfrm>
            <a:prstGeom prst="rect">
              <a:avLst/>
            </a:prstGeom>
            <a:grpFill/>
          </p:spPr>
          <p:txBody>
            <a:bodyPr wrap="square" rtlCol="0">
              <a:spAutoFit/>
            </a:bodyPr>
            <a:lstStyle/>
            <a:p>
              <a:pPr algn="ctr"/>
              <a:r>
                <a:rPr lang="en-US" sz="2000" dirty="0">
                  <a:solidFill>
                    <a:schemeClr val="bg1"/>
                  </a:solidFill>
                </a:rPr>
                <a:t>Since, by definition, capital is fixed in the short run, the production function becomes:</a:t>
              </a:r>
            </a:p>
          </p:txBody>
        </p:sp>
      </p:grpSp>
      <p:pic>
        <p:nvPicPr>
          <p:cNvPr id="5" name="Picture 4" descr="Q equals the function of L and the constant of K, or Q equals the function of L.">
            <a:extLst>
              <a:ext uri="{FF2B5EF4-FFF2-40B4-BE49-F238E27FC236}">
                <a16:creationId xmlns:a16="http://schemas.microsoft.com/office/drawing/2014/main" id="{0B79682A-82E4-A918-98A8-932697916814}"/>
              </a:ext>
            </a:extLst>
          </p:cNvPr>
          <p:cNvPicPr>
            <a:picLocks noChangeAspect="1"/>
          </p:cNvPicPr>
          <p:nvPr/>
        </p:nvPicPr>
        <p:blipFill>
          <a:blip r:embed="rId3"/>
          <a:stretch>
            <a:fillRect/>
          </a:stretch>
        </p:blipFill>
        <p:spPr>
          <a:xfrm>
            <a:off x="4697948" y="3030437"/>
            <a:ext cx="2796102" cy="2246651"/>
          </a:xfrm>
          <a:prstGeom prst="rect">
            <a:avLst/>
          </a:prstGeom>
        </p:spPr>
      </p:pic>
    </p:spTree>
    <p:extLst>
      <p:ext uri="{BB962C8B-B14F-4D97-AF65-F5344CB8AC3E}">
        <p14:creationId xmlns:p14="http://schemas.microsoft.com/office/powerpoint/2010/main" val="163236943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Marginal Product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Output is also called total product, which means the amount of output produced with a given amount of labor and a fixed amount of capital.">
            <a:extLst>
              <a:ext uri="{FF2B5EF4-FFF2-40B4-BE49-F238E27FC236}">
                <a16:creationId xmlns:a16="http://schemas.microsoft.com/office/drawing/2014/main" id="{81BAE3D4-30CE-4A72-AF07-55CC4AD7DD5C}"/>
              </a:ext>
            </a:extLst>
          </p:cNvPr>
          <p:cNvGrpSpPr/>
          <p:nvPr/>
        </p:nvGrpSpPr>
        <p:grpSpPr>
          <a:xfrm>
            <a:off x="2066921" y="1580912"/>
            <a:ext cx="8058155" cy="806935"/>
            <a:chOff x="542922" y="1736761"/>
            <a:chExt cx="8058155"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2" y="1785387"/>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Output is also called total product, which means the amount of output produced with a given amount of labor and a fixed amount of capital.</a:t>
              </a:r>
            </a:p>
          </p:txBody>
        </p:sp>
      </p:grpSp>
      <p:grpSp>
        <p:nvGrpSpPr>
          <p:cNvPr id="12" name="Group 11" descr="Increasing the amount of labor will often increase total product, as more workers can produce more output.">
            <a:extLst>
              <a:ext uri="{FF2B5EF4-FFF2-40B4-BE49-F238E27FC236}">
                <a16:creationId xmlns:a16="http://schemas.microsoft.com/office/drawing/2014/main" id="{8A8435D6-D374-4E5A-AF38-3D49C4E43E82}"/>
              </a:ext>
            </a:extLst>
          </p:cNvPr>
          <p:cNvGrpSpPr/>
          <p:nvPr/>
        </p:nvGrpSpPr>
        <p:grpSpPr>
          <a:xfrm>
            <a:off x="2066922" y="250495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B9CC7B03-ECDB-415B-B7DF-F43C12FD725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E7B19103-C17B-4AB2-98E7-113A790A307A}"/>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Increasing the amount of labor will often increase total product, as more workers can produce more output.</a:t>
              </a:r>
            </a:p>
          </p:txBody>
        </p:sp>
      </p:grpSp>
      <p:grpSp>
        <p:nvGrpSpPr>
          <p:cNvPr id="24" name="Group 23" descr="Marginal product of labor is the additional output of one more worker.">
            <a:extLst>
              <a:ext uri="{FF2B5EF4-FFF2-40B4-BE49-F238E27FC236}">
                <a16:creationId xmlns:a16="http://schemas.microsoft.com/office/drawing/2014/main" id="{5A3232CA-D39A-4A32-A38E-6129AB1A380C}"/>
              </a:ext>
            </a:extLst>
          </p:cNvPr>
          <p:cNvGrpSpPr/>
          <p:nvPr/>
        </p:nvGrpSpPr>
        <p:grpSpPr>
          <a:xfrm>
            <a:off x="2066920" y="3429000"/>
            <a:ext cx="8058156" cy="806935"/>
            <a:chOff x="542921" y="1736761"/>
            <a:chExt cx="8058156" cy="806935"/>
          </a:xfrm>
          <a:solidFill>
            <a:srgbClr val="627981"/>
          </a:solidFill>
        </p:grpSpPr>
        <p:sp>
          <p:nvSpPr>
            <p:cNvPr id="25" name="Rectangle 24">
              <a:extLst>
                <a:ext uri="{FF2B5EF4-FFF2-40B4-BE49-F238E27FC236}">
                  <a16:creationId xmlns:a16="http://schemas.microsoft.com/office/drawing/2014/main" id="{CFE700EC-93A5-489A-8238-4561A3FA67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7C40C636-19A8-4FF2-AD77-542FCED2BF91}"/>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Marginal product of labor </a:t>
              </a:r>
              <a:r>
                <a:rPr lang="en-US" sz="2000" dirty="0">
                  <a:solidFill>
                    <a:schemeClr val="bg1"/>
                  </a:solidFill>
                </a:rPr>
                <a:t>is the additional output of one more worker.</a:t>
              </a:r>
            </a:p>
          </p:txBody>
        </p:sp>
      </p:grpSp>
      <p:pic>
        <p:nvPicPr>
          <p:cNvPr id="3" name="Picture 2" descr="M P equals the change in T P divided by the change in L.">
            <a:extLst>
              <a:ext uri="{FF2B5EF4-FFF2-40B4-BE49-F238E27FC236}">
                <a16:creationId xmlns:a16="http://schemas.microsoft.com/office/drawing/2014/main" id="{31B1223B-AEBF-C445-F604-53C6DC7A38DF}"/>
              </a:ext>
            </a:extLst>
          </p:cNvPr>
          <p:cNvPicPr>
            <a:picLocks noChangeAspect="1"/>
          </p:cNvPicPr>
          <p:nvPr/>
        </p:nvPicPr>
        <p:blipFill>
          <a:blip r:embed="rId3"/>
          <a:stretch>
            <a:fillRect/>
          </a:stretch>
        </p:blipFill>
        <p:spPr>
          <a:xfrm>
            <a:off x="4469219" y="4446757"/>
            <a:ext cx="3253562" cy="1759709"/>
          </a:xfrm>
          <a:prstGeom prst="rect">
            <a:avLst/>
          </a:prstGeom>
        </p:spPr>
      </p:pic>
    </p:spTree>
    <p:extLst>
      <p:ext uri="{BB962C8B-B14F-4D97-AF65-F5344CB8AC3E}">
        <p14:creationId xmlns:p14="http://schemas.microsoft.com/office/powerpoint/2010/main" val="59167373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627744CB-7EA4-4687-A384-CCAD98625FEB}"/>
              </a:ext>
            </a:extLst>
          </p:cNvPr>
          <p:cNvSpPr txBox="1"/>
          <p:nvPr/>
        </p:nvSpPr>
        <p:spPr>
          <a:xfrm>
            <a:off x="4653425" y="1686911"/>
            <a:ext cx="2885149" cy="369332"/>
          </a:xfrm>
          <a:prstGeom prst="rect">
            <a:avLst/>
          </a:prstGeom>
          <a:solidFill>
            <a:srgbClr val="627981"/>
          </a:solidFill>
        </p:spPr>
        <p:txBody>
          <a:bodyPr wrap="none" rtlCol="0">
            <a:spAutoFit/>
          </a:bodyPr>
          <a:lstStyle/>
          <a:p>
            <a:r>
              <a:rPr lang="en-US" dirty="0">
                <a:solidFill>
                  <a:schemeClr val="bg1"/>
                </a:solidFill>
              </a:rPr>
              <a:t>Consider the following table:</a:t>
            </a:r>
          </a:p>
        </p:txBody>
      </p:sp>
      <p:pic>
        <p:nvPicPr>
          <p:cNvPr id="6" name="Picture 5" descr="A table showing dog walkers hired (or L) and dogs walked (or T P). 1 dog walker can walk 10 dogs, 2 dog walkers can walk 15 dogs, 3 dog walkers can walk 16 dogs, and 4 dog walkers can walk 16 dogs.">
            <a:extLst>
              <a:ext uri="{FF2B5EF4-FFF2-40B4-BE49-F238E27FC236}">
                <a16:creationId xmlns:a16="http://schemas.microsoft.com/office/drawing/2014/main" id="{3BFC8159-3F50-697A-6E44-B2C06CB4DBCB}"/>
              </a:ext>
            </a:extLst>
          </p:cNvPr>
          <p:cNvPicPr>
            <a:picLocks noChangeAspect="1"/>
          </p:cNvPicPr>
          <p:nvPr/>
        </p:nvPicPr>
        <p:blipFill>
          <a:blip r:embed="rId3"/>
          <a:stretch>
            <a:fillRect/>
          </a:stretch>
        </p:blipFill>
        <p:spPr>
          <a:xfrm>
            <a:off x="1757691" y="2605245"/>
            <a:ext cx="8676618" cy="1529027"/>
          </a:xfrm>
          <a:prstGeom prst="rect">
            <a:avLst/>
          </a:prstGeom>
        </p:spPr>
      </p:pic>
      <p:sp>
        <p:nvSpPr>
          <p:cNvPr id="4" name="TextBox 3">
            <a:extLst>
              <a:ext uri="{FF2B5EF4-FFF2-40B4-BE49-F238E27FC236}">
                <a16:creationId xmlns:a16="http://schemas.microsoft.com/office/drawing/2014/main" id="{5B432B86-6979-49D1-A155-6BB64E3A91E9}"/>
              </a:ext>
            </a:extLst>
          </p:cNvPr>
          <p:cNvSpPr txBox="1"/>
          <p:nvPr/>
        </p:nvSpPr>
        <p:spPr>
          <a:xfrm>
            <a:off x="2427398" y="4598557"/>
            <a:ext cx="7337201" cy="369332"/>
          </a:xfrm>
          <a:prstGeom prst="rect">
            <a:avLst/>
          </a:prstGeom>
          <a:solidFill>
            <a:srgbClr val="627981"/>
          </a:solidFill>
        </p:spPr>
        <p:txBody>
          <a:bodyPr wrap="none" rtlCol="0">
            <a:spAutoFit/>
          </a:bodyPr>
          <a:lstStyle/>
          <a:p>
            <a:r>
              <a:rPr lang="en-US" dirty="0">
                <a:solidFill>
                  <a:schemeClr val="bg1"/>
                </a:solidFill>
              </a:rPr>
              <a:t>Calculate the marginal product of dogs walked by hiring a second dog walker.</a:t>
            </a:r>
          </a:p>
        </p:txBody>
      </p:sp>
    </p:spTree>
    <p:extLst>
      <p:ext uri="{BB962C8B-B14F-4D97-AF65-F5344CB8AC3E}">
        <p14:creationId xmlns:p14="http://schemas.microsoft.com/office/powerpoint/2010/main" val="68975455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4</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2" name="Picture 1" descr="A table showing dog walkers hired (or L) and dogs walked (or T P). 1 dog walker can walk 10 dogs, 2 dog walkers can walk 15 dogs, 3 dog walkers can walk 16 dogs, and 4 dog walkers can walk 16 dogs.">
            <a:extLst>
              <a:ext uri="{FF2B5EF4-FFF2-40B4-BE49-F238E27FC236}">
                <a16:creationId xmlns:a16="http://schemas.microsoft.com/office/drawing/2014/main" id="{97B6A9CF-DD99-B2ED-11E6-BC42402AF8D0}"/>
              </a:ext>
            </a:extLst>
          </p:cNvPr>
          <p:cNvPicPr>
            <a:picLocks noChangeAspect="1"/>
          </p:cNvPicPr>
          <p:nvPr/>
        </p:nvPicPr>
        <p:blipFill>
          <a:blip r:embed="rId3"/>
          <a:stretch>
            <a:fillRect/>
          </a:stretch>
        </p:blipFill>
        <p:spPr>
          <a:xfrm>
            <a:off x="1757686" y="1336018"/>
            <a:ext cx="8676618" cy="1529027"/>
          </a:xfrm>
          <a:prstGeom prst="rect">
            <a:avLst/>
          </a:prstGeom>
        </p:spPr>
      </p:pic>
      <p:pic>
        <p:nvPicPr>
          <p:cNvPr id="3" name="Picture 2" descr="M P equals the change in T P divided by the change in L.">
            <a:extLst>
              <a:ext uri="{FF2B5EF4-FFF2-40B4-BE49-F238E27FC236}">
                <a16:creationId xmlns:a16="http://schemas.microsoft.com/office/drawing/2014/main" id="{36E14634-0424-79E8-1159-2F64E5E58F15}"/>
              </a:ext>
            </a:extLst>
          </p:cNvPr>
          <p:cNvPicPr>
            <a:picLocks noChangeAspect="1"/>
          </p:cNvPicPr>
          <p:nvPr/>
        </p:nvPicPr>
        <p:blipFill>
          <a:blip r:embed="rId4"/>
          <a:stretch>
            <a:fillRect/>
          </a:stretch>
        </p:blipFill>
        <p:spPr>
          <a:xfrm>
            <a:off x="4842414" y="2820664"/>
            <a:ext cx="2507161" cy="1356013"/>
          </a:xfrm>
          <a:prstGeom prst="rect">
            <a:avLst/>
          </a:prstGeom>
        </p:spPr>
      </p:pic>
      <p:pic>
        <p:nvPicPr>
          <p:cNvPr id="5" name="Picture 4" descr="M P equals 5 divided by 1, which equals 5.">
            <a:extLst>
              <a:ext uri="{FF2B5EF4-FFF2-40B4-BE49-F238E27FC236}">
                <a16:creationId xmlns:a16="http://schemas.microsoft.com/office/drawing/2014/main" id="{C7F7BA3C-0ABD-46D0-C1F3-FF2898F4BE57}"/>
              </a:ext>
            </a:extLst>
          </p:cNvPr>
          <p:cNvPicPr>
            <a:picLocks noChangeAspect="1"/>
          </p:cNvPicPr>
          <p:nvPr/>
        </p:nvPicPr>
        <p:blipFill>
          <a:blip r:embed="rId5"/>
          <a:stretch>
            <a:fillRect/>
          </a:stretch>
        </p:blipFill>
        <p:spPr>
          <a:xfrm>
            <a:off x="4688631" y="3992956"/>
            <a:ext cx="2814738" cy="1227226"/>
          </a:xfrm>
          <a:prstGeom prst="rect">
            <a:avLst/>
          </a:prstGeom>
        </p:spPr>
      </p:pic>
      <p:grpSp>
        <p:nvGrpSpPr>
          <p:cNvPr id="10" name="Group 9" descr="Hiring a second dog walker increases the total number of dogs walked from 10 to 15, indicating a marginal product of 5.">
            <a:extLst>
              <a:ext uri="{FF2B5EF4-FFF2-40B4-BE49-F238E27FC236}">
                <a16:creationId xmlns:a16="http://schemas.microsoft.com/office/drawing/2014/main" id="{5B43591A-4456-4183-9A2B-2B5071D8F201}"/>
              </a:ext>
            </a:extLst>
          </p:cNvPr>
          <p:cNvGrpSpPr/>
          <p:nvPr/>
        </p:nvGrpSpPr>
        <p:grpSpPr>
          <a:xfrm>
            <a:off x="2066919" y="5443805"/>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1D452526-0926-400F-8A47-DB531D6FC75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78E3D156-F01E-497E-8F66-3B3ADA1CA05E}"/>
                </a:ext>
              </a:extLst>
            </p:cNvPr>
            <p:cNvSpPr txBox="1"/>
            <p:nvPr/>
          </p:nvSpPr>
          <p:spPr>
            <a:xfrm>
              <a:off x="542923" y="1781267"/>
              <a:ext cx="7807571" cy="707886"/>
            </a:xfrm>
            <a:prstGeom prst="rect">
              <a:avLst/>
            </a:prstGeom>
            <a:grpFill/>
          </p:spPr>
          <p:txBody>
            <a:bodyPr wrap="square" rtlCol="0">
              <a:spAutoFit/>
            </a:bodyPr>
            <a:lstStyle/>
            <a:p>
              <a:pPr algn="ctr"/>
              <a:r>
                <a:rPr lang="en-US" sz="2000" dirty="0">
                  <a:solidFill>
                    <a:schemeClr val="bg1"/>
                  </a:solidFill>
                </a:rPr>
                <a:t>Hiring a second dog walker increases the total number of dogs walked from 10 to 15, indicating a marginal product of 5.</a:t>
              </a:r>
            </a:p>
          </p:txBody>
        </p:sp>
      </p:grpSp>
    </p:spTree>
    <p:extLst>
      <p:ext uri="{BB962C8B-B14F-4D97-AF65-F5344CB8AC3E}">
        <p14:creationId xmlns:p14="http://schemas.microsoft.com/office/powerpoint/2010/main" val="50938602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Law of Diminishing Marginal Productivity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Sooner or later, additional workers will have decreasing marginal product.">
            <a:extLst>
              <a:ext uri="{FF2B5EF4-FFF2-40B4-BE49-F238E27FC236}">
                <a16:creationId xmlns:a16="http://schemas.microsoft.com/office/drawing/2014/main" id="{81BAE3D4-30CE-4A72-AF07-55CC4AD7DD5C}"/>
              </a:ext>
            </a:extLst>
          </p:cNvPr>
          <p:cNvGrpSpPr/>
          <p:nvPr/>
        </p:nvGrpSpPr>
        <p:grpSpPr>
          <a:xfrm>
            <a:off x="2066921" y="1580912"/>
            <a:ext cx="8058155" cy="806935"/>
            <a:chOff x="542922" y="1736761"/>
            <a:chExt cx="8058155"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2" y="1785387"/>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Sooner or later, additional workers will have decreasing marginal product.</a:t>
              </a:r>
            </a:p>
          </p:txBody>
        </p:sp>
      </p:grpSp>
      <p:grpSp>
        <p:nvGrpSpPr>
          <p:cNvPr id="12" name="Group 11" descr="This is called the law of diminishing marginal productivity, and it's a characteristic of production in the short run.">
            <a:extLst>
              <a:ext uri="{FF2B5EF4-FFF2-40B4-BE49-F238E27FC236}">
                <a16:creationId xmlns:a16="http://schemas.microsoft.com/office/drawing/2014/main" id="{8A8435D6-D374-4E5A-AF38-3D49C4E43E82}"/>
              </a:ext>
            </a:extLst>
          </p:cNvPr>
          <p:cNvGrpSpPr/>
          <p:nvPr/>
        </p:nvGrpSpPr>
        <p:grpSpPr>
          <a:xfrm>
            <a:off x="2066922" y="250495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B9CC7B03-ECDB-415B-B7DF-F43C12FD725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E7B19103-C17B-4AB2-98E7-113A790A307A}"/>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is called the </a:t>
              </a:r>
              <a:r>
                <a:rPr lang="en-US" sz="2000" b="1" dirty="0">
                  <a:solidFill>
                    <a:schemeClr val="bg1"/>
                  </a:solidFill>
                </a:rPr>
                <a:t>law of diminishing marginal productivity</a:t>
              </a:r>
              <a:r>
                <a:rPr lang="en-US" sz="2000" dirty="0">
                  <a:solidFill>
                    <a:schemeClr val="bg1"/>
                  </a:solidFill>
                </a:rPr>
                <a:t>, and it's a characteristic of production in the short run.</a:t>
              </a:r>
            </a:p>
          </p:txBody>
        </p:sp>
      </p:grpSp>
      <p:grpSp>
        <p:nvGrpSpPr>
          <p:cNvPr id="24" name="Group 23" descr="Diminishing marginal productivity is very similar to the concept of diminishing marginal utility.">
            <a:extLst>
              <a:ext uri="{FF2B5EF4-FFF2-40B4-BE49-F238E27FC236}">
                <a16:creationId xmlns:a16="http://schemas.microsoft.com/office/drawing/2014/main" id="{5A3232CA-D39A-4A32-A38E-6129AB1A380C}"/>
              </a:ext>
            </a:extLst>
          </p:cNvPr>
          <p:cNvGrpSpPr/>
          <p:nvPr/>
        </p:nvGrpSpPr>
        <p:grpSpPr>
          <a:xfrm>
            <a:off x="2066921" y="3429000"/>
            <a:ext cx="8058155" cy="806935"/>
            <a:chOff x="542922" y="1736761"/>
            <a:chExt cx="8058155" cy="806935"/>
          </a:xfrm>
          <a:solidFill>
            <a:srgbClr val="627981"/>
          </a:solidFill>
        </p:grpSpPr>
        <p:sp>
          <p:nvSpPr>
            <p:cNvPr id="25" name="Rectangle 24">
              <a:extLst>
                <a:ext uri="{FF2B5EF4-FFF2-40B4-BE49-F238E27FC236}">
                  <a16:creationId xmlns:a16="http://schemas.microsoft.com/office/drawing/2014/main" id="{CFE700EC-93A5-489A-8238-4561A3FA67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7C40C636-19A8-4FF2-AD77-542FCED2BF91}"/>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Diminishing marginal productivity is very similar to the concept of diminishing marginal utility.</a:t>
              </a:r>
            </a:p>
          </p:txBody>
        </p:sp>
      </p:grpSp>
      <p:grpSp>
        <p:nvGrpSpPr>
          <p:cNvPr id="15" name="Group 14" descr="If a pizza shop has one oven, adding additional workers will eventually lead to “too many cooks in the kitchen,” hindering productivity.">
            <a:extLst>
              <a:ext uri="{FF2B5EF4-FFF2-40B4-BE49-F238E27FC236}">
                <a16:creationId xmlns:a16="http://schemas.microsoft.com/office/drawing/2014/main" id="{D0ED1D1F-C3E3-457C-B101-30CEDA118286}"/>
              </a:ext>
            </a:extLst>
          </p:cNvPr>
          <p:cNvGrpSpPr/>
          <p:nvPr/>
        </p:nvGrpSpPr>
        <p:grpSpPr>
          <a:xfrm>
            <a:off x="2066921" y="4349347"/>
            <a:ext cx="8058155" cy="806935"/>
            <a:chOff x="542922" y="1736761"/>
            <a:chExt cx="8058155" cy="806935"/>
          </a:xfrm>
          <a:solidFill>
            <a:srgbClr val="627981"/>
          </a:solidFill>
        </p:grpSpPr>
        <p:sp>
          <p:nvSpPr>
            <p:cNvPr id="16" name="Rectangle 15">
              <a:extLst>
                <a:ext uri="{FF2B5EF4-FFF2-40B4-BE49-F238E27FC236}">
                  <a16:creationId xmlns:a16="http://schemas.microsoft.com/office/drawing/2014/main" id="{5201CBF0-DFE6-4B0C-8F5C-B6D67942D91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29EC3AB5-D9F4-4CA2-9D3A-1D940DBE1822}"/>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a pizza shop has one oven, adding additional workers will eventually lead to “too many cooks in the kitchen,” hindering productivity.</a:t>
              </a:r>
            </a:p>
          </p:txBody>
        </p:sp>
      </p:grpSp>
    </p:spTree>
    <p:extLst>
      <p:ext uri="{BB962C8B-B14F-4D97-AF65-F5344CB8AC3E}">
        <p14:creationId xmlns:p14="http://schemas.microsoft.com/office/powerpoint/2010/main" val="358352372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345783"/>
            <a:ext cx="9273061" cy="5016758"/>
          </a:xfrm>
          <a:prstGeom prst="rect">
            <a:avLst/>
          </a:prstGeom>
          <a:solidFill>
            <a:srgbClr val="627981"/>
          </a:solidFill>
          <a:ln>
            <a:solidFill>
              <a:srgbClr val="627981"/>
            </a:solidFill>
          </a:ln>
        </p:spPr>
        <p:txBody>
          <a:bodyPr wrap="square" rtlCol="0" anchor="ctr">
            <a:spAutoFit/>
          </a:bodyPr>
          <a:lstStyle/>
          <a:p>
            <a:endParaRPr lang="en-US" sz="2000" b="0" dirty="0">
              <a:ea typeface="Cambria Math" panose="02040503050406030204" pitchFamily="18" charset="0"/>
            </a:endParaRPr>
          </a:p>
          <a:p>
            <a:pPr marL="342900" indent="-342900">
              <a:buFont typeface="Arial" panose="020B0604020202020204" pitchFamily="34" charset="0"/>
              <a:buChar char="•"/>
            </a:pPr>
            <a:r>
              <a:rPr lang="en-US" sz="2000" dirty="0">
                <a:solidFill>
                  <a:schemeClr val="bg1"/>
                </a:solidFill>
              </a:rPr>
              <a:t>Production is the process a firm uses to transform inputs (e.g., labor, capital, raw materials, etc.) into outputs.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It is not possible to vary fixed inputs (e.g., capital) in a short period of time.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In the short run, the only way to change output is to change the variable inputs (e.g., labor).</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Marginal product of labor is the additional output a firm obtains by employing more labor in production. </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At some point, employing additional labor leads to diminishing marginal productivity, meaning the additional output obtained is less than for the previous increment to labor.</a:t>
            </a:r>
          </a:p>
          <a:p>
            <a:endParaRPr lang="en-US" sz="2000" dirty="0">
              <a:solidFill>
                <a:schemeClr val="bg1"/>
              </a:solidFill>
            </a:endParaRPr>
          </a:p>
        </p:txBody>
      </p:sp>
    </p:spTree>
    <p:extLst>
      <p:ext uri="{BB962C8B-B14F-4D97-AF65-F5344CB8AC3E}">
        <p14:creationId xmlns:p14="http://schemas.microsoft.com/office/powerpoint/2010/main" val="218761698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5" y="250788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404871" y="2967335"/>
            <a:ext cx="9265024"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Costs in the Short Run</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388300375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Factors of Production and Factor Payments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3" name="Group 22" descr="A firm's production function tells us how much output the firm will produce with given amounts of inputs.">
            <a:extLst>
              <a:ext uri="{FF2B5EF4-FFF2-40B4-BE49-F238E27FC236}">
                <a16:creationId xmlns:a16="http://schemas.microsoft.com/office/drawing/2014/main" id="{B8ADE048-7035-44B5-A284-22C195FE9D18}"/>
              </a:ext>
            </a:extLst>
          </p:cNvPr>
          <p:cNvGrpSpPr/>
          <p:nvPr/>
        </p:nvGrpSpPr>
        <p:grpSpPr>
          <a:xfrm>
            <a:off x="2066921" y="1580912"/>
            <a:ext cx="8058155" cy="806935"/>
            <a:chOff x="542922" y="1736761"/>
            <a:chExt cx="8058155" cy="806935"/>
          </a:xfrm>
          <a:solidFill>
            <a:srgbClr val="627981"/>
          </a:solidFill>
        </p:grpSpPr>
        <p:sp>
          <p:nvSpPr>
            <p:cNvPr id="24" name="Rectangle 23">
              <a:extLst>
                <a:ext uri="{FF2B5EF4-FFF2-40B4-BE49-F238E27FC236}">
                  <a16:creationId xmlns:a16="http://schemas.microsoft.com/office/drawing/2014/main" id="{079F6074-600C-43D9-B38E-200F114AEF7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a:extLst>
                <a:ext uri="{FF2B5EF4-FFF2-40B4-BE49-F238E27FC236}">
                  <a16:creationId xmlns:a16="http://schemas.microsoft.com/office/drawing/2014/main" id="{E6A61A1E-F39B-4350-853F-6DF7D03A98E5}"/>
                </a:ext>
              </a:extLst>
            </p:cNvPr>
            <p:cNvSpPr txBox="1"/>
            <p:nvPr/>
          </p:nvSpPr>
          <p:spPr>
            <a:xfrm>
              <a:off x="542922" y="179756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firm's production function tells us how much output the firm will produce with given amounts of inputs.</a:t>
              </a:r>
            </a:p>
          </p:txBody>
        </p:sp>
      </p:grpSp>
      <p:grpSp>
        <p:nvGrpSpPr>
          <p:cNvPr id="27" name="Group 26" descr="It also tells us how many inputs the firm needs to produce a given quantity of output, which is what we need to determine total cost.">
            <a:extLst>
              <a:ext uri="{FF2B5EF4-FFF2-40B4-BE49-F238E27FC236}">
                <a16:creationId xmlns:a16="http://schemas.microsoft.com/office/drawing/2014/main" id="{287C7AF3-C71E-45F3-8815-C9A8D6DD703F}"/>
              </a:ext>
            </a:extLst>
          </p:cNvPr>
          <p:cNvGrpSpPr/>
          <p:nvPr/>
        </p:nvGrpSpPr>
        <p:grpSpPr>
          <a:xfrm>
            <a:off x="2066922" y="2504956"/>
            <a:ext cx="8058154" cy="806935"/>
            <a:chOff x="542923" y="1736761"/>
            <a:chExt cx="8058154" cy="806935"/>
          </a:xfrm>
          <a:solidFill>
            <a:srgbClr val="627981"/>
          </a:solidFill>
        </p:grpSpPr>
        <p:sp>
          <p:nvSpPr>
            <p:cNvPr id="28" name="Rectangle 27">
              <a:extLst>
                <a:ext uri="{FF2B5EF4-FFF2-40B4-BE49-F238E27FC236}">
                  <a16:creationId xmlns:a16="http://schemas.microsoft.com/office/drawing/2014/main" id="{C2191E25-817C-44D8-882B-2B42F55A382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2896F11B-EFAD-42DC-8AAF-EDC0445DBB66}"/>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also tells us how many inputs the firm needs to produce a given quantity of output, which is what we need to determine total cost.</a:t>
              </a:r>
            </a:p>
          </p:txBody>
        </p:sp>
      </p:grpSp>
      <p:grpSp>
        <p:nvGrpSpPr>
          <p:cNvPr id="30" name="Group 29" descr="For every factor of production (or input), there is an associated factor payment.">
            <a:extLst>
              <a:ext uri="{FF2B5EF4-FFF2-40B4-BE49-F238E27FC236}">
                <a16:creationId xmlns:a16="http://schemas.microsoft.com/office/drawing/2014/main" id="{7C4CFA4E-37D2-495A-8D5D-2FC5EBD814E8}"/>
              </a:ext>
            </a:extLst>
          </p:cNvPr>
          <p:cNvGrpSpPr/>
          <p:nvPr/>
        </p:nvGrpSpPr>
        <p:grpSpPr>
          <a:xfrm>
            <a:off x="2066922" y="3429000"/>
            <a:ext cx="8058154" cy="806935"/>
            <a:chOff x="542923" y="1736761"/>
            <a:chExt cx="8058154" cy="806935"/>
          </a:xfrm>
          <a:solidFill>
            <a:srgbClr val="627981"/>
          </a:solidFill>
        </p:grpSpPr>
        <p:sp>
          <p:nvSpPr>
            <p:cNvPr id="31" name="Rectangle 30">
              <a:extLst>
                <a:ext uri="{FF2B5EF4-FFF2-40B4-BE49-F238E27FC236}">
                  <a16:creationId xmlns:a16="http://schemas.microsoft.com/office/drawing/2014/main" id="{85C56372-7516-4013-8718-7E4CFF89101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2" name="TextBox 31">
              <a:extLst>
                <a:ext uri="{FF2B5EF4-FFF2-40B4-BE49-F238E27FC236}">
                  <a16:creationId xmlns:a16="http://schemas.microsoft.com/office/drawing/2014/main" id="{88FA3284-4A5F-487B-A0D0-98A719BF55C4}"/>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every factor of production (or input), there is an associated factor payment.</a:t>
              </a:r>
            </a:p>
          </p:txBody>
        </p:sp>
      </p:grpSp>
      <p:grpSp>
        <p:nvGrpSpPr>
          <p:cNvPr id="33" name="Group 32" descr="Factor payments are what the firm pays for the use of the factors of production.">
            <a:extLst>
              <a:ext uri="{FF2B5EF4-FFF2-40B4-BE49-F238E27FC236}">
                <a16:creationId xmlns:a16="http://schemas.microsoft.com/office/drawing/2014/main" id="{5A43D888-0428-436C-BC8C-E51B5591670D}"/>
              </a:ext>
            </a:extLst>
          </p:cNvPr>
          <p:cNvGrpSpPr/>
          <p:nvPr/>
        </p:nvGrpSpPr>
        <p:grpSpPr>
          <a:xfrm>
            <a:off x="2066922" y="4353338"/>
            <a:ext cx="8058154" cy="806935"/>
            <a:chOff x="542923" y="1736761"/>
            <a:chExt cx="8058154" cy="806935"/>
          </a:xfrm>
          <a:solidFill>
            <a:srgbClr val="627981"/>
          </a:solidFill>
        </p:grpSpPr>
        <p:sp>
          <p:nvSpPr>
            <p:cNvPr id="34" name="Rectangle 33">
              <a:extLst>
                <a:ext uri="{FF2B5EF4-FFF2-40B4-BE49-F238E27FC236}">
                  <a16:creationId xmlns:a16="http://schemas.microsoft.com/office/drawing/2014/main" id="{39B42A0E-227F-4963-B451-9103B72F37B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5" name="TextBox 34">
              <a:extLst>
                <a:ext uri="{FF2B5EF4-FFF2-40B4-BE49-F238E27FC236}">
                  <a16:creationId xmlns:a16="http://schemas.microsoft.com/office/drawing/2014/main" id="{E4064248-4372-449F-B820-429CDF243BE8}"/>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Factor payments </a:t>
              </a:r>
              <a:r>
                <a:rPr lang="en-US" sz="2000" dirty="0">
                  <a:solidFill>
                    <a:schemeClr val="bg1"/>
                  </a:solidFill>
                </a:rPr>
                <a:t>are what the firm pays for the use of the factors of production.</a:t>
              </a:r>
            </a:p>
          </p:txBody>
        </p:sp>
      </p:grpSp>
      <p:grpSp>
        <p:nvGrpSpPr>
          <p:cNvPr id="16" name="Group 15" descr="From the firm's perspective, factor payments are costs, while from the owner of each factor's perspective, factor payments are income.">
            <a:extLst>
              <a:ext uri="{FF2B5EF4-FFF2-40B4-BE49-F238E27FC236}">
                <a16:creationId xmlns:a16="http://schemas.microsoft.com/office/drawing/2014/main" id="{5783B24A-1465-48DE-BABA-F7139FED9058}"/>
              </a:ext>
            </a:extLst>
          </p:cNvPr>
          <p:cNvGrpSpPr/>
          <p:nvPr/>
        </p:nvGrpSpPr>
        <p:grpSpPr>
          <a:xfrm>
            <a:off x="2066922" y="5277088"/>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24ACE6C-4499-48C9-B696-49C244AEB44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AA1F1CC7-960E-4FE9-B85D-EF1D38701D02}"/>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From the firm's perspective, factor payments are costs, while from the owner of each factor's perspective, factor payments are income. </a:t>
              </a:r>
            </a:p>
          </p:txBody>
        </p:sp>
      </p:grpSp>
    </p:spTree>
    <p:extLst>
      <p:ext uri="{BB962C8B-B14F-4D97-AF65-F5344CB8AC3E}">
        <p14:creationId xmlns:p14="http://schemas.microsoft.com/office/powerpoint/2010/main" val="376072947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Factor Payments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descr="The typical factors of production considered by economists all have associated factor payments.">
            <a:extLst>
              <a:ext uri="{FF2B5EF4-FFF2-40B4-BE49-F238E27FC236}">
                <a16:creationId xmlns:a16="http://schemas.microsoft.com/office/drawing/2014/main" id="{B919A485-6979-4D99-A222-CA01ECE113BD}"/>
              </a:ext>
            </a:extLst>
          </p:cNvPr>
          <p:cNvGrpSpPr/>
          <p:nvPr/>
        </p:nvGrpSpPr>
        <p:grpSpPr>
          <a:xfrm>
            <a:off x="2066922" y="1526543"/>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5882BB38-8DCE-45D7-A770-2F50B7CD602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A71D31B9-19ED-41DE-BF9B-84A0CAC13107}"/>
                </a:ext>
              </a:extLst>
            </p:cNvPr>
            <p:cNvSpPr txBox="1"/>
            <p:nvPr/>
          </p:nvSpPr>
          <p:spPr>
            <a:xfrm>
              <a:off x="542923" y="1797568"/>
              <a:ext cx="7807571" cy="707886"/>
            </a:xfrm>
            <a:prstGeom prst="rect">
              <a:avLst/>
            </a:prstGeom>
            <a:grpFill/>
          </p:spPr>
          <p:txBody>
            <a:bodyPr wrap="square" rtlCol="0">
              <a:spAutoFit/>
            </a:bodyPr>
            <a:lstStyle/>
            <a:p>
              <a:pPr algn="ctr"/>
              <a:r>
                <a:rPr lang="en-US" sz="2000" dirty="0">
                  <a:solidFill>
                    <a:schemeClr val="bg1"/>
                  </a:solidFill>
                </a:rPr>
                <a:t>The typical factors of production considered by economists all have associated factor payments.</a:t>
              </a:r>
            </a:p>
          </p:txBody>
        </p:sp>
      </p:grpSp>
      <p:pic>
        <p:nvPicPr>
          <p:cNvPr id="4" name="Picture 3" descr="A table describing factors of production and their associated factor payments. The factor of production raw materials is associated with the factor payment price of raw materials, land or buildings is associated with rent, labor is associated with wages or salaries, capital is associated with interest, and entrepreneurship is associated with profit.">
            <a:extLst>
              <a:ext uri="{FF2B5EF4-FFF2-40B4-BE49-F238E27FC236}">
                <a16:creationId xmlns:a16="http://schemas.microsoft.com/office/drawing/2014/main" id="{C4A06204-BB80-B86B-01D8-28E717CF45A3}"/>
              </a:ext>
            </a:extLst>
          </p:cNvPr>
          <p:cNvPicPr>
            <a:picLocks noChangeAspect="1"/>
          </p:cNvPicPr>
          <p:nvPr/>
        </p:nvPicPr>
        <p:blipFill>
          <a:blip r:embed="rId3"/>
          <a:stretch>
            <a:fillRect/>
          </a:stretch>
        </p:blipFill>
        <p:spPr>
          <a:xfrm>
            <a:off x="1881188" y="2851960"/>
            <a:ext cx="8425704" cy="2761759"/>
          </a:xfrm>
          <a:prstGeom prst="rect">
            <a:avLst/>
          </a:prstGeom>
        </p:spPr>
      </p:pic>
    </p:spTree>
    <p:extLst>
      <p:ext uri="{BB962C8B-B14F-4D97-AF65-F5344CB8AC3E}">
        <p14:creationId xmlns:p14="http://schemas.microsoft.com/office/powerpoint/2010/main" val="54327043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Profit</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3" name="Group 22" descr="Profit is the residual, what's left over from revenues after the firm pays all the other costs.">
            <a:extLst>
              <a:ext uri="{FF2B5EF4-FFF2-40B4-BE49-F238E27FC236}">
                <a16:creationId xmlns:a16="http://schemas.microsoft.com/office/drawing/2014/main" id="{B8ADE048-7035-44B5-A284-22C195FE9D18}"/>
              </a:ext>
            </a:extLst>
          </p:cNvPr>
          <p:cNvGrpSpPr/>
          <p:nvPr/>
        </p:nvGrpSpPr>
        <p:grpSpPr>
          <a:xfrm>
            <a:off x="2066922" y="1533615"/>
            <a:ext cx="8058155" cy="806935"/>
            <a:chOff x="542922" y="1736761"/>
            <a:chExt cx="8058155" cy="806935"/>
          </a:xfrm>
          <a:solidFill>
            <a:srgbClr val="627981"/>
          </a:solidFill>
        </p:grpSpPr>
        <p:sp>
          <p:nvSpPr>
            <p:cNvPr id="24" name="Rectangle 23">
              <a:extLst>
                <a:ext uri="{FF2B5EF4-FFF2-40B4-BE49-F238E27FC236}">
                  <a16:creationId xmlns:a16="http://schemas.microsoft.com/office/drawing/2014/main" id="{079F6074-600C-43D9-B38E-200F114AEF7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a:extLst>
                <a:ext uri="{FF2B5EF4-FFF2-40B4-BE49-F238E27FC236}">
                  <a16:creationId xmlns:a16="http://schemas.microsoft.com/office/drawing/2014/main" id="{E6A61A1E-F39B-4350-853F-6DF7D03A98E5}"/>
                </a:ext>
              </a:extLst>
            </p:cNvPr>
            <p:cNvSpPr txBox="1"/>
            <p:nvPr/>
          </p:nvSpPr>
          <p:spPr>
            <a:xfrm>
              <a:off x="542922" y="179756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Profit is the residual, what's left over from revenues after the firm pays all the other costs.</a:t>
              </a:r>
            </a:p>
          </p:txBody>
        </p:sp>
      </p:grpSp>
      <p:grpSp>
        <p:nvGrpSpPr>
          <p:cNvPr id="27" name="Group 26" descr="While it may seem odd to treat profit as a &quot;cost,&quot; it is what entrepreneurs earn for taking the risk of starting a business.">
            <a:extLst>
              <a:ext uri="{FF2B5EF4-FFF2-40B4-BE49-F238E27FC236}">
                <a16:creationId xmlns:a16="http://schemas.microsoft.com/office/drawing/2014/main" id="{287C7AF3-C71E-45F3-8815-C9A8D6DD703F}"/>
              </a:ext>
            </a:extLst>
          </p:cNvPr>
          <p:cNvGrpSpPr/>
          <p:nvPr/>
        </p:nvGrpSpPr>
        <p:grpSpPr>
          <a:xfrm>
            <a:off x="2066923" y="2457659"/>
            <a:ext cx="8058154" cy="806935"/>
            <a:chOff x="542923" y="1736761"/>
            <a:chExt cx="8058154" cy="806935"/>
          </a:xfrm>
          <a:solidFill>
            <a:srgbClr val="627981"/>
          </a:solidFill>
        </p:grpSpPr>
        <p:sp>
          <p:nvSpPr>
            <p:cNvPr id="28" name="Rectangle 27">
              <a:extLst>
                <a:ext uri="{FF2B5EF4-FFF2-40B4-BE49-F238E27FC236}">
                  <a16:creationId xmlns:a16="http://schemas.microsoft.com/office/drawing/2014/main" id="{C2191E25-817C-44D8-882B-2B42F55A382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2896F11B-EFAD-42DC-8AAF-EDC0445DBB66}"/>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While it may seem odd to treat profit as a "cost," it is what entrepreneurs earn for taking the risk of starting a business.</a:t>
              </a:r>
            </a:p>
          </p:txBody>
        </p:sp>
      </p:grpSp>
    </p:spTree>
    <p:extLst>
      <p:ext uri="{BB962C8B-B14F-4D97-AF65-F5344CB8AC3E}">
        <p14:creationId xmlns:p14="http://schemas.microsoft.com/office/powerpoint/2010/main" val="28968512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Production Decisions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4014E928-7388-42C0-801D-C6A7B548F169}"/>
              </a:ext>
              <a:ext uri="{C183D7F6-B498-43B3-948B-1728B52AA6E4}">
                <adec:decorative xmlns:adec="http://schemas.microsoft.com/office/drawing/2017/decorative" val="1"/>
              </a:ext>
            </a:extLst>
          </p:cNvPr>
          <p:cNvSpPr/>
          <p:nvPr/>
        </p:nvSpPr>
        <p:spPr>
          <a:xfrm>
            <a:off x="1881187" y="1500453"/>
            <a:ext cx="8429625" cy="4537689"/>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C39B78BE-4C72-462B-B71A-362A6B16FDAF}"/>
              </a:ext>
            </a:extLst>
          </p:cNvPr>
          <p:cNvSpPr txBox="1"/>
          <p:nvPr/>
        </p:nvSpPr>
        <p:spPr>
          <a:xfrm>
            <a:off x="2192214" y="1676258"/>
            <a:ext cx="7807571" cy="400110"/>
          </a:xfrm>
          <a:prstGeom prst="rect">
            <a:avLst/>
          </a:prstGeom>
          <a:solidFill>
            <a:srgbClr val="627981"/>
          </a:solidFill>
        </p:spPr>
        <p:txBody>
          <a:bodyPr wrap="square" rtlCol="0">
            <a:spAutoFit/>
          </a:bodyPr>
          <a:lstStyle/>
          <a:p>
            <a:pPr algn="ctr"/>
            <a:r>
              <a:rPr lang="en-US" sz="2000" dirty="0">
                <a:solidFill>
                  <a:schemeClr val="bg1"/>
                </a:solidFill>
              </a:rPr>
              <a:t>Production involves a number of decisions that define a firm's behavior:</a:t>
            </a:r>
          </a:p>
        </p:txBody>
      </p:sp>
      <p:sp>
        <p:nvSpPr>
          <p:cNvPr id="2" name="Rectangle 1">
            <a:extLst>
              <a:ext uri="{FF2B5EF4-FFF2-40B4-BE49-F238E27FC236}">
                <a16:creationId xmlns:a16="http://schemas.microsoft.com/office/drawing/2014/main" id="{C7D81A4C-5684-4B4B-B3D7-D503D8A3FCFB}"/>
              </a:ext>
            </a:extLst>
          </p:cNvPr>
          <p:cNvSpPr/>
          <p:nvPr/>
        </p:nvSpPr>
        <p:spPr>
          <a:xfrm>
            <a:off x="3303535" y="2415492"/>
            <a:ext cx="5584927" cy="400110"/>
          </a:xfrm>
          <a:prstGeom prst="rect">
            <a:avLst/>
          </a:prstGeom>
          <a:solidFill>
            <a:srgbClr val="627981"/>
          </a:solidFill>
        </p:spPr>
        <p:txBody>
          <a:bodyPr wrap="none">
            <a:spAutoFit/>
          </a:bodyPr>
          <a:lstStyle/>
          <a:p>
            <a:r>
              <a:rPr lang="en-US" sz="2000" dirty="0">
                <a:solidFill>
                  <a:schemeClr val="bg1"/>
                </a:solidFill>
              </a:rPr>
              <a:t>What product or products should the firm produce?</a:t>
            </a:r>
          </a:p>
        </p:txBody>
      </p:sp>
      <p:sp>
        <p:nvSpPr>
          <p:cNvPr id="3" name="Rectangle 2">
            <a:extLst>
              <a:ext uri="{FF2B5EF4-FFF2-40B4-BE49-F238E27FC236}">
                <a16:creationId xmlns:a16="http://schemas.microsoft.com/office/drawing/2014/main" id="{8FF64F95-0C93-44B8-8B91-6F87D3589DC3}"/>
              </a:ext>
            </a:extLst>
          </p:cNvPr>
          <p:cNvSpPr/>
          <p:nvPr/>
        </p:nvSpPr>
        <p:spPr>
          <a:xfrm>
            <a:off x="3726407" y="3152571"/>
            <a:ext cx="4739182" cy="400110"/>
          </a:xfrm>
          <a:prstGeom prst="rect">
            <a:avLst/>
          </a:prstGeom>
          <a:solidFill>
            <a:srgbClr val="627981"/>
          </a:solidFill>
        </p:spPr>
        <p:txBody>
          <a:bodyPr wrap="none">
            <a:spAutoFit/>
          </a:bodyPr>
          <a:lstStyle/>
          <a:p>
            <a:r>
              <a:rPr lang="en-US" sz="2000" dirty="0">
                <a:solidFill>
                  <a:schemeClr val="bg1"/>
                </a:solidFill>
              </a:rPr>
              <a:t>How should the firm produce the products?</a:t>
            </a:r>
          </a:p>
        </p:txBody>
      </p:sp>
      <p:sp>
        <p:nvSpPr>
          <p:cNvPr id="4" name="Rectangle 3">
            <a:extLst>
              <a:ext uri="{FF2B5EF4-FFF2-40B4-BE49-F238E27FC236}">
                <a16:creationId xmlns:a16="http://schemas.microsoft.com/office/drawing/2014/main" id="{A20381AA-D7C5-4C46-B824-C22391BFAA64}"/>
              </a:ext>
            </a:extLst>
          </p:cNvPr>
          <p:cNvSpPr/>
          <p:nvPr/>
        </p:nvSpPr>
        <p:spPr>
          <a:xfrm>
            <a:off x="3713933" y="3889650"/>
            <a:ext cx="4764125" cy="400110"/>
          </a:xfrm>
          <a:prstGeom prst="rect">
            <a:avLst/>
          </a:prstGeom>
          <a:solidFill>
            <a:srgbClr val="627981"/>
          </a:solidFill>
        </p:spPr>
        <p:txBody>
          <a:bodyPr wrap="none">
            <a:spAutoFit/>
          </a:bodyPr>
          <a:lstStyle/>
          <a:p>
            <a:r>
              <a:rPr lang="en-US" sz="2000" dirty="0">
                <a:solidFill>
                  <a:schemeClr val="bg1"/>
                </a:solidFill>
              </a:rPr>
              <a:t>How much output should the firm produce?</a:t>
            </a:r>
          </a:p>
        </p:txBody>
      </p:sp>
      <p:sp>
        <p:nvSpPr>
          <p:cNvPr id="5" name="Rectangle 4">
            <a:extLst>
              <a:ext uri="{FF2B5EF4-FFF2-40B4-BE49-F238E27FC236}">
                <a16:creationId xmlns:a16="http://schemas.microsoft.com/office/drawing/2014/main" id="{2D7EBAA6-4643-4223-9975-40F4C671891D}"/>
              </a:ext>
            </a:extLst>
          </p:cNvPr>
          <p:cNvSpPr/>
          <p:nvPr/>
        </p:nvSpPr>
        <p:spPr>
          <a:xfrm>
            <a:off x="3303535" y="4626729"/>
            <a:ext cx="5501955" cy="400110"/>
          </a:xfrm>
          <a:prstGeom prst="rect">
            <a:avLst/>
          </a:prstGeom>
          <a:solidFill>
            <a:srgbClr val="627981"/>
          </a:solidFill>
        </p:spPr>
        <p:txBody>
          <a:bodyPr wrap="none">
            <a:spAutoFit/>
          </a:bodyPr>
          <a:lstStyle/>
          <a:p>
            <a:r>
              <a:rPr lang="en-US" sz="2000" dirty="0">
                <a:solidFill>
                  <a:schemeClr val="bg1"/>
                </a:solidFill>
              </a:rPr>
              <a:t>What price should the firm charge for its products?</a:t>
            </a:r>
          </a:p>
        </p:txBody>
      </p:sp>
      <p:sp>
        <p:nvSpPr>
          <p:cNvPr id="6" name="Rectangle 5">
            <a:extLst>
              <a:ext uri="{FF2B5EF4-FFF2-40B4-BE49-F238E27FC236}">
                <a16:creationId xmlns:a16="http://schemas.microsoft.com/office/drawing/2014/main" id="{E56C0718-A34A-45D1-905E-43EFC0F643B9}"/>
              </a:ext>
            </a:extLst>
          </p:cNvPr>
          <p:cNvSpPr/>
          <p:nvPr/>
        </p:nvSpPr>
        <p:spPr>
          <a:xfrm>
            <a:off x="3841596" y="5363808"/>
            <a:ext cx="4508798" cy="400110"/>
          </a:xfrm>
          <a:prstGeom prst="rect">
            <a:avLst/>
          </a:prstGeom>
          <a:solidFill>
            <a:srgbClr val="627981"/>
          </a:solidFill>
        </p:spPr>
        <p:txBody>
          <a:bodyPr wrap="none">
            <a:spAutoFit/>
          </a:bodyPr>
          <a:lstStyle/>
          <a:p>
            <a:r>
              <a:rPr lang="en-US" sz="2000" dirty="0">
                <a:solidFill>
                  <a:schemeClr val="bg1"/>
                </a:solidFill>
              </a:rPr>
              <a:t>How much labor should the firm employ?</a:t>
            </a:r>
          </a:p>
        </p:txBody>
      </p:sp>
    </p:spTree>
    <p:extLst>
      <p:ext uri="{BB962C8B-B14F-4D97-AF65-F5344CB8AC3E}">
        <p14:creationId xmlns:p14="http://schemas.microsoft.com/office/powerpoint/2010/main" val="44345650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Cost Function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A cost function is a mathematical expression or equation that shows the cost of producing different levels of output.">
            <a:extLst>
              <a:ext uri="{FF2B5EF4-FFF2-40B4-BE49-F238E27FC236}">
                <a16:creationId xmlns:a16="http://schemas.microsoft.com/office/drawing/2014/main" id="{09D19F27-206C-4FBF-9A76-36A6E2DD18D7}"/>
              </a:ext>
            </a:extLst>
          </p:cNvPr>
          <p:cNvGrpSpPr/>
          <p:nvPr/>
        </p:nvGrpSpPr>
        <p:grpSpPr>
          <a:xfrm>
            <a:off x="2066922" y="1533615"/>
            <a:ext cx="8058155" cy="806935"/>
            <a:chOff x="542922" y="1736761"/>
            <a:chExt cx="8058155" cy="806935"/>
          </a:xfrm>
          <a:solidFill>
            <a:srgbClr val="627981"/>
          </a:solidFill>
        </p:grpSpPr>
        <p:sp>
          <p:nvSpPr>
            <p:cNvPr id="8" name="Rectangle 7">
              <a:extLst>
                <a:ext uri="{FF2B5EF4-FFF2-40B4-BE49-F238E27FC236}">
                  <a16:creationId xmlns:a16="http://schemas.microsoft.com/office/drawing/2014/main" id="{82067E62-ACA3-4426-8A07-AEC13622F66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CB52CD84-CE5A-4CAF-AE45-92F3804561AD}"/>
                </a:ext>
              </a:extLst>
            </p:cNvPr>
            <p:cNvSpPr txBox="1"/>
            <p:nvPr/>
          </p:nvSpPr>
          <p:spPr>
            <a:xfrm>
              <a:off x="542922" y="179756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cost function is a mathematical expression or equation that shows the cost of producing different levels of output.</a:t>
              </a:r>
            </a:p>
          </p:txBody>
        </p:sp>
      </p:grpSp>
      <p:grpSp>
        <p:nvGrpSpPr>
          <p:cNvPr id="10" name="Group 9" descr="Cost increases as the firm produces higher quantities of output.">
            <a:extLst>
              <a:ext uri="{FF2B5EF4-FFF2-40B4-BE49-F238E27FC236}">
                <a16:creationId xmlns:a16="http://schemas.microsoft.com/office/drawing/2014/main" id="{63113EDB-EEAC-49E9-A1F7-05FF3D37887B}"/>
              </a:ext>
            </a:extLst>
          </p:cNvPr>
          <p:cNvGrpSpPr/>
          <p:nvPr/>
        </p:nvGrpSpPr>
        <p:grpSpPr>
          <a:xfrm>
            <a:off x="2066922" y="2457659"/>
            <a:ext cx="8058155" cy="806935"/>
            <a:chOff x="542922" y="1736761"/>
            <a:chExt cx="8058155" cy="806935"/>
          </a:xfrm>
          <a:solidFill>
            <a:srgbClr val="627981"/>
          </a:solidFill>
        </p:grpSpPr>
        <p:sp>
          <p:nvSpPr>
            <p:cNvPr id="11" name="Rectangle 10">
              <a:extLst>
                <a:ext uri="{FF2B5EF4-FFF2-40B4-BE49-F238E27FC236}">
                  <a16:creationId xmlns:a16="http://schemas.microsoft.com/office/drawing/2014/main" id="{F42F5105-D75A-4648-92D5-D92A49B514D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89D0D41D-F664-4188-8756-D46A25366370}"/>
                </a:ext>
              </a:extLst>
            </p:cNvPr>
            <p:cNvSpPr txBox="1"/>
            <p:nvPr/>
          </p:nvSpPr>
          <p:spPr>
            <a:xfrm>
              <a:off x="542922" y="1907949"/>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Cost increases as the firm produces higher quantities of output.</a:t>
              </a:r>
            </a:p>
          </p:txBody>
        </p:sp>
      </p:grpSp>
      <p:pic>
        <p:nvPicPr>
          <p:cNvPr id="4" name="Picture 3" descr="A table of Q versus Cost. When Q is 1, cost is $32.50; when Q is 2, cost is $44; when Q is 3, cost is $52; and when Q is 4, cost is $90.">
            <a:extLst>
              <a:ext uri="{FF2B5EF4-FFF2-40B4-BE49-F238E27FC236}">
                <a16:creationId xmlns:a16="http://schemas.microsoft.com/office/drawing/2014/main" id="{98F1B2A8-CEB5-4690-8460-DE69E029E239}"/>
              </a:ext>
            </a:extLst>
          </p:cNvPr>
          <p:cNvPicPr>
            <a:picLocks noChangeAspect="1"/>
          </p:cNvPicPr>
          <p:nvPr/>
        </p:nvPicPr>
        <p:blipFill>
          <a:blip r:embed="rId3"/>
          <a:stretch>
            <a:fillRect/>
          </a:stretch>
        </p:blipFill>
        <p:spPr>
          <a:xfrm>
            <a:off x="1412399" y="3993668"/>
            <a:ext cx="9367201" cy="1330717"/>
          </a:xfrm>
          <a:prstGeom prst="rect">
            <a:avLst/>
          </a:prstGeom>
        </p:spPr>
      </p:pic>
    </p:spTree>
    <p:extLst>
      <p:ext uri="{BB962C8B-B14F-4D97-AF65-F5344CB8AC3E}">
        <p14:creationId xmlns:p14="http://schemas.microsoft.com/office/powerpoint/2010/main" val="138611338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Average and Marginal Costs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3" name="Group 22" descr="The cost of producing a firm's output depends on how much labor and physical capital the firm uses.">
            <a:extLst>
              <a:ext uri="{FF2B5EF4-FFF2-40B4-BE49-F238E27FC236}">
                <a16:creationId xmlns:a16="http://schemas.microsoft.com/office/drawing/2014/main" id="{B8ADE048-7035-44B5-A284-22C195FE9D18}"/>
              </a:ext>
            </a:extLst>
          </p:cNvPr>
          <p:cNvGrpSpPr/>
          <p:nvPr/>
        </p:nvGrpSpPr>
        <p:grpSpPr>
          <a:xfrm>
            <a:off x="2066921" y="1580912"/>
            <a:ext cx="8058155" cy="806935"/>
            <a:chOff x="542922" y="1736761"/>
            <a:chExt cx="8058155" cy="806935"/>
          </a:xfrm>
          <a:solidFill>
            <a:srgbClr val="627981"/>
          </a:solidFill>
        </p:grpSpPr>
        <p:sp>
          <p:nvSpPr>
            <p:cNvPr id="24" name="Rectangle 23">
              <a:extLst>
                <a:ext uri="{FF2B5EF4-FFF2-40B4-BE49-F238E27FC236}">
                  <a16:creationId xmlns:a16="http://schemas.microsoft.com/office/drawing/2014/main" id="{079F6074-600C-43D9-B38E-200F114AEF7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a:extLst>
                <a:ext uri="{FF2B5EF4-FFF2-40B4-BE49-F238E27FC236}">
                  <a16:creationId xmlns:a16="http://schemas.microsoft.com/office/drawing/2014/main" id="{E6A61A1E-F39B-4350-853F-6DF7D03A98E5}"/>
                </a:ext>
              </a:extLst>
            </p:cNvPr>
            <p:cNvSpPr txBox="1"/>
            <p:nvPr/>
          </p:nvSpPr>
          <p:spPr>
            <a:xfrm>
              <a:off x="542922" y="179756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cost of producing a firm's output depends on how much labor and physical capital the firm uses.</a:t>
              </a:r>
            </a:p>
          </p:txBody>
        </p:sp>
      </p:grpSp>
      <p:grpSp>
        <p:nvGrpSpPr>
          <p:cNvPr id="27" name="Group 26" descr="Average cost is total cost divided by the quantity of output produced and is viewed as the most intuitive way to measure per-unit costs.">
            <a:extLst>
              <a:ext uri="{FF2B5EF4-FFF2-40B4-BE49-F238E27FC236}">
                <a16:creationId xmlns:a16="http://schemas.microsoft.com/office/drawing/2014/main" id="{287C7AF3-C71E-45F3-8815-C9A8D6DD703F}"/>
              </a:ext>
            </a:extLst>
          </p:cNvPr>
          <p:cNvGrpSpPr/>
          <p:nvPr/>
        </p:nvGrpSpPr>
        <p:grpSpPr>
          <a:xfrm>
            <a:off x="2066922" y="2504956"/>
            <a:ext cx="8058154" cy="806935"/>
            <a:chOff x="542923" y="1736761"/>
            <a:chExt cx="8058154" cy="806935"/>
          </a:xfrm>
          <a:solidFill>
            <a:srgbClr val="627981"/>
          </a:solidFill>
        </p:grpSpPr>
        <p:sp>
          <p:nvSpPr>
            <p:cNvPr id="28" name="Rectangle 27">
              <a:extLst>
                <a:ext uri="{FF2B5EF4-FFF2-40B4-BE49-F238E27FC236}">
                  <a16:creationId xmlns:a16="http://schemas.microsoft.com/office/drawing/2014/main" id="{C2191E25-817C-44D8-882B-2B42F55A382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2896F11B-EFAD-42DC-8AAF-EDC0445DBB66}"/>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Average cost </a:t>
              </a:r>
              <a:r>
                <a:rPr lang="en-US" sz="2000" dirty="0">
                  <a:solidFill>
                    <a:schemeClr val="bg1"/>
                  </a:solidFill>
                </a:rPr>
                <a:t>is total cost divided by the quantity of output produced and is viewed as the most intuitive way to measure per-unit costs.</a:t>
              </a:r>
            </a:p>
          </p:txBody>
        </p:sp>
      </p:grpSp>
      <p:grpSp>
        <p:nvGrpSpPr>
          <p:cNvPr id="30" name="Group 29" descr="If average cost is the cost of the average unit of output produced, marginal cost is the cost of each individual unit produced.">
            <a:extLst>
              <a:ext uri="{FF2B5EF4-FFF2-40B4-BE49-F238E27FC236}">
                <a16:creationId xmlns:a16="http://schemas.microsoft.com/office/drawing/2014/main" id="{7C4CFA4E-37D2-495A-8D5D-2FC5EBD814E8}"/>
              </a:ext>
            </a:extLst>
          </p:cNvPr>
          <p:cNvGrpSpPr/>
          <p:nvPr/>
        </p:nvGrpSpPr>
        <p:grpSpPr>
          <a:xfrm>
            <a:off x="2066922" y="3429000"/>
            <a:ext cx="8058154" cy="806935"/>
            <a:chOff x="542923" y="1736761"/>
            <a:chExt cx="8058154" cy="806935"/>
          </a:xfrm>
          <a:solidFill>
            <a:srgbClr val="627981"/>
          </a:solidFill>
        </p:grpSpPr>
        <p:sp>
          <p:nvSpPr>
            <p:cNvPr id="31" name="Rectangle 30">
              <a:extLst>
                <a:ext uri="{FF2B5EF4-FFF2-40B4-BE49-F238E27FC236}">
                  <a16:creationId xmlns:a16="http://schemas.microsoft.com/office/drawing/2014/main" id="{85C56372-7516-4013-8718-7E4CFF89101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2" name="TextBox 31">
              <a:extLst>
                <a:ext uri="{FF2B5EF4-FFF2-40B4-BE49-F238E27FC236}">
                  <a16:creationId xmlns:a16="http://schemas.microsoft.com/office/drawing/2014/main" id="{88FA3284-4A5F-487B-A0D0-98A719BF55C4}"/>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average cost is the cost of the average unit of output produced, </a:t>
              </a:r>
              <a:r>
                <a:rPr lang="en-US" sz="2000" b="1" dirty="0">
                  <a:solidFill>
                    <a:schemeClr val="bg1"/>
                  </a:solidFill>
                </a:rPr>
                <a:t>marginal cost </a:t>
              </a:r>
              <a:r>
                <a:rPr lang="en-US" sz="2000" dirty="0">
                  <a:solidFill>
                    <a:schemeClr val="bg1"/>
                  </a:solidFill>
                </a:rPr>
                <a:t>is the cost of each individual unit produced.</a:t>
              </a:r>
            </a:p>
          </p:txBody>
        </p:sp>
      </p:grpSp>
      <p:grpSp>
        <p:nvGrpSpPr>
          <p:cNvPr id="33" name="Group 32" descr="More formally, marginal cost is the cost of producing one more unit of output.">
            <a:extLst>
              <a:ext uri="{FF2B5EF4-FFF2-40B4-BE49-F238E27FC236}">
                <a16:creationId xmlns:a16="http://schemas.microsoft.com/office/drawing/2014/main" id="{5A43D888-0428-436C-BC8C-E51B5591670D}"/>
              </a:ext>
            </a:extLst>
          </p:cNvPr>
          <p:cNvGrpSpPr/>
          <p:nvPr/>
        </p:nvGrpSpPr>
        <p:grpSpPr>
          <a:xfrm>
            <a:off x="2066922" y="4353338"/>
            <a:ext cx="8058154" cy="806935"/>
            <a:chOff x="542923" y="1736761"/>
            <a:chExt cx="8058154" cy="806935"/>
          </a:xfrm>
          <a:solidFill>
            <a:srgbClr val="627981"/>
          </a:solidFill>
        </p:grpSpPr>
        <p:sp>
          <p:nvSpPr>
            <p:cNvPr id="34" name="Rectangle 33">
              <a:extLst>
                <a:ext uri="{FF2B5EF4-FFF2-40B4-BE49-F238E27FC236}">
                  <a16:creationId xmlns:a16="http://schemas.microsoft.com/office/drawing/2014/main" id="{39B42A0E-227F-4963-B451-9103B72F37B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5" name="TextBox 34">
              <a:extLst>
                <a:ext uri="{FF2B5EF4-FFF2-40B4-BE49-F238E27FC236}">
                  <a16:creationId xmlns:a16="http://schemas.microsoft.com/office/drawing/2014/main" id="{E4064248-4372-449F-B820-429CDF243BE8}"/>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More formally, marginal cost is the cost of producing one more unit of output.</a:t>
              </a:r>
            </a:p>
          </p:txBody>
        </p:sp>
      </p:grpSp>
      <p:grpSp>
        <p:nvGrpSpPr>
          <p:cNvPr id="20" name="Group 19" descr="Mathematically, marginal cost is the change in total cost divided by the change in output:">
            <a:extLst>
              <a:ext uri="{FF2B5EF4-FFF2-40B4-BE49-F238E27FC236}">
                <a16:creationId xmlns:a16="http://schemas.microsoft.com/office/drawing/2014/main" id="{FA21AC9D-5207-4986-8F21-EFB85FB2A3AE}"/>
              </a:ext>
            </a:extLst>
          </p:cNvPr>
          <p:cNvGrpSpPr/>
          <p:nvPr/>
        </p:nvGrpSpPr>
        <p:grpSpPr>
          <a:xfrm>
            <a:off x="2066921" y="5277088"/>
            <a:ext cx="8058154" cy="922543"/>
            <a:chOff x="542923" y="1736761"/>
            <a:chExt cx="8058154" cy="922543"/>
          </a:xfrm>
          <a:solidFill>
            <a:srgbClr val="627981"/>
          </a:solidFill>
        </p:grpSpPr>
        <p:sp>
          <p:nvSpPr>
            <p:cNvPr id="21" name="Rectangle 20">
              <a:extLst>
                <a:ext uri="{FF2B5EF4-FFF2-40B4-BE49-F238E27FC236}">
                  <a16:creationId xmlns:a16="http://schemas.microsoft.com/office/drawing/2014/main" id="{84C118C6-4429-4489-88AA-E079103A998B}"/>
                </a:ext>
              </a:extLst>
            </p:cNvPr>
            <p:cNvSpPr/>
            <p:nvPr/>
          </p:nvSpPr>
          <p:spPr>
            <a:xfrm>
              <a:off x="542923" y="1736761"/>
              <a:ext cx="8058154" cy="92254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83F3D272-44EC-4D63-8A64-B77F6EC53EB7}"/>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Mathematically, marginal cost is the change in total cost divided by the change in output:</a:t>
              </a:r>
            </a:p>
          </p:txBody>
        </p:sp>
      </p:grpSp>
      <p:pic>
        <p:nvPicPr>
          <p:cNvPr id="3" name="Picture 2" descr="M C equals the change in T C divided by the change in Q.">
            <a:extLst>
              <a:ext uri="{FF2B5EF4-FFF2-40B4-BE49-F238E27FC236}">
                <a16:creationId xmlns:a16="http://schemas.microsoft.com/office/drawing/2014/main" id="{46F77957-C874-F630-122D-F96B69BB6AAF}"/>
              </a:ext>
            </a:extLst>
          </p:cNvPr>
          <p:cNvPicPr>
            <a:picLocks noChangeAspect="1"/>
          </p:cNvPicPr>
          <p:nvPr/>
        </p:nvPicPr>
        <p:blipFill>
          <a:blip r:embed="rId3"/>
          <a:srcRect l="4826" t="3555" r="1" b="1"/>
          <a:stretch>
            <a:fillRect/>
          </a:stretch>
        </p:blipFill>
        <p:spPr>
          <a:xfrm>
            <a:off x="4803493" y="5668353"/>
            <a:ext cx="942923" cy="431818"/>
          </a:xfrm>
          <a:prstGeom prst="rect">
            <a:avLst/>
          </a:prstGeom>
        </p:spPr>
      </p:pic>
    </p:spTree>
    <p:extLst>
      <p:ext uri="{BB962C8B-B14F-4D97-AF65-F5344CB8AC3E}">
        <p14:creationId xmlns:p14="http://schemas.microsoft.com/office/powerpoint/2010/main" val="193743916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Marginal Cost: Example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FA42055-9A1B-4B30-8C0B-B5718E23BA62}"/>
              </a:ext>
              <a:ext uri="{C183D7F6-B498-43B3-948B-1728B52AA6E4}">
                <adec:decorative xmlns:adec="http://schemas.microsoft.com/office/drawing/2017/decorative" val="1"/>
              </a:ext>
            </a:extLst>
          </p:cNvPr>
          <p:cNvSpPr/>
          <p:nvPr/>
        </p:nvSpPr>
        <p:spPr>
          <a:xfrm>
            <a:off x="1881188" y="1238865"/>
            <a:ext cx="8429625" cy="496878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CE0887C3-940D-45FA-ADCC-5A3C5149D9FE}"/>
              </a:ext>
            </a:extLst>
          </p:cNvPr>
          <p:cNvSpPr txBox="1"/>
          <p:nvPr/>
        </p:nvSpPr>
        <p:spPr>
          <a:xfrm>
            <a:off x="2184035" y="1324572"/>
            <a:ext cx="7945485" cy="2477601"/>
          </a:xfrm>
          <a:prstGeom prst="rect">
            <a:avLst/>
          </a:prstGeom>
          <a:noFill/>
        </p:spPr>
        <p:txBody>
          <a:bodyPr wrap="square" rtlCol="0">
            <a:spAutoFit/>
          </a:bodyPr>
          <a:lstStyle/>
          <a:p>
            <a:r>
              <a:rPr lang="en-US" sz="2400" dirty="0">
                <a:solidFill>
                  <a:schemeClr val="bg1"/>
                </a:solidFill>
              </a:rPr>
              <a:t>Suppose a barbershop decides to increase the number of haircuts it gives per day from 40 to 60 haircuts. It costs the barbershop $320 to provide 40 haircuts and $400 to provide 60 haircuts.</a:t>
            </a:r>
          </a:p>
          <a:p>
            <a:endParaRPr lang="en-US" sz="1100" dirty="0">
              <a:solidFill>
                <a:schemeClr val="bg1"/>
              </a:solidFill>
            </a:endParaRPr>
          </a:p>
          <a:p>
            <a:r>
              <a:rPr lang="en-US" sz="2400" dirty="0">
                <a:solidFill>
                  <a:schemeClr val="bg1"/>
                </a:solidFill>
              </a:rPr>
              <a:t>Calculate the marginal cost of each additional haircut.</a:t>
            </a:r>
          </a:p>
          <a:p>
            <a:endParaRPr lang="en-US" sz="2400" dirty="0">
              <a:solidFill>
                <a:schemeClr val="bg1"/>
              </a:solidFill>
            </a:endParaRPr>
          </a:p>
        </p:txBody>
      </p:sp>
      <p:sp>
        <p:nvSpPr>
          <p:cNvPr id="13" name="TextBox 12">
            <a:extLst>
              <a:ext uri="{FF2B5EF4-FFF2-40B4-BE49-F238E27FC236}">
                <a16:creationId xmlns:a16="http://schemas.microsoft.com/office/drawing/2014/main" id="{115424CD-098B-4C40-A757-4AE6A8FFFD24}"/>
              </a:ext>
            </a:extLst>
          </p:cNvPr>
          <p:cNvSpPr txBox="1"/>
          <p:nvPr/>
        </p:nvSpPr>
        <p:spPr>
          <a:xfrm>
            <a:off x="2304262" y="3658294"/>
            <a:ext cx="7703703" cy="461665"/>
          </a:xfrm>
          <a:prstGeom prst="rect">
            <a:avLst/>
          </a:prstGeom>
          <a:noFill/>
        </p:spPr>
        <p:txBody>
          <a:bodyPr wrap="square" rtlCol="0">
            <a:spAutoFit/>
          </a:bodyPr>
          <a:lstStyle/>
          <a:p>
            <a:r>
              <a:rPr lang="en-US" sz="2400" dirty="0">
                <a:solidFill>
                  <a:schemeClr val="bg1"/>
                </a:solidFill>
              </a:rPr>
              <a:t>Step 1: </a:t>
            </a:r>
            <a:r>
              <a:rPr lang="el-GR" sz="2400" dirty="0">
                <a:solidFill>
                  <a:schemeClr val="bg1"/>
                </a:solidFill>
              </a:rPr>
              <a:t>Δ</a:t>
            </a:r>
            <a:r>
              <a:rPr lang="en-US" sz="2400" i="1" dirty="0">
                <a:solidFill>
                  <a:schemeClr val="bg1"/>
                </a:solidFill>
                <a:latin typeface="Cambria Math" panose="02040503050406030204" pitchFamily="18" charset="0"/>
                <a:ea typeface="Cambria Math" panose="02040503050406030204" pitchFamily="18" charset="0"/>
              </a:rPr>
              <a:t>TC </a:t>
            </a:r>
            <a:r>
              <a:rPr lang="en-US" sz="2400" dirty="0">
                <a:solidFill>
                  <a:schemeClr val="bg1"/>
                </a:solidFill>
                <a:latin typeface="Cambria Math" panose="02040503050406030204" pitchFamily="18" charset="0"/>
                <a:ea typeface="Cambria Math" panose="02040503050406030204" pitchFamily="18" charset="0"/>
              </a:rPr>
              <a:t>= $400 − $320 = $80</a:t>
            </a:r>
          </a:p>
        </p:txBody>
      </p:sp>
      <p:sp>
        <p:nvSpPr>
          <p:cNvPr id="14" name="TextBox 13">
            <a:extLst>
              <a:ext uri="{FF2B5EF4-FFF2-40B4-BE49-F238E27FC236}">
                <a16:creationId xmlns:a16="http://schemas.microsoft.com/office/drawing/2014/main" id="{1733B0EE-ECF3-4B47-8EAE-520A5608B09B}"/>
              </a:ext>
            </a:extLst>
          </p:cNvPr>
          <p:cNvSpPr txBox="1"/>
          <p:nvPr/>
        </p:nvSpPr>
        <p:spPr>
          <a:xfrm>
            <a:off x="2304262" y="4396610"/>
            <a:ext cx="7703703" cy="461665"/>
          </a:xfrm>
          <a:prstGeom prst="rect">
            <a:avLst/>
          </a:prstGeom>
          <a:noFill/>
        </p:spPr>
        <p:txBody>
          <a:bodyPr wrap="square" rtlCol="0">
            <a:spAutoFit/>
          </a:bodyPr>
          <a:lstStyle/>
          <a:p>
            <a:r>
              <a:rPr lang="en-US" sz="2400" dirty="0">
                <a:solidFill>
                  <a:schemeClr val="bg1"/>
                </a:solidFill>
              </a:rPr>
              <a:t>Step 2: </a:t>
            </a:r>
            <a:r>
              <a:rPr lang="el-GR" sz="2400" dirty="0">
                <a:solidFill>
                  <a:schemeClr val="bg1"/>
                </a:solidFill>
              </a:rPr>
              <a:t>Δ</a:t>
            </a:r>
            <a:r>
              <a:rPr lang="en-US" sz="2400" i="1" dirty="0">
                <a:solidFill>
                  <a:schemeClr val="bg1"/>
                </a:solidFill>
                <a:latin typeface="Cambria Math" panose="02040503050406030204" pitchFamily="18" charset="0"/>
                <a:ea typeface="Cambria Math" panose="02040503050406030204" pitchFamily="18" charset="0"/>
              </a:rPr>
              <a:t>Q</a:t>
            </a:r>
            <a:r>
              <a:rPr lang="en-US" sz="2400" dirty="0">
                <a:solidFill>
                  <a:schemeClr val="bg1"/>
                </a:solidFill>
                <a:latin typeface="Cambria Math" panose="02040503050406030204" pitchFamily="18" charset="0"/>
                <a:ea typeface="Cambria Math" panose="02040503050406030204" pitchFamily="18" charset="0"/>
              </a:rPr>
              <a:t> = 60 haircuts − 40 haircuts = 20 haircuts</a:t>
            </a:r>
          </a:p>
        </p:txBody>
      </p:sp>
      <p:sp>
        <p:nvSpPr>
          <p:cNvPr id="15" name="TextBox 14">
            <a:extLst>
              <a:ext uri="{FF2B5EF4-FFF2-40B4-BE49-F238E27FC236}">
                <a16:creationId xmlns:a16="http://schemas.microsoft.com/office/drawing/2014/main" id="{53E5646C-3944-4CC9-8B02-08051E80BBAE}"/>
              </a:ext>
            </a:extLst>
          </p:cNvPr>
          <p:cNvSpPr txBox="1"/>
          <p:nvPr/>
        </p:nvSpPr>
        <p:spPr>
          <a:xfrm>
            <a:off x="2304262" y="5184337"/>
            <a:ext cx="7703703" cy="461665"/>
          </a:xfrm>
          <a:prstGeom prst="rect">
            <a:avLst/>
          </a:prstGeom>
          <a:noFill/>
        </p:spPr>
        <p:txBody>
          <a:bodyPr wrap="square" rtlCol="0">
            <a:spAutoFit/>
          </a:bodyPr>
          <a:lstStyle/>
          <a:p>
            <a:r>
              <a:rPr lang="en-US" sz="2400" dirty="0">
                <a:solidFill>
                  <a:schemeClr val="bg1"/>
                </a:solidFill>
              </a:rPr>
              <a:t>Step 3: </a:t>
            </a:r>
          </a:p>
        </p:txBody>
      </p:sp>
      <p:pic>
        <p:nvPicPr>
          <p:cNvPr id="4" name="Picture 3" descr="Delta T C divided by delta Q equals $80 divided by 20 haircuts equals $4 per additional haircut">
            <a:extLst>
              <a:ext uri="{FF2B5EF4-FFF2-40B4-BE49-F238E27FC236}">
                <a16:creationId xmlns:a16="http://schemas.microsoft.com/office/drawing/2014/main" id="{1C51A4DD-5EAE-0D19-18A0-3A70BBDD26B6}"/>
              </a:ext>
            </a:extLst>
          </p:cNvPr>
          <p:cNvPicPr>
            <a:picLocks noChangeAspect="1"/>
          </p:cNvPicPr>
          <p:nvPr/>
        </p:nvPicPr>
        <p:blipFill>
          <a:blip r:embed="rId3"/>
          <a:srcRect l="1853"/>
          <a:stretch>
            <a:fillRect/>
          </a:stretch>
        </p:blipFill>
        <p:spPr>
          <a:xfrm>
            <a:off x="3333508" y="5002845"/>
            <a:ext cx="6036741" cy="909134"/>
          </a:xfrm>
          <a:prstGeom prst="rect">
            <a:avLst/>
          </a:prstGeom>
        </p:spPr>
      </p:pic>
    </p:spTree>
    <p:extLst>
      <p:ext uri="{BB962C8B-B14F-4D97-AF65-F5344CB8AC3E}">
        <p14:creationId xmlns:p14="http://schemas.microsoft.com/office/powerpoint/2010/main" val="326472875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Fixed and Variable Costs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3" name="Group 22" descr="Total cost is the sum of fixed costs and variable costs.">
            <a:extLst>
              <a:ext uri="{FF2B5EF4-FFF2-40B4-BE49-F238E27FC236}">
                <a16:creationId xmlns:a16="http://schemas.microsoft.com/office/drawing/2014/main" id="{B8ADE048-7035-44B5-A284-22C195FE9D18}"/>
              </a:ext>
            </a:extLst>
          </p:cNvPr>
          <p:cNvGrpSpPr/>
          <p:nvPr/>
        </p:nvGrpSpPr>
        <p:grpSpPr>
          <a:xfrm>
            <a:off x="2066921" y="1580912"/>
            <a:ext cx="8058155" cy="806935"/>
            <a:chOff x="542922" y="1736761"/>
            <a:chExt cx="8058155" cy="806935"/>
          </a:xfrm>
          <a:solidFill>
            <a:srgbClr val="627981"/>
          </a:solidFill>
        </p:grpSpPr>
        <p:sp>
          <p:nvSpPr>
            <p:cNvPr id="24" name="Rectangle 23">
              <a:extLst>
                <a:ext uri="{FF2B5EF4-FFF2-40B4-BE49-F238E27FC236}">
                  <a16:creationId xmlns:a16="http://schemas.microsoft.com/office/drawing/2014/main" id="{079F6074-600C-43D9-B38E-200F114AEF7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a:extLst>
                <a:ext uri="{FF2B5EF4-FFF2-40B4-BE49-F238E27FC236}">
                  <a16:creationId xmlns:a16="http://schemas.microsoft.com/office/drawing/2014/main" id="{E6A61A1E-F39B-4350-853F-6DF7D03A98E5}"/>
                </a:ext>
              </a:extLst>
            </p:cNvPr>
            <p:cNvSpPr txBox="1"/>
            <p:nvPr/>
          </p:nvSpPr>
          <p:spPr>
            <a:xfrm>
              <a:off x="542922"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Total cost </a:t>
              </a:r>
              <a:r>
                <a:rPr lang="en-US" sz="2000" dirty="0">
                  <a:solidFill>
                    <a:schemeClr val="bg1"/>
                  </a:solidFill>
                </a:rPr>
                <a:t>is the sum of fixed costs and variable costs.</a:t>
              </a:r>
            </a:p>
          </p:txBody>
        </p:sp>
      </p:grpSp>
      <p:grpSp>
        <p:nvGrpSpPr>
          <p:cNvPr id="27" name="Group 26" descr="Fixed costs are the costs of the fixed inputs (e.g. capital).">
            <a:extLst>
              <a:ext uri="{FF2B5EF4-FFF2-40B4-BE49-F238E27FC236}">
                <a16:creationId xmlns:a16="http://schemas.microsoft.com/office/drawing/2014/main" id="{287C7AF3-C71E-45F3-8815-C9A8D6DD703F}"/>
              </a:ext>
            </a:extLst>
          </p:cNvPr>
          <p:cNvGrpSpPr/>
          <p:nvPr/>
        </p:nvGrpSpPr>
        <p:grpSpPr>
          <a:xfrm>
            <a:off x="2066921" y="2504956"/>
            <a:ext cx="8058155" cy="806935"/>
            <a:chOff x="542922" y="1736761"/>
            <a:chExt cx="8058155" cy="806935"/>
          </a:xfrm>
          <a:solidFill>
            <a:srgbClr val="627981"/>
          </a:solidFill>
        </p:grpSpPr>
        <p:sp>
          <p:nvSpPr>
            <p:cNvPr id="28" name="Rectangle 27">
              <a:extLst>
                <a:ext uri="{FF2B5EF4-FFF2-40B4-BE49-F238E27FC236}">
                  <a16:creationId xmlns:a16="http://schemas.microsoft.com/office/drawing/2014/main" id="{C2191E25-817C-44D8-882B-2B42F55A382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2896F11B-EFAD-42DC-8AAF-EDC0445DBB66}"/>
                </a:ext>
              </a:extLst>
            </p:cNvPr>
            <p:cNvSpPr txBox="1"/>
            <p:nvPr/>
          </p:nvSpPr>
          <p:spPr>
            <a:xfrm>
              <a:off x="542922" y="1915960"/>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Fixed costs </a:t>
              </a:r>
              <a:r>
                <a:rPr lang="en-US" sz="2000" dirty="0">
                  <a:solidFill>
                    <a:schemeClr val="bg1"/>
                  </a:solidFill>
                </a:rPr>
                <a:t>are the costs of the fixed inputs (e.g., capital).</a:t>
              </a:r>
            </a:p>
          </p:txBody>
        </p:sp>
      </p:grpSp>
      <p:grpSp>
        <p:nvGrpSpPr>
          <p:cNvPr id="30" name="Group 29" descr="Because fixed inputs do not change in the short run, fixed costs are expenditures that do not change regardless of the level of production.">
            <a:extLst>
              <a:ext uri="{FF2B5EF4-FFF2-40B4-BE49-F238E27FC236}">
                <a16:creationId xmlns:a16="http://schemas.microsoft.com/office/drawing/2014/main" id="{7C4CFA4E-37D2-495A-8D5D-2FC5EBD814E8}"/>
              </a:ext>
            </a:extLst>
          </p:cNvPr>
          <p:cNvGrpSpPr/>
          <p:nvPr/>
        </p:nvGrpSpPr>
        <p:grpSpPr>
          <a:xfrm>
            <a:off x="2066922" y="3429000"/>
            <a:ext cx="8058154" cy="806935"/>
            <a:chOff x="542923" y="1736761"/>
            <a:chExt cx="8058154" cy="806935"/>
          </a:xfrm>
          <a:solidFill>
            <a:srgbClr val="627981"/>
          </a:solidFill>
        </p:grpSpPr>
        <p:sp>
          <p:nvSpPr>
            <p:cNvPr id="31" name="Rectangle 30">
              <a:extLst>
                <a:ext uri="{FF2B5EF4-FFF2-40B4-BE49-F238E27FC236}">
                  <a16:creationId xmlns:a16="http://schemas.microsoft.com/office/drawing/2014/main" id="{85C56372-7516-4013-8718-7E4CFF89101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2" name="TextBox 31">
              <a:extLst>
                <a:ext uri="{FF2B5EF4-FFF2-40B4-BE49-F238E27FC236}">
                  <a16:creationId xmlns:a16="http://schemas.microsoft.com/office/drawing/2014/main" id="{88FA3284-4A5F-487B-A0D0-98A719BF55C4}"/>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Because fixed inputs do not change in the short run, fixed costs are expenditures that do not change regardless of the level of production.</a:t>
              </a:r>
            </a:p>
          </p:txBody>
        </p:sp>
      </p:grpSp>
      <p:grpSp>
        <p:nvGrpSpPr>
          <p:cNvPr id="33" name="Group 32" descr="Variable costs are the costs of the variable inputs (e.g. labor).">
            <a:extLst>
              <a:ext uri="{FF2B5EF4-FFF2-40B4-BE49-F238E27FC236}">
                <a16:creationId xmlns:a16="http://schemas.microsoft.com/office/drawing/2014/main" id="{5A43D888-0428-436C-BC8C-E51B5591670D}"/>
              </a:ext>
            </a:extLst>
          </p:cNvPr>
          <p:cNvGrpSpPr/>
          <p:nvPr/>
        </p:nvGrpSpPr>
        <p:grpSpPr>
          <a:xfrm>
            <a:off x="2066920" y="4353338"/>
            <a:ext cx="8058156" cy="806935"/>
            <a:chOff x="542921" y="1736761"/>
            <a:chExt cx="8058156" cy="806935"/>
          </a:xfrm>
          <a:solidFill>
            <a:srgbClr val="627981"/>
          </a:solidFill>
        </p:grpSpPr>
        <p:sp>
          <p:nvSpPr>
            <p:cNvPr id="34" name="Rectangle 33">
              <a:extLst>
                <a:ext uri="{FF2B5EF4-FFF2-40B4-BE49-F238E27FC236}">
                  <a16:creationId xmlns:a16="http://schemas.microsoft.com/office/drawing/2014/main" id="{39B42A0E-227F-4963-B451-9103B72F37B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5" name="TextBox 34">
              <a:extLst>
                <a:ext uri="{FF2B5EF4-FFF2-40B4-BE49-F238E27FC236}">
                  <a16:creationId xmlns:a16="http://schemas.microsoft.com/office/drawing/2014/main" id="{E4064248-4372-449F-B820-429CDF243BE8}"/>
                </a:ext>
              </a:extLst>
            </p:cNvPr>
            <p:cNvSpPr txBox="1"/>
            <p:nvPr/>
          </p:nvSpPr>
          <p:spPr>
            <a:xfrm>
              <a:off x="542921"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Variable costs </a:t>
              </a:r>
              <a:r>
                <a:rPr lang="en-US" sz="2000" dirty="0">
                  <a:solidFill>
                    <a:schemeClr val="bg1"/>
                  </a:solidFill>
                </a:rPr>
                <a:t>are the costs of the variable inputs (e.g., labor).</a:t>
              </a:r>
            </a:p>
          </p:txBody>
        </p:sp>
      </p:grpSp>
      <p:grpSp>
        <p:nvGrpSpPr>
          <p:cNvPr id="16" name="Group 15" descr="The only way to increase or decrease output is by increasing or decreasing the variable inputs.">
            <a:extLst>
              <a:ext uri="{FF2B5EF4-FFF2-40B4-BE49-F238E27FC236}">
                <a16:creationId xmlns:a16="http://schemas.microsoft.com/office/drawing/2014/main" id="{CD5DCEB3-A401-4BAB-9ACF-7DA0DC104713}"/>
              </a:ext>
            </a:extLst>
          </p:cNvPr>
          <p:cNvGrpSpPr/>
          <p:nvPr/>
        </p:nvGrpSpPr>
        <p:grpSpPr>
          <a:xfrm>
            <a:off x="2066919" y="5277088"/>
            <a:ext cx="8058157" cy="806935"/>
            <a:chOff x="542920" y="1736761"/>
            <a:chExt cx="8058157" cy="806935"/>
          </a:xfrm>
          <a:solidFill>
            <a:srgbClr val="627981"/>
          </a:solidFill>
        </p:grpSpPr>
        <p:sp>
          <p:nvSpPr>
            <p:cNvPr id="17" name="Rectangle 16">
              <a:extLst>
                <a:ext uri="{FF2B5EF4-FFF2-40B4-BE49-F238E27FC236}">
                  <a16:creationId xmlns:a16="http://schemas.microsoft.com/office/drawing/2014/main" id="{F84575A0-855A-4B13-8E1D-42BF3588625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750E2E2B-8572-4AFF-B87D-BA0B7A330BF1}"/>
                </a:ext>
              </a:extLst>
            </p:cNvPr>
            <p:cNvSpPr txBox="1"/>
            <p:nvPr/>
          </p:nvSpPr>
          <p:spPr>
            <a:xfrm>
              <a:off x="542920" y="176635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only way to increase or decrease output is by increasing or decreasing the variable inputs.</a:t>
              </a:r>
            </a:p>
          </p:txBody>
        </p:sp>
      </p:grpSp>
    </p:spTree>
    <p:extLst>
      <p:ext uri="{BB962C8B-B14F-4D97-AF65-F5344CB8AC3E}">
        <p14:creationId xmlns:p14="http://schemas.microsoft.com/office/powerpoint/2010/main" val="347610684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Fixed and Variable Costs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25997580-DBFD-4356-8C14-A6A29CBF651A}"/>
              </a:ext>
            </a:extLst>
          </p:cNvPr>
          <p:cNvSpPr/>
          <p:nvPr/>
        </p:nvSpPr>
        <p:spPr>
          <a:xfrm>
            <a:off x="2066922" y="2829910"/>
            <a:ext cx="2410486" cy="119818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700" dirty="0"/>
              <a:t>Short-run total cost is comprised of fixed cost and variable cost.</a:t>
            </a:r>
          </a:p>
        </p:txBody>
      </p:sp>
      <p:sp>
        <p:nvSpPr>
          <p:cNvPr id="20" name="Rectangle 19">
            <a:extLst>
              <a:ext uri="{FF2B5EF4-FFF2-40B4-BE49-F238E27FC236}">
                <a16:creationId xmlns:a16="http://schemas.microsoft.com/office/drawing/2014/main" id="{B46D0B04-6585-414C-A5A6-4E9CE5E47E98}"/>
              </a:ext>
            </a:extLst>
          </p:cNvPr>
          <p:cNvSpPr/>
          <p:nvPr/>
        </p:nvSpPr>
        <p:spPr>
          <a:xfrm>
            <a:off x="4890757" y="2829910"/>
            <a:ext cx="2410486" cy="119818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700" dirty="0"/>
              <a:t>Fixed cost does not vary with output; typically, it’s capital-related costs.</a:t>
            </a:r>
          </a:p>
        </p:txBody>
      </p:sp>
      <p:sp>
        <p:nvSpPr>
          <p:cNvPr id="21" name="Rectangle 20">
            <a:extLst>
              <a:ext uri="{FF2B5EF4-FFF2-40B4-BE49-F238E27FC236}">
                <a16:creationId xmlns:a16="http://schemas.microsoft.com/office/drawing/2014/main" id="{4C57A431-B17A-42DA-8514-2F8B23704703}"/>
              </a:ext>
            </a:extLst>
          </p:cNvPr>
          <p:cNvSpPr/>
          <p:nvPr/>
        </p:nvSpPr>
        <p:spPr>
          <a:xfrm>
            <a:off x="7714591" y="2829910"/>
            <a:ext cx="2410486" cy="119818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700" dirty="0"/>
              <a:t>Variable cost changes as output increases; typically, it’s the cost of the variable input, labor.</a:t>
            </a:r>
          </a:p>
        </p:txBody>
      </p:sp>
    </p:spTree>
    <p:extLst>
      <p:ext uri="{BB962C8B-B14F-4D97-AF65-F5344CB8AC3E}">
        <p14:creationId xmlns:p14="http://schemas.microsoft.com/office/powerpoint/2010/main" val="185663521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Diminishing Marginal Productivity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3" name="Group 22" descr="As production increases, total cost and variable costs rise.">
            <a:extLst>
              <a:ext uri="{FF2B5EF4-FFF2-40B4-BE49-F238E27FC236}">
                <a16:creationId xmlns:a16="http://schemas.microsoft.com/office/drawing/2014/main" id="{B8ADE048-7035-44B5-A284-22C195FE9D18}"/>
              </a:ext>
            </a:extLst>
          </p:cNvPr>
          <p:cNvGrpSpPr/>
          <p:nvPr/>
        </p:nvGrpSpPr>
        <p:grpSpPr>
          <a:xfrm>
            <a:off x="2066921" y="1580912"/>
            <a:ext cx="8058155" cy="806935"/>
            <a:chOff x="542922" y="1736761"/>
            <a:chExt cx="8058155" cy="806935"/>
          </a:xfrm>
          <a:solidFill>
            <a:srgbClr val="627981"/>
          </a:solidFill>
        </p:grpSpPr>
        <p:sp>
          <p:nvSpPr>
            <p:cNvPr id="24" name="Rectangle 23">
              <a:extLst>
                <a:ext uri="{FF2B5EF4-FFF2-40B4-BE49-F238E27FC236}">
                  <a16:creationId xmlns:a16="http://schemas.microsoft.com/office/drawing/2014/main" id="{079F6074-600C-43D9-B38E-200F114AEF7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a:extLst>
                <a:ext uri="{FF2B5EF4-FFF2-40B4-BE49-F238E27FC236}">
                  <a16:creationId xmlns:a16="http://schemas.microsoft.com/office/drawing/2014/main" id="{E6A61A1E-F39B-4350-853F-6DF7D03A98E5}"/>
                </a:ext>
              </a:extLst>
            </p:cNvPr>
            <p:cNvSpPr txBox="1"/>
            <p:nvPr/>
          </p:nvSpPr>
          <p:spPr>
            <a:xfrm>
              <a:off x="542922"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As production increases, total cost and variable costs rise.</a:t>
              </a:r>
            </a:p>
          </p:txBody>
        </p:sp>
      </p:grpSp>
      <p:grpSp>
        <p:nvGrpSpPr>
          <p:cNvPr id="27" name="Group 26" descr="While variable costs may initially increase at a decreasing rate, at some point they begin increasing at an increasing rate.">
            <a:extLst>
              <a:ext uri="{FF2B5EF4-FFF2-40B4-BE49-F238E27FC236}">
                <a16:creationId xmlns:a16="http://schemas.microsoft.com/office/drawing/2014/main" id="{287C7AF3-C71E-45F3-8815-C9A8D6DD703F}"/>
              </a:ext>
            </a:extLst>
          </p:cNvPr>
          <p:cNvGrpSpPr/>
          <p:nvPr/>
        </p:nvGrpSpPr>
        <p:grpSpPr>
          <a:xfrm>
            <a:off x="2066918" y="2504956"/>
            <a:ext cx="8058158" cy="806935"/>
            <a:chOff x="542919" y="1736761"/>
            <a:chExt cx="8058158" cy="806935"/>
          </a:xfrm>
          <a:solidFill>
            <a:srgbClr val="627981"/>
          </a:solidFill>
        </p:grpSpPr>
        <p:sp>
          <p:nvSpPr>
            <p:cNvPr id="28" name="Rectangle 27">
              <a:extLst>
                <a:ext uri="{FF2B5EF4-FFF2-40B4-BE49-F238E27FC236}">
                  <a16:creationId xmlns:a16="http://schemas.microsoft.com/office/drawing/2014/main" id="{C2191E25-817C-44D8-882B-2B42F55A382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2896F11B-EFAD-42DC-8AAF-EDC0445DBB66}"/>
                </a:ext>
              </a:extLst>
            </p:cNvPr>
            <p:cNvSpPr txBox="1"/>
            <p:nvPr/>
          </p:nvSpPr>
          <p:spPr>
            <a:xfrm>
              <a:off x="542919" y="177909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While variable costs may initially increase at a decreasing rate, at some point they begin increasing at an increasing rate. </a:t>
              </a:r>
            </a:p>
          </p:txBody>
        </p:sp>
      </p:grpSp>
      <p:grpSp>
        <p:nvGrpSpPr>
          <p:cNvPr id="30" name="Group 29" descr="This is caused by diminishing marginal productivity.">
            <a:extLst>
              <a:ext uri="{FF2B5EF4-FFF2-40B4-BE49-F238E27FC236}">
                <a16:creationId xmlns:a16="http://schemas.microsoft.com/office/drawing/2014/main" id="{7C4CFA4E-37D2-495A-8D5D-2FC5EBD814E8}"/>
              </a:ext>
            </a:extLst>
          </p:cNvPr>
          <p:cNvGrpSpPr/>
          <p:nvPr/>
        </p:nvGrpSpPr>
        <p:grpSpPr>
          <a:xfrm>
            <a:off x="2066918" y="3429000"/>
            <a:ext cx="8058158" cy="806935"/>
            <a:chOff x="542919" y="1736761"/>
            <a:chExt cx="8058158" cy="806935"/>
          </a:xfrm>
          <a:solidFill>
            <a:srgbClr val="627981"/>
          </a:solidFill>
        </p:grpSpPr>
        <p:sp>
          <p:nvSpPr>
            <p:cNvPr id="31" name="Rectangle 30">
              <a:extLst>
                <a:ext uri="{FF2B5EF4-FFF2-40B4-BE49-F238E27FC236}">
                  <a16:creationId xmlns:a16="http://schemas.microsoft.com/office/drawing/2014/main" id="{85C56372-7516-4013-8718-7E4CFF89101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2" name="TextBox 31">
              <a:extLst>
                <a:ext uri="{FF2B5EF4-FFF2-40B4-BE49-F238E27FC236}">
                  <a16:creationId xmlns:a16="http://schemas.microsoft.com/office/drawing/2014/main" id="{88FA3284-4A5F-487B-A0D0-98A719BF55C4}"/>
                </a:ext>
              </a:extLst>
            </p:cNvPr>
            <p:cNvSpPr txBox="1"/>
            <p:nvPr/>
          </p:nvSpPr>
          <p:spPr>
            <a:xfrm>
              <a:off x="542919"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is caused by </a:t>
              </a:r>
              <a:r>
                <a:rPr lang="en-US" sz="2000" b="1" dirty="0">
                  <a:solidFill>
                    <a:schemeClr val="bg1"/>
                  </a:solidFill>
                </a:rPr>
                <a:t>diminishing marginal productivity.</a:t>
              </a:r>
            </a:p>
          </p:txBody>
        </p:sp>
      </p:grpSp>
      <p:grpSp>
        <p:nvGrpSpPr>
          <p:cNvPr id="16" name="Group 15" descr="As a firm adds more workers, the advantage of each additional worker is less since the specialization of labor can only go so far.">
            <a:extLst>
              <a:ext uri="{FF2B5EF4-FFF2-40B4-BE49-F238E27FC236}">
                <a16:creationId xmlns:a16="http://schemas.microsoft.com/office/drawing/2014/main" id="{CD5DCEB3-A401-4BAB-9ACF-7DA0DC104713}"/>
              </a:ext>
            </a:extLst>
          </p:cNvPr>
          <p:cNvGrpSpPr/>
          <p:nvPr/>
        </p:nvGrpSpPr>
        <p:grpSpPr>
          <a:xfrm>
            <a:off x="2066918" y="4353043"/>
            <a:ext cx="8058157" cy="806935"/>
            <a:chOff x="542920" y="1736761"/>
            <a:chExt cx="8058157" cy="806935"/>
          </a:xfrm>
          <a:solidFill>
            <a:srgbClr val="627981"/>
          </a:solidFill>
        </p:grpSpPr>
        <p:sp>
          <p:nvSpPr>
            <p:cNvPr id="17" name="Rectangle 16">
              <a:extLst>
                <a:ext uri="{FF2B5EF4-FFF2-40B4-BE49-F238E27FC236}">
                  <a16:creationId xmlns:a16="http://schemas.microsoft.com/office/drawing/2014/main" id="{F84575A0-855A-4B13-8E1D-42BF3588625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750E2E2B-8572-4AFF-B87D-BA0B7A330BF1}"/>
                </a:ext>
              </a:extLst>
            </p:cNvPr>
            <p:cNvSpPr txBox="1"/>
            <p:nvPr/>
          </p:nvSpPr>
          <p:spPr>
            <a:xfrm>
              <a:off x="542920" y="176635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As a firm adds more workers, the advantage of each additional worker is less since the specialization of labor can only go so far.</a:t>
              </a:r>
            </a:p>
          </p:txBody>
        </p:sp>
      </p:grpSp>
      <p:grpSp>
        <p:nvGrpSpPr>
          <p:cNvPr id="33" name="Group 32" descr="For example, &quot;too many cooks in the kitchen&quot; refers to the diminished returns from adding additional workers to a confined kitchen.">
            <a:extLst>
              <a:ext uri="{FF2B5EF4-FFF2-40B4-BE49-F238E27FC236}">
                <a16:creationId xmlns:a16="http://schemas.microsoft.com/office/drawing/2014/main" id="{5A43D888-0428-436C-BC8C-E51B5591670D}"/>
              </a:ext>
            </a:extLst>
          </p:cNvPr>
          <p:cNvGrpSpPr/>
          <p:nvPr/>
        </p:nvGrpSpPr>
        <p:grpSpPr>
          <a:xfrm>
            <a:off x="2066918" y="5277086"/>
            <a:ext cx="8058159" cy="806935"/>
            <a:chOff x="542918" y="1736761"/>
            <a:chExt cx="8058159" cy="806935"/>
          </a:xfrm>
          <a:solidFill>
            <a:srgbClr val="627981"/>
          </a:solidFill>
        </p:grpSpPr>
        <p:sp>
          <p:nvSpPr>
            <p:cNvPr id="34" name="Rectangle 33">
              <a:extLst>
                <a:ext uri="{FF2B5EF4-FFF2-40B4-BE49-F238E27FC236}">
                  <a16:creationId xmlns:a16="http://schemas.microsoft.com/office/drawing/2014/main" id="{39B42A0E-227F-4963-B451-9103B72F37B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5" name="TextBox 34">
              <a:extLst>
                <a:ext uri="{FF2B5EF4-FFF2-40B4-BE49-F238E27FC236}">
                  <a16:creationId xmlns:a16="http://schemas.microsoft.com/office/drawing/2014/main" id="{E4064248-4372-449F-B820-429CDF243BE8}"/>
                </a:ext>
              </a:extLst>
            </p:cNvPr>
            <p:cNvSpPr txBox="1"/>
            <p:nvPr/>
          </p:nvSpPr>
          <p:spPr>
            <a:xfrm>
              <a:off x="542918" y="179653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"too many cooks in the kitchen" refers to the diminished returns from adding additional workers to a confined kitchen.</a:t>
              </a:r>
            </a:p>
          </p:txBody>
        </p:sp>
      </p:grpSp>
    </p:spTree>
    <p:extLst>
      <p:ext uri="{BB962C8B-B14F-4D97-AF65-F5344CB8AC3E}">
        <p14:creationId xmlns:p14="http://schemas.microsoft.com/office/powerpoint/2010/main" val="89779601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Average Total Cost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descr="Average total cost (sometimes referred to simply as average cost) is total cost divided by the quantity of output.">
            <a:extLst>
              <a:ext uri="{FF2B5EF4-FFF2-40B4-BE49-F238E27FC236}">
                <a16:creationId xmlns:a16="http://schemas.microsoft.com/office/drawing/2014/main" id="{0A0D9AF9-C791-40CC-90E7-BE6107D9549D}"/>
              </a:ext>
            </a:extLst>
          </p:cNvPr>
          <p:cNvGrpSpPr/>
          <p:nvPr/>
        </p:nvGrpSpPr>
        <p:grpSpPr>
          <a:xfrm>
            <a:off x="1524001" y="1434538"/>
            <a:ext cx="4029079" cy="1371724"/>
            <a:chOff x="542922" y="1736761"/>
            <a:chExt cx="8058155" cy="1041764"/>
          </a:xfrm>
          <a:solidFill>
            <a:srgbClr val="627981"/>
          </a:solidFill>
        </p:grpSpPr>
        <p:sp>
          <p:nvSpPr>
            <p:cNvPr id="7" name="Rectangle 6">
              <a:extLst>
                <a:ext uri="{FF2B5EF4-FFF2-40B4-BE49-F238E27FC236}">
                  <a16:creationId xmlns:a16="http://schemas.microsoft.com/office/drawing/2014/main" id="{8ED43927-5BF8-41E1-8962-79EDFCCA9A48}"/>
                </a:ext>
              </a:extLst>
            </p:cNvPr>
            <p:cNvSpPr/>
            <p:nvPr/>
          </p:nvSpPr>
          <p:spPr>
            <a:xfrm>
              <a:off x="542923" y="1736761"/>
              <a:ext cx="8058154" cy="10417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8" name="TextBox 7">
              <a:extLst>
                <a:ext uri="{FF2B5EF4-FFF2-40B4-BE49-F238E27FC236}">
                  <a16:creationId xmlns:a16="http://schemas.microsoft.com/office/drawing/2014/main" id="{48D026D6-8344-4667-8A8D-9DB8AF726C05}"/>
                </a:ext>
              </a:extLst>
            </p:cNvPr>
            <p:cNvSpPr txBox="1"/>
            <p:nvPr/>
          </p:nvSpPr>
          <p:spPr>
            <a:xfrm>
              <a:off x="542922" y="1745949"/>
              <a:ext cx="7807571" cy="687598"/>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Average total cost </a:t>
              </a:r>
              <a:r>
                <a:rPr lang="en-US" sz="2000" dirty="0">
                  <a:solidFill>
                    <a:schemeClr val="bg1"/>
                  </a:solidFill>
                </a:rPr>
                <a:t>(sometimes referred to simply as average cost) is total cost divided by the quantity of output.</a:t>
              </a:r>
            </a:p>
          </p:txBody>
        </p:sp>
      </p:grpSp>
      <p:grpSp>
        <p:nvGrpSpPr>
          <p:cNvPr id="9" name="Group 8" descr="Average cost curves are typically U-shaped, starting off relatively high because at low levels of output, total costs are dominated by the fixed costs.">
            <a:extLst>
              <a:ext uri="{FF2B5EF4-FFF2-40B4-BE49-F238E27FC236}">
                <a16:creationId xmlns:a16="http://schemas.microsoft.com/office/drawing/2014/main" id="{2D524F10-6B29-4395-9754-FD7AB55576FD}"/>
              </a:ext>
            </a:extLst>
          </p:cNvPr>
          <p:cNvGrpSpPr/>
          <p:nvPr/>
        </p:nvGrpSpPr>
        <p:grpSpPr>
          <a:xfrm>
            <a:off x="1524001" y="3004211"/>
            <a:ext cx="4029079" cy="1643314"/>
            <a:chOff x="542922" y="1736761"/>
            <a:chExt cx="8058155" cy="1248025"/>
          </a:xfrm>
          <a:solidFill>
            <a:srgbClr val="627981"/>
          </a:solidFill>
        </p:grpSpPr>
        <p:sp>
          <p:nvSpPr>
            <p:cNvPr id="10" name="Rectangle 9">
              <a:extLst>
                <a:ext uri="{FF2B5EF4-FFF2-40B4-BE49-F238E27FC236}">
                  <a16:creationId xmlns:a16="http://schemas.microsoft.com/office/drawing/2014/main" id="{E08741F3-F338-412A-A819-686FA7D47B50}"/>
                </a:ext>
              </a:extLst>
            </p:cNvPr>
            <p:cNvSpPr/>
            <p:nvPr/>
          </p:nvSpPr>
          <p:spPr>
            <a:xfrm>
              <a:off x="542924" y="1736761"/>
              <a:ext cx="8058153" cy="12480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0CA21A2-F9BD-4B3D-B274-912FF4245E30}"/>
                </a:ext>
              </a:extLst>
            </p:cNvPr>
            <p:cNvSpPr txBox="1"/>
            <p:nvPr/>
          </p:nvSpPr>
          <p:spPr>
            <a:xfrm>
              <a:off x="542922" y="1745949"/>
              <a:ext cx="7807571" cy="1238837"/>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Average cost curves are typically U-shaped, starting off relatively high because at low levels of output, total costs are dominated by the fixed costs.</a:t>
              </a:r>
            </a:p>
          </p:txBody>
        </p:sp>
      </p:grpSp>
      <p:grpSp>
        <p:nvGrpSpPr>
          <p:cNvPr id="12" name="Group 11" descr="Average total cost declines as the fixed costs are spread over an increasing quantity of output.">
            <a:extLst>
              <a:ext uri="{FF2B5EF4-FFF2-40B4-BE49-F238E27FC236}">
                <a16:creationId xmlns:a16="http://schemas.microsoft.com/office/drawing/2014/main" id="{6A231BE7-DBA0-4F24-B421-07224BC15768}"/>
              </a:ext>
            </a:extLst>
          </p:cNvPr>
          <p:cNvGrpSpPr/>
          <p:nvPr/>
        </p:nvGrpSpPr>
        <p:grpSpPr>
          <a:xfrm>
            <a:off x="1524001" y="4845475"/>
            <a:ext cx="4029079" cy="1113892"/>
            <a:chOff x="542922" y="1736761"/>
            <a:chExt cx="8058155" cy="1248025"/>
          </a:xfrm>
          <a:solidFill>
            <a:srgbClr val="627981"/>
          </a:solidFill>
        </p:grpSpPr>
        <p:sp>
          <p:nvSpPr>
            <p:cNvPr id="13" name="Rectangle 12">
              <a:extLst>
                <a:ext uri="{FF2B5EF4-FFF2-40B4-BE49-F238E27FC236}">
                  <a16:creationId xmlns:a16="http://schemas.microsoft.com/office/drawing/2014/main" id="{AF89C1FA-F057-40B5-9CBB-0E98258AD4BE}"/>
                </a:ext>
              </a:extLst>
            </p:cNvPr>
            <p:cNvSpPr/>
            <p:nvPr/>
          </p:nvSpPr>
          <p:spPr>
            <a:xfrm>
              <a:off x="542924" y="1736761"/>
              <a:ext cx="8058153" cy="12480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26984E81-1285-4982-95E3-888E2161CF08}"/>
                </a:ext>
              </a:extLst>
            </p:cNvPr>
            <p:cNvSpPr txBox="1"/>
            <p:nvPr/>
          </p:nvSpPr>
          <p:spPr>
            <a:xfrm>
              <a:off x="542922" y="1745949"/>
              <a:ext cx="7807571" cy="917265"/>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Average total cost declines as the fixed costs are spread over an increasing quantity of output.</a:t>
              </a:r>
            </a:p>
          </p:txBody>
        </p:sp>
      </p:grpSp>
      <p:pic>
        <p:nvPicPr>
          <p:cNvPr id="20" name="Picture 19" descr="A graph with output on the x-axis and cost in dollars on the y-axis. Marginal cost, average total cost, and average variable cost curves are included, showing the u-shaped nature of the curves following a rise in output. The average total cost curve is highlighted.">
            <a:extLst>
              <a:ext uri="{FF2B5EF4-FFF2-40B4-BE49-F238E27FC236}">
                <a16:creationId xmlns:a16="http://schemas.microsoft.com/office/drawing/2014/main" id="{4EDAB13C-0EB6-48F2-B595-5CBC050D1292}"/>
              </a:ext>
            </a:extLst>
          </p:cNvPr>
          <p:cNvPicPr>
            <a:picLocks noChangeAspect="1"/>
          </p:cNvPicPr>
          <p:nvPr/>
        </p:nvPicPr>
        <p:blipFill>
          <a:blip r:embed="rId3"/>
          <a:stretch>
            <a:fillRect/>
          </a:stretch>
        </p:blipFill>
        <p:spPr>
          <a:xfrm>
            <a:off x="5998395" y="1280085"/>
            <a:ext cx="5290780" cy="4306824"/>
          </a:xfrm>
          <a:prstGeom prst="rect">
            <a:avLst/>
          </a:prstGeom>
        </p:spPr>
      </p:pic>
      <p:pic>
        <p:nvPicPr>
          <p:cNvPr id="4" name="Picture 3" descr="Average total cost is A T C equals T C divided by Q.">
            <a:extLst>
              <a:ext uri="{FF2B5EF4-FFF2-40B4-BE49-F238E27FC236}">
                <a16:creationId xmlns:a16="http://schemas.microsoft.com/office/drawing/2014/main" id="{71160EBB-7165-431C-4731-BF003AD4C512}"/>
              </a:ext>
            </a:extLst>
          </p:cNvPr>
          <p:cNvPicPr>
            <a:picLocks noChangeAspect="1"/>
          </p:cNvPicPr>
          <p:nvPr/>
        </p:nvPicPr>
        <p:blipFill>
          <a:blip r:embed="rId4"/>
          <a:stretch>
            <a:fillRect/>
          </a:stretch>
        </p:blipFill>
        <p:spPr>
          <a:xfrm>
            <a:off x="6853369" y="5672357"/>
            <a:ext cx="4267601" cy="1007926"/>
          </a:xfrm>
          <a:prstGeom prst="rect">
            <a:avLst/>
          </a:prstGeom>
        </p:spPr>
      </p:pic>
    </p:spTree>
    <p:extLst>
      <p:ext uri="{BB962C8B-B14F-4D97-AF65-F5344CB8AC3E}">
        <p14:creationId xmlns:p14="http://schemas.microsoft.com/office/powerpoint/2010/main" val="224330767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Average Variable Cost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Average variable cost is found by taking the total variable cost and dividing by the quantity of output.">
            <a:extLst>
              <a:ext uri="{FF2B5EF4-FFF2-40B4-BE49-F238E27FC236}">
                <a16:creationId xmlns:a16="http://schemas.microsoft.com/office/drawing/2014/main" id="{EBC40CB3-BE1D-4646-9CFE-E9F96FDF6CF1}"/>
              </a:ext>
            </a:extLst>
          </p:cNvPr>
          <p:cNvGrpSpPr/>
          <p:nvPr/>
        </p:nvGrpSpPr>
        <p:grpSpPr>
          <a:xfrm>
            <a:off x="1524001" y="1434538"/>
            <a:ext cx="4029079" cy="1371724"/>
            <a:chOff x="542922" y="1736761"/>
            <a:chExt cx="8058155" cy="1041764"/>
          </a:xfrm>
          <a:solidFill>
            <a:srgbClr val="627981"/>
          </a:solidFill>
        </p:grpSpPr>
        <p:sp>
          <p:nvSpPr>
            <p:cNvPr id="9" name="Rectangle 8">
              <a:extLst>
                <a:ext uri="{FF2B5EF4-FFF2-40B4-BE49-F238E27FC236}">
                  <a16:creationId xmlns:a16="http://schemas.microsoft.com/office/drawing/2014/main" id="{65204067-0960-4C70-A70F-9284E3D47919}"/>
                </a:ext>
              </a:extLst>
            </p:cNvPr>
            <p:cNvSpPr/>
            <p:nvPr/>
          </p:nvSpPr>
          <p:spPr>
            <a:xfrm>
              <a:off x="542923" y="1736761"/>
              <a:ext cx="8058154" cy="10417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a:extLst>
                <a:ext uri="{FF2B5EF4-FFF2-40B4-BE49-F238E27FC236}">
                  <a16:creationId xmlns:a16="http://schemas.microsoft.com/office/drawing/2014/main" id="{FD6F21A0-289D-484F-B252-5B3E2E9DFC71}"/>
                </a:ext>
              </a:extLst>
            </p:cNvPr>
            <p:cNvSpPr txBox="1"/>
            <p:nvPr/>
          </p:nvSpPr>
          <p:spPr>
            <a:xfrm>
              <a:off x="542922" y="1745949"/>
              <a:ext cx="7807571" cy="1005094"/>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Average variable cost </a:t>
              </a:r>
              <a:r>
                <a:rPr lang="en-US" sz="2000" dirty="0">
                  <a:solidFill>
                    <a:schemeClr val="bg1"/>
                  </a:solidFill>
                </a:rPr>
                <a:t>is found by taking the total variable cost and dividing by the quantity of output.</a:t>
              </a:r>
            </a:p>
          </p:txBody>
        </p:sp>
      </p:grpSp>
      <p:grpSp>
        <p:nvGrpSpPr>
          <p:cNvPr id="11" name="Group 10" descr="Average variable costs do not include the fixed costs of production, meaning the curve always lies below the average total cost curve.">
            <a:extLst>
              <a:ext uri="{FF2B5EF4-FFF2-40B4-BE49-F238E27FC236}">
                <a16:creationId xmlns:a16="http://schemas.microsoft.com/office/drawing/2014/main" id="{647CAAC7-7D0A-437F-BA8C-2F49100B82AA}"/>
              </a:ext>
            </a:extLst>
          </p:cNvPr>
          <p:cNvGrpSpPr/>
          <p:nvPr/>
        </p:nvGrpSpPr>
        <p:grpSpPr>
          <a:xfrm>
            <a:off x="1524001" y="3004210"/>
            <a:ext cx="4029079" cy="1643314"/>
            <a:chOff x="542922" y="1736761"/>
            <a:chExt cx="8058155" cy="1248025"/>
          </a:xfrm>
          <a:solidFill>
            <a:srgbClr val="627981"/>
          </a:solidFill>
        </p:grpSpPr>
        <p:sp>
          <p:nvSpPr>
            <p:cNvPr id="12" name="Rectangle 11">
              <a:extLst>
                <a:ext uri="{FF2B5EF4-FFF2-40B4-BE49-F238E27FC236}">
                  <a16:creationId xmlns:a16="http://schemas.microsoft.com/office/drawing/2014/main" id="{0A6357D9-2D46-4A09-9F22-B565B8A1ED3B}"/>
                </a:ext>
              </a:extLst>
            </p:cNvPr>
            <p:cNvSpPr/>
            <p:nvPr/>
          </p:nvSpPr>
          <p:spPr>
            <a:xfrm>
              <a:off x="542924" y="1736761"/>
              <a:ext cx="8058153" cy="12480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FCBB99CA-60B2-48EE-AD06-1ECF41E4C621}"/>
                </a:ext>
              </a:extLst>
            </p:cNvPr>
            <p:cNvSpPr txBox="1"/>
            <p:nvPr/>
          </p:nvSpPr>
          <p:spPr>
            <a:xfrm>
              <a:off x="542922" y="1745949"/>
              <a:ext cx="7807571" cy="1238837"/>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Average variable costs do not include the fixed costs of production, meaning the curve always lies below the average total cost curve.</a:t>
              </a:r>
            </a:p>
          </p:txBody>
        </p:sp>
      </p:grpSp>
      <p:grpSp>
        <p:nvGrpSpPr>
          <p:cNvPr id="14" name="Group 13" descr="As output increases, fixed costs have less of an impact on the average total cost, which allows the average variable cost to sneak closer to the average cost.">
            <a:extLst>
              <a:ext uri="{FF2B5EF4-FFF2-40B4-BE49-F238E27FC236}">
                <a16:creationId xmlns:a16="http://schemas.microsoft.com/office/drawing/2014/main" id="{5BB28DD7-94D4-4290-BA4A-65B35A53DD6D}"/>
              </a:ext>
            </a:extLst>
          </p:cNvPr>
          <p:cNvGrpSpPr/>
          <p:nvPr/>
        </p:nvGrpSpPr>
        <p:grpSpPr>
          <a:xfrm>
            <a:off x="1524001" y="4845474"/>
            <a:ext cx="4029079" cy="1639419"/>
            <a:chOff x="542922" y="1736760"/>
            <a:chExt cx="8058155" cy="1836835"/>
          </a:xfrm>
          <a:solidFill>
            <a:srgbClr val="627981"/>
          </a:solidFill>
        </p:grpSpPr>
        <p:sp>
          <p:nvSpPr>
            <p:cNvPr id="15" name="Rectangle 14">
              <a:extLst>
                <a:ext uri="{FF2B5EF4-FFF2-40B4-BE49-F238E27FC236}">
                  <a16:creationId xmlns:a16="http://schemas.microsoft.com/office/drawing/2014/main" id="{07AA2827-61D1-4AAC-B093-37F5F03953BC}"/>
                </a:ext>
              </a:extLst>
            </p:cNvPr>
            <p:cNvSpPr/>
            <p:nvPr/>
          </p:nvSpPr>
          <p:spPr>
            <a:xfrm>
              <a:off x="542924" y="1736760"/>
              <a:ext cx="8058153" cy="182764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51D1EBAE-2023-44E2-81EC-E39BBC492C04}"/>
                </a:ext>
              </a:extLst>
            </p:cNvPr>
            <p:cNvSpPr txBox="1"/>
            <p:nvPr/>
          </p:nvSpPr>
          <p:spPr>
            <a:xfrm>
              <a:off x="542922" y="1745950"/>
              <a:ext cx="7807571" cy="1827645"/>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As output increases, fixed costs have less of an impact on the average total cost, which allows the average variable cost to sneak closer to the average cost.</a:t>
              </a:r>
            </a:p>
          </p:txBody>
        </p:sp>
      </p:grpSp>
      <p:pic>
        <p:nvPicPr>
          <p:cNvPr id="4" name="Picture 3" descr="A graph with output on the x-axis and cost in dollars on the y-axis. Marginal cost, average total cost, and average variable cost curves are included, showing the u-shaped nature of the curves following a rise in output. The average variable cost curve is highlighted.">
            <a:extLst>
              <a:ext uri="{FF2B5EF4-FFF2-40B4-BE49-F238E27FC236}">
                <a16:creationId xmlns:a16="http://schemas.microsoft.com/office/drawing/2014/main" id="{9FFDCF1A-41F1-4E6C-96C1-B0EB03445725}"/>
              </a:ext>
            </a:extLst>
          </p:cNvPr>
          <p:cNvPicPr>
            <a:picLocks noChangeAspect="1"/>
          </p:cNvPicPr>
          <p:nvPr/>
        </p:nvPicPr>
        <p:blipFill>
          <a:blip r:embed="rId3"/>
          <a:stretch>
            <a:fillRect/>
          </a:stretch>
        </p:blipFill>
        <p:spPr>
          <a:xfrm>
            <a:off x="6000750" y="1281713"/>
            <a:ext cx="5205873" cy="4306824"/>
          </a:xfrm>
          <a:prstGeom prst="rect">
            <a:avLst/>
          </a:prstGeom>
        </p:spPr>
      </p:pic>
      <p:pic>
        <p:nvPicPr>
          <p:cNvPr id="5" name="Picture 4" descr="Average variable cost is A V C equals T V C divided by Q.">
            <a:extLst>
              <a:ext uri="{FF2B5EF4-FFF2-40B4-BE49-F238E27FC236}">
                <a16:creationId xmlns:a16="http://schemas.microsoft.com/office/drawing/2014/main" id="{1168538A-135A-3F16-C059-3FBEC7E02F15}"/>
              </a:ext>
            </a:extLst>
          </p:cNvPr>
          <p:cNvPicPr>
            <a:picLocks noChangeAspect="1"/>
          </p:cNvPicPr>
          <p:nvPr/>
        </p:nvPicPr>
        <p:blipFill>
          <a:blip r:embed="rId4"/>
          <a:stretch>
            <a:fillRect/>
          </a:stretch>
        </p:blipFill>
        <p:spPr>
          <a:xfrm>
            <a:off x="6638922" y="5668745"/>
            <a:ext cx="4800248" cy="850810"/>
          </a:xfrm>
          <a:prstGeom prst="rect">
            <a:avLst/>
          </a:prstGeom>
        </p:spPr>
      </p:pic>
    </p:spTree>
    <p:extLst>
      <p:ext uri="{BB962C8B-B14F-4D97-AF65-F5344CB8AC3E}">
        <p14:creationId xmlns:p14="http://schemas.microsoft.com/office/powerpoint/2010/main" val="154836325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Marginal Cost Curve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descr="Marginal cost is calculated by taking the change in total cost and dividing it by the change in quantity.">
            <a:extLst>
              <a:ext uri="{FF2B5EF4-FFF2-40B4-BE49-F238E27FC236}">
                <a16:creationId xmlns:a16="http://schemas.microsoft.com/office/drawing/2014/main" id="{80D0317A-CE8C-4888-9C4C-D2B79DAB0E2B}"/>
              </a:ext>
            </a:extLst>
          </p:cNvPr>
          <p:cNvGrpSpPr/>
          <p:nvPr/>
        </p:nvGrpSpPr>
        <p:grpSpPr>
          <a:xfrm>
            <a:off x="1524001" y="1434538"/>
            <a:ext cx="4029079" cy="1371724"/>
            <a:chOff x="542922" y="1736761"/>
            <a:chExt cx="8058155" cy="1041764"/>
          </a:xfrm>
          <a:solidFill>
            <a:srgbClr val="627981"/>
          </a:solidFill>
        </p:grpSpPr>
        <p:sp>
          <p:nvSpPr>
            <p:cNvPr id="7" name="Rectangle 6">
              <a:extLst>
                <a:ext uri="{FF2B5EF4-FFF2-40B4-BE49-F238E27FC236}">
                  <a16:creationId xmlns:a16="http://schemas.microsoft.com/office/drawing/2014/main" id="{415A1DCB-2785-4769-A4D8-788CC61C8B6C}"/>
                </a:ext>
              </a:extLst>
            </p:cNvPr>
            <p:cNvSpPr/>
            <p:nvPr/>
          </p:nvSpPr>
          <p:spPr>
            <a:xfrm>
              <a:off x="542923" y="1736761"/>
              <a:ext cx="8058154" cy="10417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8" name="TextBox 7">
              <a:extLst>
                <a:ext uri="{FF2B5EF4-FFF2-40B4-BE49-F238E27FC236}">
                  <a16:creationId xmlns:a16="http://schemas.microsoft.com/office/drawing/2014/main" id="{65979EF2-67B0-4F5B-9360-AE7F308907A8}"/>
                </a:ext>
              </a:extLst>
            </p:cNvPr>
            <p:cNvSpPr txBox="1"/>
            <p:nvPr/>
          </p:nvSpPr>
          <p:spPr>
            <a:xfrm>
              <a:off x="542922" y="1745949"/>
              <a:ext cx="7807571" cy="1005094"/>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Marginal cost </a:t>
              </a:r>
              <a:r>
                <a:rPr lang="en-US" sz="2000" dirty="0">
                  <a:solidFill>
                    <a:schemeClr val="bg1"/>
                  </a:solidFill>
                </a:rPr>
                <a:t>is calculated by taking the change in total cost and dividing it by the change in quantity.</a:t>
              </a:r>
            </a:p>
          </p:txBody>
        </p:sp>
      </p:grpSp>
      <p:grpSp>
        <p:nvGrpSpPr>
          <p:cNvPr id="9" name="Group 8" descr="The marginal cost curve is generally upward-sloping because diminishing marginal returns implies that additional units are more costly to produce.">
            <a:extLst>
              <a:ext uri="{FF2B5EF4-FFF2-40B4-BE49-F238E27FC236}">
                <a16:creationId xmlns:a16="http://schemas.microsoft.com/office/drawing/2014/main" id="{46B904B7-22E6-49AA-9E78-9B710F97584D}"/>
              </a:ext>
            </a:extLst>
          </p:cNvPr>
          <p:cNvGrpSpPr/>
          <p:nvPr/>
        </p:nvGrpSpPr>
        <p:grpSpPr>
          <a:xfrm>
            <a:off x="1524001" y="3004207"/>
            <a:ext cx="4029079" cy="1951090"/>
            <a:chOff x="542922" y="1736760"/>
            <a:chExt cx="8058155" cy="1481768"/>
          </a:xfrm>
          <a:solidFill>
            <a:srgbClr val="627981"/>
          </a:solidFill>
        </p:grpSpPr>
        <p:sp>
          <p:nvSpPr>
            <p:cNvPr id="10" name="Rectangle 9">
              <a:extLst>
                <a:ext uri="{FF2B5EF4-FFF2-40B4-BE49-F238E27FC236}">
                  <a16:creationId xmlns:a16="http://schemas.microsoft.com/office/drawing/2014/main" id="{AE8BA560-A101-47C7-9C6E-F467F9407D1D}"/>
                </a:ext>
              </a:extLst>
            </p:cNvPr>
            <p:cNvSpPr/>
            <p:nvPr/>
          </p:nvSpPr>
          <p:spPr>
            <a:xfrm>
              <a:off x="542924" y="1736760"/>
              <a:ext cx="8058153" cy="14725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6FCCE7B2-764D-4C49-8F50-CEE1A322CCAD}"/>
                </a:ext>
              </a:extLst>
            </p:cNvPr>
            <p:cNvSpPr txBox="1"/>
            <p:nvPr/>
          </p:nvSpPr>
          <p:spPr>
            <a:xfrm>
              <a:off x="542922" y="1745949"/>
              <a:ext cx="7807571" cy="147257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marginal cost curve is generally upward-sloping because diminishing marginal returns implies that additional units are more costly to produce.</a:t>
              </a:r>
            </a:p>
          </p:txBody>
        </p:sp>
      </p:grpSp>
      <p:grpSp>
        <p:nvGrpSpPr>
          <p:cNvPr id="12" name="Group 11" descr="The marginal cost curve intersects the average total cost curve at its minimum point.">
            <a:extLst>
              <a:ext uri="{FF2B5EF4-FFF2-40B4-BE49-F238E27FC236}">
                <a16:creationId xmlns:a16="http://schemas.microsoft.com/office/drawing/2014/main" id="{05067C1E-0075-4D8C-A7A8-AECD04878F27}"/>
              </a:ext>
            </a:extLst>
          </p:cNvPr>
          <p:cNvGrpSpPr/>
          <p:nvPr/>
        </p:nvGrpSpPr>
        <p:grpSpPr>
          <a:xfrm>
            <a:off x="1524001" y="5153242"/>
            <a:ext cx="4029079" cy="1077802"/>
            <a:chOff x="542922" y="1736760"/>
            <a:chExt cx="8058155" cy="1827643"/>
          </a:xfrm>
          <a:solidFill>
            <a:srgbClr val="627981"/>
          </a:solidFill>
        </p:grpSpPr>
        <p:sp>
          <p:nvSpPr>
            <p:cNvPr id="13" name="Rectangle 12">
              <a:extLst>
                <a:ext uri="{FF2B5EF4-FFF2-40B4-BE49-F238E27FC236}">
                  <a16:creationId xmlns:a16="http://schemas.microsoft.com/office/drawing/2014/main" id="{DA415DB8-6A03-40CE-B175-6AC4A7272634}"/>
                </a:ext>
              </a:extLst>
            </p:cNvPr>
            <p:cNvSpPr/>
            <p:nvPr/>
          </p:nvSpPr>
          <p:spPr>
            <a:xfrm>
              <a:off x="542924" y="1736760"/>
              <a:ext cx="8058153" cy="182764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44437F69-E5D1-470F-BC94-B07FEDD46CC0}"/>
                </a:ext>
              </a:extLst>
            </p:cNvPr>
            <p:cNvSpPr txBox="1"/>
            <p:nvPr/>
          </p:nvSpPr>
          <p:spPr>
            <a:xfrm>
              <a:off x="542922" y="1745950"/>
              <a:ext cx="7807571" cy="1137967"/>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marginal cost curve intersects the average total cost curve at its minimum point. </a:t>
              </a:r>
            </a:p>
          </p:txBody>
        </p:sp>
      </p:grpSp>
      <p:pic>
        <p:nvPicPr>
          <p:cNvPr id="3" name="Picture 2" descr="A graph with output on the x-axis and cost in dollars on the y-axis. Marginal cost, average total cost, and average variable cost curves are included, showing the u-shaped nature of the curves following a rise in output. The marginal cost curve is highlighted.">
            <a:extLst>
              <a:ext uri="{FF2B5EF4-FFF2-40B4-BE49-F238E27FC236}">
                <a16:creationId xmlns:a16="http://schemas.microsoft.com/office/drawing/2014/main" id="{7A79A288-C462-4102-9F99-5139ED930E2C}"/>
              </a:ext>
            </a:extLst>
          </p:cNvPr>
          <p:cNvPicPr>
            <a:picLocks noChangeAspect="1"/>
          </p:cNvPicPr>
          <p:nvPr/>
        </p:nvPicPr>
        <p:blipFill>
          <a:blip r:embed="rId3"/>
          <a:stretch>
            <a:fillRect/>
          </a:stretch>
        </p:blipFill>
        <p:spPr>
          <a:xfrm>
            <a:off x="6038850" y="1285113"/>
            <a:ext cx="5222363" cy="4306824"/>
          </a:xfrm>
          <a:prstGeom prst="rect">
            <a:avLst/>
          </a:prstGeom>
        </p:spPr>
      </p:pic>
      <p:pic>
        <p:nvPicPr>
          <p:cNvPr id="4" name="Picture 3" descr="Marginal cost is M C equals change in T C divided by change in Q.">
            <a:extLst>
              <a:ext uri="{FF2B5EF4-FFF2-40B4-BE49-F238E27FC236}">
                <a16:creationId xmlns:a16="http://schemas.microsoft.com/office/drawing/2014/main" id="{44516EDF-5531-B109-15EC-11504EF1828F}"/>
              </a:ext>
            </a:extLst>
          </p:cNvPr>
          <p:cNvPicPr>
            <a:picLocks noChangeAspect="1"/>
          </p:cNvPicPr>
          <p:nvPr/>
        </p:nvPicPr>
        <p:blipFill>
          <a:blip r:embed="rId4"/>
          <a:stretch>
            <a:fillRect/>
          </a:stretch>
        </p:blipFill>
        <p:spPr>
          <a:xfrm>
            <a:off x="7034948" y="5658325"/>
            <a:ext cx="4226265" cy="817234"/>
          </a:xfrm>
          <a:prstGeom prst="rect">
            <a:avLst/>
          </a:prstGeom>
        </p:spPr>
      </p:pic>
    </p:spTree>
    <p:extLst>
      <p:ext uri="{BB962C8B-B14F-4D97-AF65-F5344CB8AC3E}">
        <p14:creationId xmlns:p14="http://schemas.microsoft.com/office/powerpoint/2010/main" val="107455559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Real-World Discussion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6B32A965-1C8D-4955-8CC6-E83CC7DBD770}"/>
              </a:ext>
            </a:extLst>
          </p:cNvPr>
          <p:cNvSpPr txBox="1"/>
          <p:nvPr/>
        </p:nvSpPr>
        <p:spPr>
          <a:xfrm>
            <a:off x="1670329" y="1516583"/>
            <a:ext cx="8851342" cy="1569660"/>
          </a:xfrm>
          <a:prstGeom prst="rect">
            <a:avLst/>
          </a:prstGeom>
          <a:solidFill>
            <a:srgbClr val="627981"/>
          </a:solidFill>
        </p:spPr>
        <p:txBody>
          <a:bodyPr wrap="square" rtlCol="0" anchor="ctr">
            <a:spAutoFit/>
          </a:bodyPr>
          <a:lstStyle/>
          <a:p>
            <a:pPr algn="ctr"/>
            <a:r>
              <a:rPr lang="en-US" sz="2400" dirty="0">
                <a:solidFill>
                  <a:schemeClr val="bg1"/>
                </a:solidFill>
              </a:rPr>
              <a:t>Suppose your company has produced its first unit of output. When output is 1, the fixed cost is $40, and the variable cost is $5. What is the total cost? What is the average variable cost? What is</a:t>
            </a:r>
          </a:p>
          <a:p>
            <a:pPr algn="ctr"/>
            <a:r>
              <a:rPr lang="en-US" sz="2400" dirty="0">
                <a:solidFill>
                  <a:schemeClr val="bg1"/>
                </a:solidFill>
              </a:rPr>
              <a:t>the average total cost? What is the marginal cost?</a:t>
            </a:r>
          </a:p>
        </p:txBody>
      </p:sp>
      <p:pic>
        <p:nvPicPr>
          <p:cNvPr id="4" name="Picture 3" descr="A group of people raising their hands">
            <a:extLst>
              <a:ext uri="{FF2B5EF4-FFF2-40B4-BE49-F238E27FC236}">
                <a16:creationId xmlns:a16="http://schemas.microsoft.com/office/drawing/2014/main" id="{8334A196-5823-4F1C-8B75-8C35D12174F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55477" y="3436342"/>
            <a:ext cx="4681045" cy="3120697"/>
          </a:xfrm>
          <a:prstGeom prst="rect">
            <a:avLst/>
          </a:prstGeom>
        </p:spPr>
      </p:pic>
    </p:spTree>
    <p:extLst>
      <p:ext uri="{BB962C8B-B14F-4D97-AF65-F5344CB8AC3E}">
        <p14:creationId xmlns:p14="http://schemas.microsoft.com/office/powerpoint/2010/main" val="15365888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Market Structure</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6" name="Group 15" descr="The answers to production questions depend on the conditions facing each firm and the market structure for the product(s) in question.">
            <a:extLst>
              <a:ext uri="{FF2B5EF4-FFF2-40B4-BE49-F238E27FC236}">
                <a16:creationId xmlns:a16="http://schemas.microsoft.com/office/drawing/2014/main" id="{C03D23DB-510A-4914-BBBE-3C5394BB4195}"/>
              </a:ext>
            </a:extLst>
          </p:cNvPr>
          <p:cNvGrpSpPr/>
          <p:nvPr/>
        </p:nvGrpSpPr>
        <p:grpSpPr>
          <a:xfrm>
            <a:off x="2066922" y="1580912"/>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5B2E2BC8-7FC7-48B5-96C0-1DA7F0A56A7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B0DDC293-FBCE-4429-8BD6-93FDA272E43D}"/>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answers to production questions depend on the conditions facing each firm and the market structure for the product(s) in question.</a:t>
              </a:r>
            </a:p>
          </p:txBody>
        </p:sp>
      </p:grpSp>
      <p:grpSp>
        <p:nvGrpSpPr>
          <p:cNvPr id="19" name="Group 18" descr="Market structure is a multidimensional concept that involves how competitive the industry is.">
            <a:extLst>
              <a:ext uri="{FF2B5EF4-FFF2-40B4-BE49-F238E27FC236}">
                <a16:creationId xmlns:a16="http://schemas.microsoft.com/office/drawing/2014/main" id="{C9D8EA16-E629-4411-B7D7-0C526319D3EA}"/>
              </a:ext>
            </a:extLst>
          </p:cNvPr>
          <p:cNvGrpSpPr/>
          <p:nvPr/>
        </p:nvGrpSpPr>
        <p:grpSpPr>
          <a:xfrm>
            <a:off x="2066922" y="2504956"/>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2FAE1B5A-C308-4D1C-B0B1-CD79DC93EEB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CD14CBB4-F18A-4405-B356-E94C0B44BA0B}"/>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Market structure is a multidimensional concept that involves how competitive the industry is.</a:t>
              </a:r>
            </a:p>
          </p:txBody>
        </p:sp>
      </p:grpSp>
      <p:pic>
        <p:nvPicPr>
          <p:cNvPr id="1026" name="Picture 2" descr="A photograph of a man operating a forklift">
            <a:extLst>
              <a:ext uri="{FF2B5EF4-FFF2-40B4-BE49-F238E27FC236}">
                <a16:creationId xmlns:a16="http://schemas.microsoft.com/office/drawing/2014/main" id="{307C59CA-4441-47F1-A8FF-E6E05B5CDEA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04871" y="3564719"/>
            <a:ext cx="4782255" cy="29548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4170495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Real-World Discussion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10C12F12-87E6-4440-BDEE-6AB7EF8A4B07}"/>
              </a:ext>
            </a:extLst>
          </p:cNvPr>
          <p:cNvSpPr txBox="1"/>
          <p:nvPr/>
        </p:nvSpPr>
        <p:spPr>
          <a:xfrm>
            <a:off x="1670329" y="1516583"/>
            <a:ext cx="8851342" cy="1569660"/>
          </a:xfrm>
          <a:prstGeom prst="rect">
            <a:avLst/>
          </a:prstGeom>
          <a:solidFill>
            <a:srgbClr val="627981"/>
          </a:solidFill>
        </p:spPr>
        <p:txBody>
          <a:bodyPr wrap="square" rtlCol="0" anchor="ctr">
            <a:spAutoFit/>
          </a:bodyPr>
          <a:lstStyle/>
          <a:p>
            <a:pPr algn="ctr"/>
            <a:r>
              <a:rPr lang="en-US" sz="2400" dirty="0">
                <a:solidFill>
                  <a:schemeClr val="bg1"/>
                </a:solidFill>
              </a:rPr>
              <a:t>Suppose your company has produced its first unit of output. When output is 1, the fixed cost is $40, and the variable cost is $5. What is the total cost? What is the average variable cost? What is</a:t>
            </a:r>
          </a:p>
          <a:p>
            <a:pPr algn="ctr"/>
            <a:r>
              <a:rPr lang="en-US" sz="2400" dirty="0">
                <a:solidFill>
                  <a:schemeClr val="bg1"/>
                </a:solidFill>
              </a:rPr>
              <a:t>the average total cost? What is the marginal cost?</a:t>
            </a:r>
          </a:p>
        </p:txBody>
      </p:sp>
      <p:sp>
        <p:nvSpPr>
          <p:cNvPr id="16" name="TextBox 15">
            <a:extLst>
              <a:ext uri="{FF2B5EF4-FFF2-40B4-BE49-F238E27FC236}">
                <a16:creationId xmlns:a16="http://schemas.microsoft.com/office/drawing/2014/main" id="{6B32A965-1C8D-4955-8CC6-E83CC7DBD770}"/>
              </a:ext>
            </a:extLst>
          </p:cNvPr>
          <p:cNvSpPr txBox="1"/>
          <p:nvPr/>
        </p:nvSpPr>
        <p:spPr>
          <a:xfrm>
            <a:off x="1670329" y="3648303"/>
            <a:ext cx="8851342" cy="2677656"/>
          </a:xfrm>
          <a:prstGeom prst="rect">
            <a:avLst/>
          </a:prstGeom>
          <a:solidFill>
            <a:srgbClr val="627981"/>
          </a:solidFill>
        </p:spPr>
        <p:txBody>
          <a:bodyPr wrap="square" rtlCol="0" anchor="ctr">
            <a:spAutoFit/>
          </a:bodyPr>
          <a:lstStyle/>
          <a:p>
            <a:pPr algn="ctr"/>
            <a:r>
              <a:rPr lang="en-US" sz="2400" dirty="0">
                <a:solidFill>
                  <a:schemeClr val="bg1"/>
                </a:solidFill>
              </a:rPr>
              <a:t>total cost = $40 + $5 = $45</a:t>
            </a:r>
          </a:p>
          <a:p>
            <a:pPr algn="ctr"/>
            <a:endParaRPr lang="en-US" sz="2400" i="1" dirty="0">
              <a:solidFill>
                <a:schemeClr val="bg1"/>
              </a:solidFill>
            </a:endParaRPr>
          </a:p>
          <a:p>
            <a:pPr algn="ctr"/>
            <a:r>
              <a:rPr lang="en-US" sz="2400" dirty="0">
                <a:solidFill>
                  <a:schemeClr val="bg1"/>
                </a:solidFill>
              </a:rPr>
              <a:t>average variable cost = $5∕1 = $5</a:t>
            </a:r>
          </a:p>
          <a:p>
            <a:pPr algn="ctr"/>
            <a:endParaRPr lang="en-US" sz="2400" i="1" dirty="0">
              <a:solidFill>
                <a:schemeClr val="bg1"/>
              </a:solidFill>
            </a:endParaRPr>
          </a:p>
          <a:p>
            <a:pPr algn="ctr"/>
            <a:r>
              <a:rPr lang="en-US" sz="2400" dirty="0">
                <a:solidFill>
                  <a:schemeClr val="bg1"/>
                </a:solidFill>
              </a:rPr>
              <a:t>average total cost = $45∕1 = $45</a:t>
            </a:r>
          </a:p>
          <a:p>
            <a:pPr algn="ctr"/>
            <a:endParaRPr lang="en-US" sz="2400" i="1" dirty="0">
              <a:solidFill>
                <a:schemeClr val="bg1"/>
              </a:solidFill>
            </a:endParaRPr>
          </a:p>
          <a:p>
            <a:pPr algn="ctr"/>
            <a:r>
              <a:rPr lang="en-US" sz="2400" dirty="0">
                <a:solidFill>
                  <a:schemeClr val="bg1"/>
                </a:solidFill>
              </a:rPr>
              <a:t>marginal cost = $45∕1 = $45</a:t>
            </a:r>
          </a:p>
        </p:txBody>
      </p:sp>
    </p:spTree>
    <p:extLst>
      <p:ext uri="{BB962C8B-B14F-4D97-AF65-F5344CB8AC3E}">
        <p14:creationId xmlns:p14="http://schemas.microsoft.com/office/powerpoint/2010/main" val="161208682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Lessons from Alternative Measures of Costs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3" name="Group 22" descr="Breaking down total costs into fixed cost, marginal cost, average total cost, and average variable cost is useful because each statistic offers its own insights for the firm.">
            <a:extLst>
              <a:ext uri="{FF2B5EF4-FFF2-40B4-BE49-F238E27FC236}">
                <a16:creationId xmlns:a16="http://schemas.microsoft.com/office/drawing/2014/main" id="{B8ADE048-7035-44B5-A284-22C195FE9D18}"/>
              </a:ext>
            </a:extLst>
          </p:cNvPr>
          <p:cNvGrpSpPr/>
          <p:nvPr/>
        </p:nvGrpSpPr>
        <p:grpSpPr>
          <a:xfrm>
            <a:off x="2066918" y="1580912"/>
            <a:ext cx="8058158" cy="1078465"/>
            <a:chOff x="542919" y="1736761"/>
            <a:chExt cx="8058158" cy="1078465"/>
          </a:xfrm>
          <a:solidFill>
            <a:srgbClr val="627981"/>
          </a:solidFill>
        </p:grpSpPr>
        <p:sp>
          <p:nvSpPr>
            <p:cNvPr id="24" name="Rectangle 23">
              <a:extLst>
                <a:ext uri="{FF2B5EF4-FFF2-40B4-BE49-F238E27FC236}">
                  <a16:creationId xmlns:a16="http://schemas.microsoft.com/office/drawing/2014/main" id="{079F6074-600C-43D9-B38E-200F114AEF71}"/>
                </a:ext>
              </a:extLst>
            </p:cNvPr>
            <p:cNvSpPr/>
            <p:nvPr/>
          </p:nvSpPr>
          <p:spPr>
            <a:xfrm>
              <a:off x="542923" y="1736761"/>
              <a:ext cx="8058154" cy="107846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a:extLst>
                <a:ext uri="{FF2B5EF4-FFF2-40B4-BE49-F238E27FC236}">
                  <a16:creationId xmlns:a16="http://schemas.microsoft.com/office/drawing/2014/main" id="{E6A61A1E-F39B-4350-853F-6DF7D03A98E5}"/>
                </a:ext>
              </a:extLst>
            </p:cNvPr>
            <p:cNvSpPr txBox="1"/>
            <p:nvPr/>
          </p:nvSpPr>
          <p:spPr>
            <a:xfrm>
              <a:off x="542919" y="1784103"/>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Breaking down total costs into fixed cost, marginal cost, average total cost, and average variable cost is useful because each statistic offers its own insights for the firm.</a:t>
              </a:r>
            </a:p>
          </p:txBody>
        </p:sp>
      </p:grpSp>
      <p:grpSp>
        <p:nvGrpSpPr>
          <p:cNvPr id="27" name="Group 26" descr="Whatever the firm's level of output, total revenue must exceed total costs if it is to earn a profit.">
            <a:extLst>
              <a:ext uri="{FF2B5EF4-FFF2-40B4-BE49-F238E27FC236}">
                <a16:creationId xmlns:a16="http://schemas.microsoft.com/office/drawing/2014/main" id="{287C7AF3-C71E-45F3-8815-C9A8D6DD703F}"/>
              </a:ext>
            </a:extLst>
          </p:cNvPr>
          <p:cNvGrpSpPr/>
          <p:nvPr/>
        </p:nvGrpSpPr>
        <p:grpSpPr>
          <a:xfrm>
            <a:off x="2066921" y="2746254"/>
            <a:ext cx="8058158" cy="806935"/>
            <a:chOff x="542919" y="1736761"/>
            <a:chExt cx="8058158" cy="806935"/>
          </a:xfrm>
          <a:solidFill>
            <a:srgbClr val="627981"/>
          </a:solidFill>
        </p:grpSpPr>
        <p:sp>
          <p:nvSpPr>
            <p:cNvPr id="28" name="Rectangle 27">
              <a:extLst>
                <a:ext uri="{FF2B5EF4-FFF2-40B4-BE49-F238E27FC236}">
                  <a16:creationId xmlns:a16="http://schemas.microsoft.com/office/drawing/2014/main" id="{C2191E25-817C-44D8-882B-2B42F55A382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2896F11B-EFAD-42DC-8AAF-EDC0445DBB66}"/>
                </a:ext>
              </a:extLst>
            </p:cNvPr>
            <p:cNvSpPr txBox="1"/>
            <p:nvPr/>
          </p:nvSpPr>
          <p:spPr>
            <a:xfrm>
              <a:off x="542919" y="180913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Whatever the firm's level of output, total revenue must exceed total costs if it is to earn a profit.</a:t>
              </a:r>
            </a:p>
          </p:txBody>
        </p:sp>
      </p:grpSp>
      <p:grpSp>
        <p:nvGrpSpPr>
          <p:cNvPr id="30" name="Group 29" descr="Typically, a firm should ignore sunk costs since they have already spent the money and cannot make any changes.">
            <a:extLst>
              <a:ext uri="{FF2B5EF4-FFF2-40B4-BE49-F238E27FC236}">
                <a16:creationId xmlns:a16="http://schemas.microsoft.com/office/drawing/2014/main" id="{7C4CFA4E-37D2-495A-8D5D-2FC5EBD814E8}"/>
              </a:ext>
            </a:extLst>
          </p:cNvPr>
          <p:cNvGrpSpPr/>
          <p:nvPr/>
        </p:nvGrpSpPr>
        <p:grpSpPr>
          <a:xfrm>
            <a:off x="2066920" y="3670298"/>
            <a:ext cx="8058159" cy="806935"/>
            <a:chOff x="542918" y="1736761"/>
            <a:chExt cx="8058159" cy="806935"/>
          </a:xfrm>
          <a:solidFill>
            <a:srgbClr val="627981"/>
          </a:solidFill>
        </p:grpSpPr>
        <p:sp>
          <p:nvSpPr>
            <p:cNvPr id="31" name="Rectangle 30">
              <a:extLst>
                <a:ext uri="{FF2B5EF4-FFF2-40B4-BE49-F238E27FC236}">
                  <a16:creationId xmlns:a16="http://schemas.microsoft.com/office/drawing/2014/main" id="{85C56372-7516-4013-8718-7E4CFF89101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2" name="TextBox 31">
              <a:extLst>
                <a:ext uri="{FF2B5EF4-FFF2-40B4-BE49-F238E27FC236}">
                  <a16:creationId xmlns:a16="http://schemas.microsoft.com/office/drawing/2014/main" id="{88FA3284-4A5F-487B-A0D0-98A719BF55C4}"/>
                </a:ext>
              </a:extLst>
            </p:cNvPr>
            <p:cNvSpPr txBox="1"/>
            <p:nvPr/>
          </p:nvSpPr>
          <p:spPr>
            <a:xfrm>
              <a:off x="542918" y="175422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Typically, a firm should ignore sunk costs since they have already spent the money and cannot make any changes.</a:t>
              </a:r>
            </a:p>
          </p:txBody>
        </p:sp>
      </p:grpSp>
      <p:grpSp>
        <p:nvGrpSpPr>
          <p:cNvPr id="33" name="Group 32" descr="Because variable costs can be changed, they convey information about a firm's ability to cut costs and the extent to which costs may increase.">
            <a:extLst>
              <a:ext uri="{FF2B5EF4-FFF2-40B4-BE49-F238E27FC236}">
                <a16:creationId xmlns:a16="http://schemas.microsoft.com/office/drawing/2014/main" id="{5A43D888-0428-436C-BC8C-E51B5591670D}"/>
              </a:ext>
            </a:extLst>
          </p:cNvPr>
          <p:cNvGrpSpPr/>
          <p:nvPr/>
        </p:nvGrpSpPr>
        <p:grpSpPr>
          <a:xfrm>
            <a:off x="2066919" y="4594048"/>
            <a:ext cx="8058160" cy="807523"/>
            <a:chOff x="542917" y="1736173"/>
            <a:chExt cx="8058160" cy="807523"/>
          </a:xfrm>
          <a:solidFill>
            <a:srgbClr val="627981"/>
          </a:solidFill>
        </p:grpSpPr>
        <p:sp>
          <p:nvSpPr>
            <p:cNvPr id="34" name="Rectangle 33">
              <a:extLst>
                <a:ext uri="{FF2B5EF4-FFF2-40B4-BE49-F238E27FC236}">
                  <a16:creationId xmlns:a16="http://schemas.microsoft.com/office/drawing/2014/main" id="{39B42A0E-227F-4963-B451-9103B72F37B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5" name="TextBox 34">
              <a:extLst>
                <a:ext uri="{FF2B5EF4-FFF2-40B4-BE49-F238E27FC236}">
                  <a16:creationId xmlns:a16="http://schemas.microsoft.com/office/drawing/2014/main" id="{E4064248-4372-449F-B820-429CDF243BE8}"/>
                </a:ext>
              </a:extLst>
            </p:cNvPr>
            <p:cNvSpPr txBox="1"/>
            <p:nvPr/>
          </p:nvSpPr>
          <p:spPr>
            <a:xfrm>
              <a:off x="542917" y="173617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Because variable costs can be changed, they convey information about a firm's ability to cut costs and the extent to which costs may increase.</a:t>
              </a:r>
            </a:p>
          </p:txBody>
        </p:sp>
      </p:grpSp>
    </p:spTree>
    <p:extLst>
      <p:ext uri="{BB962C8B-B14F-4D97-AF65-F5344CB8AC3E}">
        <p14:creationId xmlns:p14="http://schemas.microsoft.com/office/powerpoint/2010/main" val="5848969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Success of a Firm</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Average cost tells a firm whether it can earn profits given the current price in the market.">
            <a:extLst>
              <a:ext uri="{FF2B5EF4-FFF2-40B4-BE49-F238E27FC236}">
                <a16:creationId xmlns:a16="http://schemas.microsoft.com/office/drawing/2014/main" id="{DE352263-799E-42C3-8C51-A3962808736C}"/>
              </a:ext>
            </a:extLst>
          </p:cNvPr>
          <p:cNvGrpSpPr/>
          <p:nvPr/>
        </p:nvGrpSpPr>
        <p:grpSpPr>
          <a:xfrm>
            <a:off x="2066918" y="1580912"/>
            <a:ext cx="8058158" cy="806935"/>
            <a:chOff x="542919" y="1736761"/>
            <a:chExt cx="8058158" cy="806935"/>
          </a:xfrm>
          <a:solidFill>
            <a:srgbClr val="627981"/>
          </a:solidFill>
        </p:grpSpPr>
        <p:sp>
          <p:nvSpPr>
            <p:cNvPr id="10" name="Rectangle 9">
              <a:extLst>
                <a:ext uri="{FF2B5EF4-FFF2-40B4-BE49-F238E27FC236}">
                  <a16:creationId xmlns:a16="http://schemas.microsoft.com/office/drawing/2014/main" id="{8769321E-FEFD-40ED-A512-B60CAFAD57A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4A84A50-0154-436E-ACCC-719A63835347}"/>
                </a:ext>
              </a:extLst>
            </p:cNvPr>
            <p:cNvSpPr txBox="1"/>
            <p:nvPr/>
          </p:nvSpPr>
          <p:spPr>
            <a:xfrm>
              <a:off x="542919" y="178410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Average cost tells a firm whether it can earn profits given the current price in the market.</a:t>
              </a:r>
            </a:p>
          </p:txBody>
        </p:sp>
      </p:grpSp>
      <p:grpSp>
        <p:nvGrpSpPr>
          <p:cNvPr id="12" name="Group 11" descr="Dividing profit by the quantity of output produced gives average profit, also known as the firm's profit margin.">
            <a:extLst>
              <a:ext uri="{FF2B5EF4-FFF2-40B4-BE49-F238E27FC236}">
                <a16:creationId xmlns:a16="http://schemas.microsoft.com/office/drawing/2014/main" id="{554D53A4-369F-44BC-A528-239D457A8D6A}"/>
              </a:ext>
            </a:extLst>
          </p:cNvPr>
          <p:cNvGrpSpPr/>
          <p:nvPr/>
        </p:nvGrpSpPr>
        <p:grpSpPr>
          <a:xfrm>
            <a:off x="2066918" y="2504956"/>
            <a:ext cx="8058158" cy="806935"/>
            <a:chOff x="542919" y="1736761"/>
            <a:chExt cx="8058158" cy="806935"/>
          </a:xfrm>
          <a:solidFill>
            <a:srgbClr val="627981"/>
          </a:solidFill>
        </p:grpSpPr>
        <p:sp>
          <p:nvSpPr>
            <p:cNvPr id="13" name="Rectangle 12">
              <a:extLst>
                <a:ext uri="{FF2B5EF4-FFF2-40B4-BE49-F238E27FC236}">
                  <a16:creationId xmlns:a16="http://schemas.microsoft.com/office/drawing/2014/main" id="{4846A247-0BB7-4D23-97C1-5FF0C21C77E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178876C2-478C-4398-907C-08C5799F57AF}"/>
                </a:ext>
              </a:extLst>
            </p:cNvPr>
            <p:cNvSpPr txBox="1"/>
            <p:nvPr/>
          </p:nvSpPr>
          <p:spPr>
            <a:xfrm>
              <a:off x="542919" y="180913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Dividing profit by the quantity of output produced gives </a:t>
              </a:r>
              <a:r>
                <a:rPr lang="en-US" sz="2000" b="1" dirty="0">
                  <a:solidFill>
                    <a:schemeClr val="bg1"/>
                  </a:solidFill>
                </a:rPr>
                <a:t>average profit</a:t>
              </a:r>
              <a:r>
                <a:rPr lang="en-US" sz="2000" dirty="0">
                  <a:solidFill>
                    <a:schemeClr val="bg1"/>
                  </a:solidFill>
                </a:rPr>
                <a:t>, also known as the firm's </a:t>
              </a:r>
              <a:r>
                <a:rPr lang="en-US" sz="2000" i="1" dirty="0">
                  <a:solidFill>
                    <a:schemeClr val="bg1"/>
                  </a:solidFill>
                </a:rPr>
                <a:t>profit margin</a:t>
              </a:r>
              <a:r>
                <a:rPr lang="en-US" sz="2000" dirty="0">
                  <a:solidFill>
                    <a:schemeClr val="bg1"/>
                  </a:solidFill>
                </a:rPr>
                <a:t>.</a:t>
              </a:r>
            </a:p>
          </p:txBody>
        </p:sp>
      </p:grpSp>
      <p:pic>
        <p:nvPicPr>
          <p:cNvPr id="3" name="Picture 2" descr="average profit equals profit divided by quantity produced">
            <a:extLst>
              <a:ext uri="{FF2B5EF4-FFF2-40B4-BE49-F238E27FC236}">
                <a16:creationId xmlns:a16="http://schemas.microsoft.com/office/drawing/2014/main" id="{AA299E4E-86EB-A7B5-8FFD-81EC65FB7F01}"/>
              </a:ext>
            </a:extLst>
          </p:cNvPr>
          <p:cNvPicPr>
            <a:picLocks noChangeAspect="1"/>
          </p:cNvPicPr>
          <p:nvPr/>
        </p:nvPicPr>
        <p:blipFill>
          <a:blip r:embed="rId3"/>
          <a:stretch>
            <a:fillRect/>
          </a:stretch>
        </p:blipFill>
        <p:spPr>
          <a:xfrm>
            <a:off x="3508418" y="3663502"/>
            <a:ext cx="5175164" cy="1255739"/>
          </a:xfrm>
          <a:prstGeom prst="rect">
            <a:avLst/>
          </a:prstGeom>
        </p:spPr>
      </p:pic>
    </p:spTree>
    <p:extLst>
      <p:ext uri="{BB962C8B-B14F-4D97-AF65-F5344CB8AC3E}">
        <p14:creationId xmlns:p14="http://schemas.microsoft.com/office/powerpoint/2010/main" val="14018485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398785"/>
            <a:ext cx="9273061" cy="5016758"/>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r>
              <a:rPr lang="en-US" sz="2000" dirty="0">
                <a:solidFill>
                  <a:schemeClr val="bg1"/>
                </a:solidFill>
              </a:rPr>
              <a:t>For every input (e.g., labor), there is an associated factor payment (e.g., wages and salaries).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In a short-run perspective, we can divide a firm's total cost into fixed cost, which a firm must incur before producing any output, and variable costs, which the firm incurs in the act of producing.</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We calculate marginal cost by taking the change in total cost (or the change in variable cost, which will be the same thing) and dividing it by the change in output for each possible change in output.</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We calculate average total cost by taking total cost and dividing by total output at each different level of output.</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We calculate average variable cost by taking total variable cost and dividing by the total output at each level of output.</a:t>
            </a:r>
          </a:p>
        </p:txBody>
      </p:sp>
    </p:spTree>
    <p:extLst>
      <p:ext uri="{BB962C8B-B14F-4D97-AF65-F5344CB8AC3E}">
        <p14:creationId xmlns:p14="http://schemas.microsoft.com/office/powerpoint/2010/main" val="278633723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6" y="2475803"/>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404872" y="2966420"/>
            <a:ext cx="9265024"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Production in the Long Run</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146588726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Production in the Long Run</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Picture of an individual counting money beside a notebook and pen">
            <a:extLst>
              <a:ext uri="{FF2B5EF4-FFF2-40B4-BE49-F238E27FC236}">
                <a16:creationId xmlns:a16="http://schemas.microsoft.com/office/drawing/2014/main" id="{542B50A2-048C-4C27-9544-0A78B34713A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97821" y="1437302"/>
            <a:ext cx="4996355" cy="3330903"/>
          </a:xfrm>
          <a:prstGeom prst="rect">
            <a:avLst/>
          </a:prstGeom>
        </p:spPr>
      </p:pic>
      <p:grpSp>
        <p:nvGrpSpPr>
          <p:cNvPr id="17" name="Group 16" descr="Firms face many production decisions, some of which are difficult to address in the present or near-future. In the long run, however, firms can modify all inputs in order to produce efficiently.">
            <a:extLst>
              <a:ext uri="{FF2B5EF4-FFF2-40B4-BE49-F238E27FC236}">
                <a16:creationId xmlns:a16="http://schemas.microsoft.com/office/drawing/2014/main" id="{635484E1-69B7-45C0-93D1-3E34A99FCB56}"/>
              </a:ext>
            </a:extLst>
          </p:cNvPr>
          <p:cNvGrpSpPr/>
          <p:nvPr/>
        </p:nvGrpSpPr>
        <p:grpSpPr>
          <a:xfrm>
            <a:off x="1881187" y="5135186"/>
            <a:ext cx="8429625" cy="1169811"/>
            <a:chOff x="542921" y="1494983"/>
            <a:chExt cx="8492547" cy="1116933"/>
          </a:xfrm>
          <a:solidFill>
            <a:srgbClr val="627981"/>
          </a:solidFill>
        </p:grpSpPr>
        <p:sp>
          <p:nvSpPr>
            <p:cNvPr id="18" name="Rectangle 17">
              <a:extLst>
                <a:ext uri="{FF2B5EF4-FFF2-40B4-BE49-F238E27FC236}">
                  <a16:creationId xmlns:a16="http://schemas.microsoft.com/office/drawing/2014/main" id="{BE287EA0-C514-4801-82FD-5FBC9C140EEE}"/>
                </a:ext>
              </a:extLst>
            </p:cNvPr>
            <p:cNvSpPr/>
            <p:nvPr/>
          </p:nvSpPr>
          <p:spPr>
            <a:xfrm>
              <a:off x="542921" y="1664821"/>
              <a:ext cx="8492547" cy="9470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3BA1613B-4FD4-4AE6-8FFB-1A1AD1551B09}"/>
                </a:ext>
              </a:extLst>
            </p:cNvPr>
            <p:cNvSpPr txBox="1"/>
            <p:nvPr/>
          </p:nvSpPr>
          <p:spPr>
            <a:xfrm>
              <a:off x="542922" y="1494983"/>
              <a:ext cx="8492546" cy="1013832"/>
            </a:xfrm>
            <a:prstGeom prst="rect">
              <a:avLst/>
            </a:prstGeom>
            <a:grpFill/>
          </p:spPr>
          <p:txBody>
            <a:bodyPr wrap="square" rtlCol="0">
              <a:spAutoFit/>
            </a:bodyPr>
            <a:lstStyle/>
            <a:p>
              <a:pPr algn="ctr"/>
              <a:r>
                <a:rPr lang="en-US" sz="2100" dirty="0">
                  <a:solidFill>
                    <a:schemeClr val="bg1"/>
                  </a:solidFill>
                </a:rPr>
                <a:t>Firms face many production decisions, some of which are difficult to address in the present or near-future. In the long run, however, firms can modify all inputs in order to produce efficiently.</a:t>
              </a:r>
            </a:p>
          </p:txBody>
        </p:sp>
      </p:grpSp>
    </p:spTree>
    <p:extLst>
      <p:ext uri="{BB962C8B-B14F-4D97-AF65-F5344CB8AC3E}">
        <p14:creationId xmlns:p14="http://schemas.microsoft.com/office/powerpoint/2010/main" val="220436970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Production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descr="In the long run, all factors (including capital) are variable, so our production function is Q = f[L,K].">
            <a:extLst>
              <a:ext uri="{FF2B5EF4-FFF2-40B4-BE49-F238E27FC236}">
                <a16:creationId xmlns:a16="http://schemas.microsoft.com/office/drawing/2014/main" id="{C057E70B-2511-4A42-8E93-221437B6CDA6}"/>
              </a:ext>
            </a:extLst>
          </p:cNvPr>
          <p:cNvGrpSpPr/>
          <p:nvPr/>
        </p:nvGrpSpPr>
        <p:grpSpPr>
          <a:xfrm>
            <a:off x="2066922" y="1580912"/>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B2AAFDD5-B0A5-44A5-A198-032263D9CD8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939BFBC6-AE46-4BBD-9913-6FE8EF77BF82}"/>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long run, all factors (including capital) are variable, so our production function is </a:t>
              </a:r>
              <a:r>
                <a:rPr lang="en-US" sz="2000" i="1" dirty="0">
                  <a:solidFill>
                    <a:schemeClr val="bg1"/>
                  </a:solidFill>
                </a:rPr>
                <a:t>Q </a:t>
              </a:r>
              <a:r>
                <a:rPr lang="en-US" sz="2000" dirty="0">
                  <a:solidFill>
                    <a:schemeClr val="bg1"/>
                  </a:solidFill>
                </a:rPr>
                <a:t>= </a:t>
              </a:r>
              <a:r>
                <a:rPr lang="en-US" sz="2000" i="1" dirty="0">
                  <a:solidFill>
                    <a:schemeClr val="bg1"/>
                  </a:solidFill>
                </a:rPr>
                <a:t>f</a:t>
              </a:r>
              <a:r>
                <a:rPr lang="en-US" sz="2000" dirty="0">
                  <a:solidFill>
                    <a:schemeClr val="bg1"/>
                  </a:solidFill>
                </a:rPr>
                <a:t>[</a:t>
              </a:r>
              <a:r>
                <a:rPr lang="en-US" sz="2000" i="1" dirty="0">
                  <a:solidFill>
                    <a:schemeClr val="bg1"/>
                  </a:solidFill>
                </a:rPr>
                <a:t>L</a:t>
              </a:r>
              <a:r>
                <a:rPr lang="en-US" sz="2000" dirty="0">
                  <a:solidFill>
                    <a:schemeClr val="bg1"/>
                  </a:solidFill>
                </a:rPr>
                <a:t>,</a:t>
              </a:r>
              <a:r>
                <a:rPr lang="en-US" sz="2000" i="1" dirty="0">
                  <a:solidFill>
                    <a:schemeClr val="bg1"/>
                  </a:solidFill>
                </a:rPr>
                <a:t>K</a:t>
              </a:r>
              <a:r>
                <a:rPr lang="en-US" sz="2000" dirty="0">
                  <a:solidFill>
                    <a:schemeClr val="bg1"/>
                  </a:solidFill>
                </a:rPr>
                <a:t>].</a:t>
              </a:r>
            </a:p>
          </p:txBody>
        </p:sp>
      </p:grpSp>
      <p:grpSp>
        <p:nvGrpSpPr>
          <p:cNvPr id="17" name="Group 16" descr="Q is output, L is labor, and K is capital.">
            <a:extLst>
              <a:ext uri="{FF2B5EF4-FFF2-40B4-BE49-F238E27FC236}">
                <a16:creationId xmlns:a16="http://schemas.microsoft.com/office/drawing/2014/main" id="{CB2E1FE9-5909-493A-A7F5-C822E4D5731D}"/>
              </a:ext>
            </a:extLst>
          </p:cNvPr>
          <p:cNvGrpSpPr/>
          <p:nvPr/>
        </p:nvGrpSpPr>
        <p:grpSpPr>
          <a:xfrm>
            <a:off x="2066920" y="2504956"/>
            <a:ext cx="8058156" cy="806935"/>
            <a:chOff x="542921" y="1736761"/>
            <a:chExt cx="8058156" cy="806935"/>
          </a:xfrm>
          <a:solidFill>
            <a:srgbClr val="627981"/>
          </a:solidFill>
        </p:grpSpPr>
        <p:sp>
          <p:nvSpPr>
            <p:cNvPr id="18" name="Rectangle 17">
              <a:extLst>
                <a:ext uri="{FF2B5EF4-FFF2-40B4-BE49-F238E27FC236}">
                  <a16:creationId xmlns:a16="http://schemas.microsoft.com/office/drawing/2014/main" id="{C295F6A0-5695-42C2-80EA-A72BEE6AD45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308239B7-AE43-41E9-87A1-4DFE4E0830C5}"/>
                </a:ext>
              </a:extLst>
            </p:cNvPr>
            <p:cNvSpPr txBox="1"/>
            <p:nvPr/>
          </p:nvSpPr>
          <p:spPr>
            <a:xfrm>
              <a:off x="542921" y="1940174"/>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i="1" dirty="0">
                  <a:solidFill>
                    <a:schemeClr val="bg1"/>
                  </a:solidFill>
                </a:rPr>
                <a:t>Q</a:t>
              </a:r>
              <a:r>
                <a:rPr lang="en-US" sz="2000" dirty="0">
                  <a:solidFill>
                    <a:schemeClr val="bg1"/>
                  </a:solidFill>
                </a:rPr>
                <a:t> is output, </a:t>
              </a:r>
              <a:r>
                <a:rPr lang="en-US" sz="2000" i="1" dirty="0">
                  <a:solidFill>
                    <a:schemeClr val="bg1"/>
                  </a:solidFill>
                </a:rPr>
                <a:t>L</a:t>
              </a:r>
              <a:r>
                <a:rPr lang="en-US" sz="2000" dirty="0">
                  <a:solidFill>
                    <a:schemeClr val="bg1"/>
                  </a:solidFill>
                </a:rPr>
                <a:t> is labor, and </a:t>
              </a:r>
              <a:r>
                <a:rPr lang="en-US" sz="2000" i="1" dirty="0">
                  <a:solidFill>
                    <a:schemeClr val="bg1"/>
                  </a:solidFill>
                </a:rPr>
                <a:t>K</a:t>
              </a:r>
              <a:r>
                <a:rPr lang="en-US" sz="2000" dirty="0">
                  <a:solidFill>
                    <a:schemeClr val="bg1"/>
                  </a:solidFill>
                </a:rPr>
                <a:t> is capital.</a:t>
              </a:r>
            </a:p>
          </p:txBody>
        </p:sp>
      </p:grpSp>
      <p:grpSp>
        <p:nvGrpSpPr>
          <p:cNvPr id="20" name="Group 19" descr="In the short run, the only variable factor is labor, so the only way the firm can produce more output is by hiring additional workers.">
            <a:extLst>
              <a:ext uri="{FF2B5EF4-FFF2-40B4-BE49-F238E27FC236}">
                <a16:creationId xmlns:a16="http://schemas.microsoft.com/office/drawing/2014/main" id="{8DC0E3E5-90B5-47C8-BC8B-72250F7B1611}"/>
              </a:ext>
            </a:extLst>
          </p:cNvPr>
          <p:cNvGrpSpPr/>
          <p:nvPr/>
        </p:nvGrpSpPr>
        <p:grpSpPr>
          <a:xfrm>
            <a:off x="2066921" y="3429000"/>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AEEC8050-43B8-40FB-979E-65E281B72D9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7E6CBC6F-475D-4317-9FE5-AF69CF644E69}"/>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short run, the only variable factor is labor, so the only way the firm can produce more output is by hiring additional workers.</a:t>
              </a:r>
            </a:p>
          </p:txBody>
        </p:sp>
      </p:grpSp>
      <p:grpSp>
        <p:nvGrpSpPr>
          <p:cNvPr id="23" name="Group 22" descr="At what point (e.g., after how many workers) does diminishing marginal productivity kick in, and more importantly, why?">
            <a:extLst>
              <a:ext uri="{FF2B5EF4-FFF2-40B4-BE49-F238E27FC236}">
                <a16:creationId xmlns:a16="http://schemas.microsoft.com/office/drawing/2014/main" id="{686F64C3-16A9-4CE6-8E59-5DBC94CCE651}"/>
              </a:ext>
            </a:extLst>
          </p:cNvPr>
          <p:cNvGrpSpPr/>
          <p:nvPr/>
        </p:nvGrpSpPr>
        <p:grpSpPr>
          <a:xfrm>
            <a:off x="2066920" y="4353044"/>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6AF8F7A7-0CE3-4C9E-A68B-0242AD064ED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a:extLst>
                <a:ext uri="{FF2B5EF4-FFF2-40B4-BE49-F238E27FC236}">
                  <a16:creationId xmlns:a16="http://schemas.microsoft.com/office/drawing/2014/main" id="{5374916F-AF8C-4354-B3D7-C2121463E0F7}"/>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At what point (e.g., after how many workers) does diminishing marginal productivity kick in, and more importantly, why?</a:t>
              </a:r>
            </a:p>
          </p:txBody>
        </p:sp>
      </p:grpSp>
    </p:spTree>
    <p:extLst>
      <p:ext uri="{BB962C8B-B14F-4D97-AF65-F5344CB8AC3E}">
        <p14:creationId xmlns:p14="http://schemas.microsoft.com/office/powerpoint/2010/main" val="230088279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Short-Run Production Function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A table of the number of typists (L), letters per hour (T P), and M P. It reads as follows: 1 typist types 5 letters per hour for an M P of 5. 2 typists type 7 letters per hour for an M P of 2. 3 typists type 8 letters per hour for an M P of 1. 4 typists type 8 letters per hour for an M P of 0. 5 typists type 8 letters per hour for an M P of 0. 6 typists type 8 letters per hour for an M P of 0.">
            <a:extLst>
              <a:ext uri="{FF2B5EF4-FFF2-40B4-BE49-F238E27FC236}">
                <a16:creationId xmlns:a16="http://schemas.microsoft.com/office/drawing/2014/main" id="{9571A694-9DB9-00A2-867C-00233E7BB543}"/>
              </a:ext>
            </a:extLst>
          </p:cNvPr>
          <p:cNvPicPr>
            <a:picLocks noChangeAspect="1"/>
          </p:cNvPicPr>
          <p:nvPr/>
        </p:nvPicPr>
        <p:blipFill>
          <a:blip r:embed="rId3"/>
          <a:stretch>
            <a:fillRect/>
          </a:stretch>
        </p:blipFill>
        <p:spPr>
          <a:xfrm>
            <a:off x="2160565" y="1428273"/>
            <a:ext cx="7870869" cy="1796611"/>
          </a:xfrm>
          <a:prstGeom prst="rect">
            <a:avLst/>
          </a:prstGeom>
        </p:spPr>
      </p:pic>
      <p:grpSp>
        <p:nvGrpSpPr>
          <p:cNvPr id="27" name="Group 26" descr="Consider a secretarial firm that does typing for hire using typists for labor and personal computers for capital.">
            <a:extLst>
              <a:ext uri="{FF2B5EF4-FFF2-40B4-BE49-F238E27FC236}">
                <a16:creationId xmlns:a16="http://schemas.microsoft.com/office/drawing/2014/main" id="{3E2B70B8-9039-4DE5-ADB6-9FBE1052D6A4}"/>
              </a:ext>
            </a:extLst>
          </p:cNvPr>
          <p:cNvGrpSpPr/>
          <p:nvPr/>
        </p:nvGrpSpPr>
        <p:grpSpPr>
          <a:xfrm>
            <a:off x="2066922" y="3330763"/>
            <a:ext cx="8058154" cy="806935"/>
            <a:chOff x="542923" y="1736761"/>
            <a:chExt cx="8058154" cy="806935"/>
          </a:xfrm>
          <a:solidFill>
            <a:srgbClr val="627981"/>
          </a:solidFill>
        </p:grpSpPr>
        <p:sp>
          <p:nvSpPr>
            <p:cNvPr id="28" name="Rectangle 27">
              <a:extLst>
                <a:ext uri="{FF2B5EF4-FFF2-40B4-BE49-F238E27FC236}">
                  <a16:creationId xmlns:a16="http://schemas.microsoft.com/office/drawing/2014/main" id="{87FF871A-EAB7-484D-99DB-60655976C4D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4B659146-88A2-4D90-A2F5-18C9F45C5E2A}"/>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Consider a secretarial firm that does typing for hire using typists for labor and personal computers for capital.</a:t>
              </a:r>
            </a:p>
          </p:txBody>
        </p:sp>
      </p:grpSp>
      <p:grpSp>
        <p:nvGrpSpPr>
          <p:cNvPr id="30" name="Group 29" descr="In the short run, the only variable factor is labor, so the only way the firm can produce more output is by hiring additional workers.">
            <a:extLst>
              <a:ext uri="{FF2B5EF4-FFF2-40B4-BE49-F238E27FC236}">
                <a16:creationId xmlns:a16="http://schemas.microsoft.com/office/drawing/2014/main" id="{572BCDF5-B907-4362-9977-5CD004FDF0A0}"/>
              </a:ext>
            </a:extLst>
          </p:cNvPr>
          <p:cNvGrpSpPr/>
          <p:nvPr/>
        </p:nvGrpSpPr>
        <p:grpSpPr>
          <a:xfrm>
            <a:off x="2066922" y="4243577"/>
            <a:ext cx="8058154" cy="806935"/>
            <a:chOff x="542923" y="1736761"/>
            <a:chExt cx="8058154" cy="806935"/>
          </a:xfrm>
          <a:solidFill>
            <a:srgbClr val="627981"/>
          </a:solidFill>
        </p:grpSpPr>
        <p:sp>
          <p:nvSpPr>
            <p:cNvPr id="31" name="Rectangle 30">
              <a:extLst>
                <a:ext uri="{FF2B5EF4-FFF2-40B4-BE49-F238E27FC236}">
                  <a16:creationId xmlns:a16="http://schemas.microsoft.com/office/drawing/2014/main" id="{03FF4E25-85C5-4AC2-9AB6-727AA7EAF5B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2" name="TextBox 31">
              <a:extLst>
                <a:ext uri="{FF2B5EF4-FFF2-40B4-BE49-F238E27FC236}">
                  <a16:creationId xmlns:a16="http://schemas.microsoft.com/office/drawing/2014/main" id="{7C7931EB-39F2-49B2-BE9A-F9422E76B4AB}"/>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short run, the only variable factor is labor, so the only way the firm can produce more output is by hiring additional workers.</a:t>
              </a:r>
            </a:p>
          </p:txBody>
        </p:sp>
      </p:grpSp>
      <p:grpSp>
        <p:nvGrpSpPr>
          <p:cNvPr id="33" name="Group 32" descr="Hiring a second and third typist increases productivity, but after that, hiring more typists will not add any productivity to the firm.">
            <a:extLst>
              <a:ext uri="{FF2B5EF4-FFF2-40B4-BE49-F238E27FC236}">
                <a16:creationId xmlns:a16="http://schemas.microsoft.com/office/drawing/2014/main" id="{A25546F3-EAD8-47BA-9D70-FC3235D1B28E}"/>
              </a:ext>
            </a:extLst>
          </p:cNvPr>
          <p:cNvGrpSpPr/>
          <p:nvPr/>
        </p:nvGrpSpPr>
        <p:grpSpPr>
          <a:xfrm>
            <a:off x="2066922" y="5156391"/>
            <a:ext cx="8058154" cy="806935"/>
            <a:chOff x="542923" y="1736761"/>
            <a:chExt cx="8058154" cy="806935"/>
          </a:xfrm>
          <a:solidFill>
            <a:srgbClr val="627981"/>
          </a:solidFill>
        </p:grpSpPr>
        <p:sp>
          <p:nvSpPr>
            <p:cNvPr id="34" name="Rectangle 33">
              <a:extLst>
                <a:ext uri="{FF2B5EF4-FFF2-40B4-BE49-F238E27FC236}">
                  <a16:creationId xmlns:a16="http://schemas.microsoft.com/office/drawing/2014/main" id="{1F6C8D1F-7391-4A32-BCCF-D3E677B382F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5" name="TextBox 34">
              <a:extLst>
                <a:ext uri="{FF2B5EF4-FFF2-40B4-BE49-F238E27FC236}">
                  <a16:creationId xmlns:a16="http://schemas.microsoft.com/office/drawing/2014/main" id="{262BE90A-D55C-4391-9A0B-24B66107801C}"/>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Hiring a second and third typist increases productivity, but after that, hiring more typists will not add any productivity to the firm.</a:t>
              </a:r>
            </a:p>
          </p:txBody>
        </p:sp>
      </p:grpSp>
    </p:spTree>
    <p:extLst>
      <p:ext uri="{BB962C8B-B14F-4D97-AF65-F5344CB8AC3E}">
        <p14:creationId xmlns:p14="http://schemas.microsoft.com/office/powerpoint/2010/main" val="159608493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Short Run</a:t>
            </a:r>
            <a:endPar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7" name="Group 26" descr="Marginal productivity declines after a certain point because capital is fixed.">
            <a:extLst>
              <a:ext uri="{FF2B5EF4-FFF2-40B4-BE49-F238E27FC236}">
                <a16:creationId xmlns:a16="http://schemas.microsoft.com/office/drawing/2014/main" id="{3E2B70B8-9039-4DE5-ADB6-9FBE1052D6A4}"/>
              </a:ext>
            </a:extLst>
          </p:cNvPr>
          <p:cNvGrpSpPr/>
          <p:nvPr/>
        </p:nvGrpSpPr>
        <p:grpSpPr>
          <a:xfrm>
            <a:off x="2066922" y="1580912"/>
            <a:ext cx="8058154" cy="806935"/>
            <a:chOff x="542923" y="1736761"/>
            <a:chExt cx="8058154" cy="806935"/>
          </a:xfrm>
          <a:solidFill>
            <a:srgbClr val="627981"/>
          </a:solidFill>
        </p:grpSpPr>
        <p:sp>
          <p:nvSpPr>
            <p:cNvPr id="28" name="Rectangle 27">
              <a:extLst>
                <a:ext uri="{FF2B5EF4-FFF2-40B4-BE49-F238E27FC236}">
                  <a16:creationId xmlns:a16="http://schemas.microsoft.com/office/drawing/2014/main" id="{87FF871A-EAB7-484D-99DB-60655976C4D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4B659146-88A2-4D90-A2F5-18C9F45C5E2A}"/>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Marginal productivity declines after a certain point because capital is fixed.</a:t>
              </a:r>
            </a:p>
          </p:txBody>
        </p:sp>
      </p:grpSp>
      <p:grpSp>
        <p:nvGrpSpPr>
          <p:cNvPr id="33" name="Group 32" descr="The production process for typing works best with one worker and one PC.">
            <a:extLst>
              <a:ext uri="{FF2B5EF4-FFF2-40B4-BE49-F238E27FC236}">
                <a16:creationId xmlns:a16="http://schemas.microsoft.com/office/drawing/2014/main" id="{A25546F3-EAD8-47BA-9D70-FC3235D1B28E}"/>
              </a:ext>
            </a:extLst>
          </p:cNvPr>
          <p:cNvGrpSpPr/>
          <p:nvPr/>
        </p:nvGrpSpPr>
        <p:grpSpPr>
          <a:xfrm>
            <a:off x="2066922" y="2484019"/>
            <a:ext cx="8058154" cy="806935"/>
            <a:chOff x="542923" y="1736761"/>
            <a:chExt cx="8058154" cy="806935"/>
          </a:xfrm>
          <a:solidFill>
            <a:srgbClr val="627981"/>
          </a:solidFill>
        </p:grpSpPr>
        <p:sp>
          <p:nvSpPr>
            <p:cNvPr id="34" name="Rectangle 33">
              <a:extLst>
                <a:ext uri="{FF2B5EF4-FFF2-40B4-BE49-F238E27FC236}">
                  <a16:creationId xmlns:a16="http://schemas.microsoft.com/office/drawing/2014/main" id="{1F6C8D1F-7391-4A32-BCCF-D3E677B382F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5" name="TextBox 34">
              <a:extLst>
                <a:ext uri="{FF2B5EF4-FFF2-40B4-BE49-F238E27FC236}">
                  <a16:creationId xmlns:a16="http://schemas.microsoft.com/office/drawing/2014/main" id="{262BE90A-D55C-4391-9A0B-24B66107801C}"/>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production process for typing works best with one worker and one PC.</a:t>
              </a:r>
            </a:p>
          </p:txBody>
        </p:sp>
      </p:grpSp>
      <p:grpSp>
        <p:nvGrpSpPr>
          <p:cNvPr id="14" name="Group 13" descr="Adding more than one typist leads to seriously diminished marginal productivity.">
            <a:extLst>
              <a:ext uri="{FF2B5EF4-FFF2-40B4-BE49-F238E27FC236}">
                <a16:creationId xmlns:a16="http://schemas.microsoft.com/office/drawing/2014/main" id="{539C9D99-81C8-4A62-AE97-2A0C1BA39F98}"/>
              </a:ext>
            </a:extLst>
          </p:cNvPr>
          <p:cNvGrpSpPr/>
          <p:nvPr/>
        </p:nvGrpSpPr>
        <p:grpSpPr>
          <a:xfrm>
            <a:off x="2066922" y="3410515"/>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66FDF216-C410-4A6F-9BBB-21CC2683D3C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6D69006D-0788-4BC9-90A5-47B61C660B85}"/>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Adding more than one typist leads to seriously diminished marginal productivity.</a:t>
              </a:r>
            </a:p>
          </p:txBody>
        </p:sp>
      </p:grpSp>
      <p:grpSp>
        <p:nvGrpSpPr>
          <p:cNvPr id="13" name="Group 12" descr="Assuming purchasing more PCs is infeasible in the short run, additional workers will have no positive impact.">
            <a:extLst>
              <a:ext uri="{FF2B5EF4-FFF2-40B4-BE49-F238E27FC236}">
                <a16:creationId xmlns:a16="http://schemas.microsoft.com/office/drawing/2014/main" id="{AB4C45BA-4D19-4429-96CB-06F9067CC5CE}"/>
              </a:ext>
            </a:extLst>
          </p:cNvPr>
          <p:cNvGrpSpPr/>
          <p:nvPr/>
        </p:nvGrpSpPr>
        <p:grpSpPr>
          <a:xfrm>
            <a:off x="2066922" y="4337011"/>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7AB5C18F-93F1-433A-A41B-376BAB5E325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890AF300-D187-4D9C-803E-CB6449DB0297}"/>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Assuming purchasing more PCs is infeasible in the short run, additional workers will have no positive impact.</a:t>
              </a:r>
            </a:p>
          </p:txBody>
        </p:sp>
      </p:grpSp>
    </p:spTree>
    <p:extLst>
      <p:ext uri="{BB962C8B-B14F-4D97-AF65-F5344CB8AC3E}">
        <p14:creationId xmlns:p14="http://schemas.microsoft.com/office/powerpoint/2010/main" val="411974797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Long-Run Production Function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A table of the number of typists (L), letters per hour (T P), and M P. It reads as follows: 1 typist types 5 letters per hour for an M P of 5. 2 typists type 10 letters per hour for an M P of 5. 3 typists type 15 letters per hour for an M P of 5. 4 typists type 17 letters per hour for an M P of 2. 5 typists type 18 letters per hour for an M P of 1. 6 typists type 18 letters per hour for an M P of 0.">
            <a:extLst>
              <a:ext uri="{FF2B5EF4-FFF2-40B4-BE49-F238E27FC236}">
                <a16:creationId xmlns:a16="http://schemas.microsoft.com/office/drawing/2014/main" id="{3F5B5752-2102-1745-F75C-98BCBC7BF8ED}"/>
              </a:ext>
            </a:extLst>
          </p:cNvPr>
          <p:cNvPicPr>
            <a:picLocks noChangeAspect="1"/>
          </p:cNvPicPr>
          <p:nvPr/>
        </p:nvPicPr>
        <p:blipFill>
          <a:blip r:embed="rId3"/>
          <a:stretch>
            <a:fillRect/>
          </a:stretch>
        </p:blipFill>
        <p:spPr>
          <a:xfrm>
            <a:off x="2307053" y="1326333"/>
            <a:ext cx="7577893" cy="1768566"/>
          </a:xfrm>
          <a:prstGeom prst="rect">
            <a:avLst/>
          </a:prstGeom>
        </p:spPr>
      </p:pic>
      <p:grpSp>
        <p:nvGrpSpPr>
          <p:cNvPr id="17" name="Group 16" descr="In the long run, capital and labor are both considered to be more elastic, or flexible.">
            <a:extLst>
              <a:ext uri="{FF2B5EF4-FFF2-40B4-BE49-F238E27FC236}">
                <a16:creationId xmlns:a16="http://schemas.microsoft.com/office/drawing/2014/main" id="{E6891E94-5EBA-47FC-8598-E26F8B16BFD2}"/>
              </a:ext>
            </a:extLst>
          </p:cNvPr>
          <p:cNvGrpSpPr/>
          <p:nvPr/>
        </p:nvGrpSpPr>
        <p:grpSpPr>
          <a:xfrm>
            <a:off x="2066923" y="3340365"/>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AB0ACEA2-882A-4B1B-8A6E-28EB3FA412C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A710B3AE-8C56-4ADB-9567-EC2D1AE78A18}"/>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long run, capital and labor are both considered to be more elastic, or flexible.</a:t>
              </a:r>
            </a:p>
          </p:txBody>
        </p:sp>
      </p:grpSp>
      <p:grpSp>
        <p:nvGrpSpPr>
          <p:cNvPr id="27" name="Group 26" descr="In the long run, capital is not fixed, which would give the production function: Q = f[L,K].">
            <a:extLst>
              <a:ext uri="{FF2B5EF4-FFF2-40B4-BE49-F238E27FC236}">
                <a16:creationId xmlns:a16="http://schemas.microsoft.com/office/drawing/2014/main" id="{3E2B70B8-9039-4DE5-ADB6-9FBE1052D6A4}"/>
              </a:ext>
            </a:extLst>
          </p:cNvPr>
          <p:cNvGrpSpPr/>
          <p:nvPr/>
        </p:nvGrpSpPr>
        <p:grpSpPr>
          <a:xfrm>
            <a:off x="2066923" y="4250873"/>
            <a:ext cx="8058154" cy="806935"/>
            <a:chOff x="542923" y="1736761"/>
            <a:chExt cx="8058154" cy="806935"/>
          </a:xfrm>
          <a:solidFill>
            <a:srgbClr val="627981"/>
          </a:solidFill>
        </p:grpSpPr>
        <p:sp>
          <p:nvSpPr>
            <p:cNvPr id="28" name="Rectangle 27">
              <a:extLst>
                <a:ext uri="{FF2B5EF4-FFF2-40B4-BE49-F238E27FC236}">
                  <a16:creationId xmlns:a16="http://schemas.microsoft.com/office/drawing/2014/main" id="{87FF871A-EAB7-484D-99DB-60655976C4D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4B659146-88A2-4D90-A2F5-18C9F45C5E2A}"/>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long run, capital is not fixed, which would give the production function: </a:t>
              </a:r>
              <a:r>
                <a:rPr lang="en-US" sz="2000" i="1" dirty="0">
                  <a:solidFill>
                    <a:schemeClr val="bg1"/>
                  </a:solidFill>
                </a:rPr>
                <a:t>Q</a:t>
              </a:r>
              <a:r>
                <a:rPr lang="en-US" sz="2000" dirty="0">
                  <a:solidFill>
                    <a:schemeClr val="bg1"/>
                  </a:solidFill>
                </a:rPr>
                <a:t> = </a:t>
              </a:r>
              <a:r>
                <a:rPr lang="en-US" sz="2000" i="1" dirty="0">
                  <a:solidFill>
                    <a:schemeClr val="bg1"/>
                  </a:solidFill>
                </a:rPr>
                <a:t>f</a:t>
              </a:r>
              <a:r>
                <a:rPr lang="en-US" sz="2000" dirty="0">
                  <a:solidFill>
                    <a:schemeClr val="bg1"/>
                  </a:solidFill>
                </a:rPr>
                <a:t>[</a:t>
              </a:r>
              <a:r>
                <a:rPr lang="en-US" sz="2000" i="1" dirty="0">
                  <a:solidFill>
                    <a:schemeClr val="bg1"/>
                  </a:solidFill>
                </a:rPr>
                <a:t>L</a:t>
              </a:r>
              <a:r>
                <a:rPr lang="en-US" sz="2000" dirty="0">
                  <a:solidFill>
                    <a:schemeClr val="bg1"/>
                  </a:solidFill>
                </a:rPr>
                <a:t>,</a:t>
              </a:r>
              <a:r>
                <a:rPr lang="en-US" sz="2000" i="1" dirty="0">
                  <a:solidFill>
                    <a:schemeClr val="bg1"/>
                  </a:solidFill>
                </a:rPr>
                <a:t>K</a:t>
              </a:r>
              <a:r>
                <a:rPr lang="en-US" sz="2000" dirty="0">
                  <a:solidFill>
                    <a:schemeClr val="bg1"/>
                  </a:solidFill>
                </a:rPr>
                <a:t>]. </a:t>
              </a:r>
            </a:p>
          </p:txBody>
        </p:sp>
      </p:grpSp>
      <p:grpSp>
        <p:nvGrpSpPr>
          <p:cNvPr id="11" name="Group 10" descr="If demand has tripled to 15 documents per day, the firm could acquire two more PCs, allowing for more output.">
            <a:extLst>
              <a:ext uri="{FF2B5EF4-FFF2-40B4-BE49-F238E27FC236}">
                <a16:creationId xmlns:a16="http://schemas.microsoft.com/office/drawing/2014/main" id="{3701AB89-B805-4C7A-A348-308555415D3C}"/>
              </a:ext>
            </a:extLst>
          </p:cNvPr>
          <p:cNvGrpSpPr/>
          <p:nvPr/>
        </p:nvGrpSpPr>
        <p:grpSpPr>
          <a:xfrm>
            <a:off x="2066923" y="5161381"/>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4E16DCB8-7A53-4219-BE9F-169692DBA9C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5E531927-633E-4405-BDD6-7CA74F0F2B10}"/>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demand has tripled to 15 documents per day, the firm could acquire two more PCs, allowing for more output.</a:t>
              </a:r>
            </a:p>
          </p:txBody>
        </p:sp>
      </p:grpSp>
    </p:spTree>
    <p:extLst>
      <p:ext uri="{BB962C8B-B14F-4D97-AF65-F5344CB8AC3E}">
        <p14:creationId xmlns:p14="http://schemas.microsoft.com/office/powerpoint/2010/main" val="33118838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Market Structure</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7" name="Rectangle 6">
            <a:extLst>
              <a:ext uri="{FF2B5EF4-FFF2-40B4-BE49-F238E27FC236}">
                <a16:creationId xmlns:a16="http://schemas.microsoft.com/office/drawing/2014/main" id="{B2201AEA-88F6-4F1D-9E80-3FFA2E3F1646}"/>
              </a:ext>
              <a:ext uri="{C183D7F6-B498-43B3-948B-1728B52AA6E4}">
                <adec:decorative xmlns:adec="http://schemas.microsoft.com/office/drawing/2017/decorative" val="1"/>
              </a:ext>
            </a:extLst>
          </p:cNvPr>
          <p:cNvSpPr/>
          <p:nvPr/>
        </p:nvSpPr>
        <p:spPr>
          <a:xfrm>
            <a:off x="1523995" y="1490951"/>
            <a:ext cx="9144000" cy="394815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C39B78BE-4C72-462B-B71A-362A6B16FDAF}"/>
              </a:ext>
            </a:extLst>
          </p:cNvPr>
          <p:cNvSpPr txBox="1"/>
          <p:nvPr/>
        </p:nvSpPr>
        <p:spPr>
          <a:xfrm>
            <a:off x="2192214" y="1676258"/>
            <a:ext cx="7807571" cy="400110"/>
          </a:xfrm>
          <a:prstGeom prst="rect">
            <a:avLst/>
          </a:prstGeom>
          <a:solidFill>
            <a:srgbClr val="627981"/>
          </a:solidFill>
        </p:spPr>
        <p:txBody>
          <a:bodyPr wrap="square" rtlCol="0">
            <a:spAutoFit/>
          </a:bodyPr>
          <a:lstStyle/>
          <a:p>
            <a:pPr algn="ctr"/>
            <a:r>
              <a:rPr lang="en-US" sz="2000" dirty="0">
                <a:solidFill>
                  <a:schemeClr val="bg1"/>
                </a:solidFill>
              </a:rPr>
              <a:t>Market structure is defined by questions such as these:</a:t>
            </a:r>
          </a:p>
        </p:txBody>
      </p:sp>
      <p:sp>
        <p:nvSpPr>
          <p:cNvPr id="2" name="Rectangle 1">
            <a:extLst>
              <a:ext uri="{FF2B5EF4-FFF2-40B4-BE49-F238E27FC236}">
                <a16:creationId xmlns:a16="http://schemas.microsoft.com/office/drawing/2014/main" id="{C7D81A4C-5684-4B4B-B3D7-D503D8A3FCFB}"/>
              </a:ext>
            </a:extLst>
          </p:cNvPr>
          <p:cNvSpPr/>
          <p:nvPr/>
        </p:nvSpPr>
        <p:spPr>
          <a:xfrm>
            <a:off x="2473756" y="2438442"/>
            <a:ext cx="6973897" cy="400110"/>
          </a:xfrm>
          <a:prstGeom prst="rect">
            <a:avLst/>
          </a:prstGeom>
          <a:solidFill>
            <a:srgbClr val="627981"/>
          </a:solidFill>
        </p:spPr>
        <p:txBody>
          <a:bodyPr wrap="none">
            <a:spAutoFit/>
          </a:bodyPr>
          <a:lstStyle/>
          <a:p>
            <a:r>
              <a:rPr lang="en-US" sz="2000" dirty="0">
                <a:solidFill>
                  <a:schemeClr val="bg1"/>
                </a:solidFill>
              </a:rPr>
              <a:t>How much market power does each firm in the industry possess?</a:t>
            </a:r>
          </a:p>
        </p:txBody>
      </p:sp>
      <p:sp>
        <p:nvSpPr>
          <p:cNvPr id="3" name="Rectangle 2">
            <a:extLst>
              <a:ext uri="{FF2B5EF4-FFF2-40B4-BE49-F238E27FC236}">
                <a16:creationId xmlns:a16="http://schemas.microsoft.com/office/drawing/2014/main" id="{8FF64F95-0C93-44B8-8B91-6F87D3589DC3}"/>
              </a:ext>
            </a:extLst>
          </p:cNvPr>
          <p:cNvSpPr/>
          <p:nvPr/>
        </p:nvSpPr>
        <p:spPr>
          <a:xfrm>
            <a:off x="3235372" y="3132475"/>
            <a:ext cx="5721246" cy="400110"/>
          </a:xfrm>
          <a:prstGeom prst="rect">
            <a:avLst/>
          </a:prstGeom>
          <a:solidFill>
            <a:srgbClr val="627981"/>
          </a:solidFill>
        </p:spPr>
        <p:txBody>
          <a:bodyPr wrap="none">
            <a:spAutoFit/>
          </a:bodyPr>
          <a:lstStyle/>
          <a:p>
            <a:r>
              <a:rPr lang="en-US" sz="2000" dirty="0">
                <a:solidFill>
                  <a:schemeClr val="bg1"/>
                </a:solidFill>
              </a:rPr>
              <a:t>How difficult is it for new firms to enter the industry?</a:t>
            </a:r>
          </a:p>
        </p:txBody>
      </p:sp>
      <p:sp>
        <p:nvSpPr>
          <p:cNvPr id="4" name="Rectangle 3">
            <a:extLst>
              <a:ext uri="{FF2B5EF4-FFF2-40B4-BE49-F238E27FC236}">
                <a16:creationId xmlns:a16="http://schemas.microsoft.com/office/drawing/2014/main" id="{A20381AA-D7C5-4C46-B824-C22391BFAA64}"/>
              </a:ext>
            </a:extLst>
          </p:cNvPr>
          <p:cNvSpPr/>
          <p:nvPr/>
        </p:nvSpPr>
        <p:spPr>
          <a:xfrm>
            <a:off x="1820690" y="3889650"/>
            <a:ext cx="8550610" cy="400110"/>
          </a:xfrm>
          <a:prstGeom prst="rect">
            <a:avLst/>
          </a:prstGeom>
          <a:solidFill>
            <a:srgbClr val="627981"/>
          </a:solidFill>
        </p:spPr>
        <p:txBody>
          <a:bodyPr wrap="none">
            <a:spAutoFit/>
          </a:bodyPr>
          <a:lstStyle/>
          <a:p>
            <a:r>
              <a:rPr lang="en-US" sz="2000" dirty="0">
                <a:solidFill>
                  <a:schemeClr val="bg1"/>
                </a:solidFill>
              </a:rPr>
              <a:t>How similar is each firm’s product to the products of other firms in the industry?</a:t>
            </a:r>
          </a:p>
        </p:txBody>
      </p:sp>
      <p:sp>
        <p:nvSpPr>
          <p:cNvPr id="5" name="Rectangle 4">
            <a:extLst>
              <a:ext uri="{FF2B5EF4-FFF2-40B4-BE49-F238E27FC236}">
                <a16:creationId xmlns:a16="http://schemas.microsoft.com/office/drawing/2014/main" id="{2D7EBAA6-4643-4223-9975-40F4C671891D}"/>
              </a:ext>
            </a:extLst>
          </p:cNvPr>
          <p:cNvSpPr/>
          <p:nvPr/>
        </p:nvSpPr>
        <p:spPr>
          <a:xfrm>
            <a:off x="1760417" y="4646825"/>
            <a:ext cx="8671156" cy="400110"/>
          </a:xfrm>
          <a:prstGeom prst="rect">
            <a:avLst/>
          </a:prstGeom>
          <a:solidFill>
            <a:srgbClr val="627981"/>
          </a:solidFill>
        </p:spPr>
        <p:txBody>
          <a:bodyPr wrap="none">
            <a:spAutoFit/>
          </a:bodyPr>
          <a:lstStyle/>
          <a:p>
            <a:r>
              <a:rPr lang="en-US" sz="2000" dirty="0">
                <a:solidFill>
                  <a:schemeClr val="bg1"/>
                </a:solidFill>
              </a:rPr>
              <a:t>Do firms compete on the basis of price, advertising, or other product differences?</a:t>
            </a:r>
          </a:p>
        </p:txBody>
      </p:sp>
    </p:spTree>
    <p:extLst>
      <p:ext uri="{BB962C8B-B14F-4D97-AF65-F5344CB8AC3E}">
        <p14:creationId xmlns:p14="http://schemas.microsoft.com/office/powerpoint/2010/main" val="407757148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Long Run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7" name="Group 26" descr="With more capital, the firm can hire three workers before diminishing productivity comes into effect.">
            <a:extLst>
              <a:ext uri="{FF2B5EF4-FFF2-40B4-BE49-F238E27FC236}">
                <a16:creationId xmlns:a16="http://schemas.microsoft.com/office/drawing/2014/main" id="{3E2B70B8-9039-4DE5-ADB6-9FBE1052D6A4}"/>
              </a:ext>
            </a:extLst>
          </p:cNvPr>
          <p:cNvGrpSpPr/>
          <p:nvPr/>
        </p:nvGrpSpPr>
        <p:grpSpPr>
          <a:xfrm>
            <a:off x="2066922" y="1580912"/>
            <a:ext cx="8058154" cy="806935"/>
            <a:chOff x="542923" y="1736761"/>
            <a:chExt cx="8058154" cy="806935"/>
          </a:xfrm>
          <a:solidFill>
            <a:srgbClr val="627981"/>
          </a:solidFill>
        </p:grpSpPr>
        <p:sp>
          <p:nvSpPr>
            <p:cNvPr id="28" name="Rectangle 27">
              <a:extLst>
                <a:ext uri="{FF2B5EF4-FFF2-40B4-BE49-F238E27FC236}">
                  <a16:creationId xmlns:a16="http://schemas.microsoft.com/office/drawing/2014/main" id="{87FF871A-EAB7-484D-99DB-60655976C4D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4B659146-88A2-4D90-A2F5-18C9F45C5E2A}"/>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With more capital, the firm can hire three workers before diminishing productivity comes into effect.</a:t>
              </a:r>
            </a:p>
          </p:txBody>
        </p:sp>
      </p:grpSp>
      <p:grpSp>
        <p:nvGrpSpPr>
          <p:cNvPr id="10" name="Group 9" descr="The firm is able to increase capital and purchase more computers so the workers can be more productive.">
            <a:extLst>
              <a:ext uri="{FF2B5EF4-FFF2-40B4-BE49-F238E27FC236}">
                <a16:creationId xmlns:a16="http://schemas.microsoft.com/office/drawing/2014/main" id="{B89F9B33-4C64-4959-9E29-6789ECB9B9AF}"/>
              </a:ext>
            </a:extLst>
          </p:cNvPr>
          <p:cNvGrpSpPr/>
          <p:nvPr/>
        </p:nvGrpSpPr>
        <p:grpSpPr>
          <a:xfrm>
            <a:off x="2066922" y="2499155"/>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C21CE291-6324-4366-A1F9-4502CC04FFE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00AB7BB4-A84E-4F1A-829D-FDAA30EF8338}"/>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firm is able to increase capital and purchase more computers so the workers can be more productive.</a:t>
              </a:r>
            </a:p>
          </p:txBody>
        </p:sp>
      </p:grpSp>
      <p:grpSp>
        <p:nvGrpSpPr>
          <p:cNvPr id="33" name="Group 32" descr="Since all factors are variable, the long-run production function shows the most efficient way of producing any level of output.">
            <a:extLst>
              <a:ext uri="{FF2B5EF4-FFF2-40B4-BE49-F238E27FC236}">
                <a16:creationId xmlns:a16="http://schemas.microsoft.com/office/drawing/2014/main" id="{A25546F3-EAD8-47BA-9D70-FC3235D1B28E}"/>
              </a:ext>
            </a:extLst>
          </p:cNvPr>
          <p:cNvGrpSpPr/>
          <p:nvPr/>
        </p:nvGrpSpPr>
        <p:grpSpPr>
          <a:xfrm>
            <a:off x="2066922" y="3424961"/>
            <a:ext cx="8058154" cy="806935"/>
            <a:chOff x="542923" y="1736761"/>
            <a:chExt cx="8058154" cy="806935"/>
          </a:xfrm>
          <a:solidFill>
            <a:srgbClr val="627981"/>
          </a:solidFill>
        </p:grpSpPr>
        <p:sp>
          <p:nvSpPr>
            <p:cNvPr id="34" name="Rectangle 33">
              <a:extLst>
                <a:ext uri="{FF2B5EF4-FFF2-40B4-BE49-F238E27FC236}">
                  <a16:creationId xmlns:a16="http://schemas.microsoft.com/office/drawing/2014/main" id="{1F6C8D1F-7391-4A32-BCCF-D3E677B382F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5" name="TextBox 34">
              <a:extLst>
                <a:ext uri="{FF2B5EF4-FFF2-40B4-BE49-F238E27FC236}">
                  <a16:creationId xmlns:a16="http://schemas.microsoft.com/office/drawing/2014/main" id="{262BE90A-D55C-4391-9A0B-24B66107801C}"/>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Since all factors are variable, the long-run production function shows the most efficient way of producing any level of output.</a:t>
              </a:r>
            </a:p>
          </p:txBody>
        </p:sp>
      </p:grpSp>
    </p:spTree>
    <p:extLst>
      <p:ext uri="{BB962C8B-B14F-4D97-AF65-F5344CB8AC3E}">
        <p14:creationId xmlns:p14="http://schemas.microsoft.com/office/powerpoint/2010/main" val="121111325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Real-World Discussion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4</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6B32A965-1C8D-4955-8CC6-E83CC7DBD770}"/>
              </a:ext>
            </a:extLst>
          </p:cNvPr>
          <p:cNvSpPr txBox="1"/>
          <p:nvPr/>
        </p:nvSpPr>
        <p:spPr>
          <a:xfrm>
            <a:off x="1670329" y="1516583"/>
            <a:ext cx="8851342" cy="1569660"/>
          </a:xfrm>
          <a:prstGeom prst="rect">
            <a:avLst/>
          </a:prstGeom>
          <a:solidFill>
            <a:srgbClr val="627981"/>
          </a:solidFill>
        </p:spPr>
        <p:txBody>
          <a:bodyPr wrap="square" rtlCol="0" anchor="ctr">
            <a:spAutoFit/>
          </a:bodyPr>
          <a:lstStyle/>
          <a:p>
            <a:pPr algn="ctr"/>
            <a:r>
              <a:rPr lang="en-US" sz="2400" dirty="0">
                <a:solidFill>
                  <a:schemeClr val="bg1"/>
                </a:solidFill>
              </a:rPr>
              <a:t>Think about the difference between the short run and the long run. If you are primarily a service-related business, such as a taxi company, how would your movement from the short run to the long run be different than for a large manufacturing firm, like General Motors?</a:t>
            </a:r>
          </a:p>
        </p:txBody>
      </p:sp>
      <p:pic>
        <p:nvPicPr>
          <p:cNvPr id="4" name="Picture 3" descr="A picture of a yellow taxi">
            <a:extLst>
              <a:ext uri="{FF2B5EF4-FFF2-40B4-BE49-F238E27FC236}">
                <a16:creationId xmlns:a16="http://schemas.microsoft.com/office/drawing/2014/main" id="{E92A899B-4280-4A1A-B8B0-AFD56C60B98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19544" y="3358284"/>
            <a:ext cx="4952911" cy="3239929"/>
          </a:xfrm>
          <a:prstGeom prst="rect">
            <a:avLst/>
          </a:prstGeom>
        </p:spPr>
      </p:pic>
    </p:spTree>
    <p:extLst>
      <p:ext uri="{BB962C8B-B14F-4D97-AF65-F5344CB8AC3E}">
        <p14:creationId xmlns:p14="http://schemas.microsoft.com/office/powerpoint/2010/main" val="215335935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4</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587935"/>
            <a:ext cx="9273061" cy="2862322"/>
          </a:xfrm>
          <a:prstGeom prst="rect">
            <a:avLst/>
          </a:prstGeom>
          <a:solidFill>
            <a:srgbClr val="627981"/>
          </a:solidFill>
          <a:ln>
            <a:solidFill>
              <a:srgbClr val="627981"/>
            </a:solidFill>
          </a:ln>
        </p:spPr>
        <p:txBody>
          <a:bodyPr wrap="square" rtlCol="0" anchor="ctr">
            <a:spAutoFit/>
          </a:bodyPr>
          <a:lstStyle/>
          <a:p>
            <a:endParaRPr lang="en-US" sz="2000" b="0" dirty="0">
              <a:ea typeface="Cambria Math" panose="02040503050406030204" pitchFamily="18" charset="0"/>
            </a:endParaRPr>
          </a:p>
          <a:p>
            <a:pPr marL="342900" indent="-342900">
              <a:buFont typeface="Arial" panose="020B0604020202020204" pitchFamily="34" charset="0"/>
              <a:buChar char="•"/>
            </a:pPr>
            <a:r>
              <a:rPr lang="en-US" sz="2000" dirty="0">
                <a:solidFill>
                  <a:schemeClr val="bg1"/>
                </a:solidFill>
              </a:rPr>
              <a:t>In the long run, all inputs are variable.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Since diminishing marginal productivity is caused by fixed capital, there are no diminishing returns in the long run.</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Firms can choose the optimal capital stock to produce their desired level of output over longer periods of time.</a:t>
            </a:r>
          </a:p>
          <a:p>
            <a:endParaRPr lang="en-US" sz="2000" dirty="0">
              <a:solidFill>
                <a:schemeClr val="bg1"/>
              </a:solidFill>
            </a:endParaRPr>
          </a:p>
        </p:txBody>
      </p:sp>
    </p:spTree>
    <p:extLst>
      <p:ext uri="{BB962C8B-B14F-4D97-AF65-F5344CB8AC3E}">
        <p14:creationId xmlns:p14="http://schemas.microsoft.com/office/powerpoint/2010/main" val="218092195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5" y="2696769"/>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463488" y="3076903"/>
            <a:ext cx="9265024"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Costs in the Long Run</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277516134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Long Run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The long run is the period of time when all costs are variable.">
            <a:extLst>
              <a:ext uri="{FF2B5EF4-FFF2-40B4-BE49-F238E27FC236}">
                <a16:creationId xmlns:a16="http://schemas.microsoft.com/office/drawing/2014/main" id="{7C28DAB4-E0BB-4D30-AED6-746D1327D917}"/>
              </a:ext>
            </a:extLst>
          </p:cNvPr>
          <p:cNvGrpSpPr/>
          <p:nvPr/>
        </p:nvGrpSpPr>
        <p:grpSpPr>
          <a:xfrm>
            <a:off x="2066922" y="1580912"/>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6590243B-113A-48A1-9A02-115900A97D2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a:extLst>
                <a:ext uri="{FF2B5EF4-FFF2-40B4-BE49-F238E27FC236}">
                  <a16:creationId xmlns:a16="http://schemas.microsoft.com/office/drawing/2014/main" id="{D8E3AFB5-AE46-4CDC-8074-3956EDB56565}"/>
                </a:ext>
              </a:extLst>
            </p:cNvPr>
            <p:cNvSpPr txBox="1"/>
            <p:nvPr/>
          </p:nvSpPr>
          <p:spPr>
            <a:xfrm>
              <a:off x="542923"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long run is the period of time when all costs are variable.</a:t>
              </a:r>
            </a:p>
          </p:txBody>
        </p:sp>
      </p:grpSp>
      <p:grpSp>
        <p:nvGrpSpPr>
          <p:cNvPr id="11" name="Group 10" descr="The long run depends on the specifics of the firm in question; it is not a precise period of time.">
            <a:extLst>
              <a:ext uri="{FF2B5EF4-FFF2-40B4-BE49-F238E27FC236}">
                <a16:creationId xmlns:a16="http://schemas.microsoft.com/office/drawing/2014/main" id="{4AD98C76-D57E-46A9-ABFB-16F2CDB9338D}"/>
              </a:ext>
            </a:extLst>
          </p:cNvPr>
          <p:cNvGrpSpPr/>
          <p:nvPr/>
        </p:nvGrpSpPr>
        <p:grpSpPr>
          <a:xfrm>
            <a:off x="2066922" y="2504956"/>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F5A969AC-3A99-4187-9764-769B533A502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14B82CCC-1655-405B-B762-403D429B8543}"/>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long run depends on the specifics of the firm in question; it is not a precise period of time.</a:t>
              </a:r>
            </a:p>
          </p:txBody>
        </p:sp>
      </p:grpSp>
      <p:grpSp>
        <p:nvGrpSpPr>
          <p:cNvPr id="17" name="Group 16" descr="No costs are fixed in the long run, as a firm can build new factories and purchase new machinery, or it can close existing facilities.">
            <a:extLst>
              <a:ext uri="{FF2B5EF4-FFF2-40B4-BE49-F238E27FC236}">
                <a16:creationId xmlns:a16="http://schemas.microsoft.com/office/drawing/2014/main" id="{A6DA31A2-B010-44FE-95F4-1B49A647C588}"/>
              </a:ext>
            </a:extLst>
          </p:cNvPr>
          <p:cNvGrpSpPr/>
          <p:nvPr/>
        </p:nvGrpSpPr>
        <p:grpSpPr>
          <a:xfrm>
            <a:off x="2066922" y="3429000"/>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5ECFA344-B3DF-454B-BB69-05FB473CFEC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7D4218BA-2488-4CC6-90DB-EBF75A843080}"/>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No costs are fixed in the long run, as a firm can build new factories and purchase new machinery, or it can close existing facilities.</a:t>
              </a:r>
            </a:p>
          </p:txBody>
        </p:sp>
      </p:grpSp>
      <p:grpSp>
        <p:nvGrpSpPr>
          <p:cNvPr id="14" name="Group 13" descr="In planning for the long run, the firm will compare alternative production technologies and can substitute its labor for capital.">
            <a:extLst>
              <a:ext uri="{FF2B5EF4-FFF2-40B4-BE49-F238E27FC236}">
                <a16:creationId xmlns:a16="http://schemas.microsoft.com/office/drawing/2014/main" id="{800B8886-DAD3-441C-9797-AB86CDA079EF}"/>
              </a:ext>
            </a:extLst>
          </p:cNvPr>
          <p:cNvGrpSpPr/>
          <p:nvPr/>
        </p:nvGrpSpPr>
        <p:grpSpPr>
          <a:xfrm>
            <a:off x="2066922" y="4353044"/>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9DCF8194-80B3-447D-8596-667AED962A0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4A784988-33CE-4BDE-9E3E-7AA57DD507DE}"/>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planning for the long run, the firm will compare alternative </a:t>
              </a:r>
              <a:r>
                <a:rPr lang="en-US" sz="2000" b="1" dirty="0">
                  <a:solidFill>
                    <a:schemeClr val="bg1"/>
                  </a:solidFill>
                </a:rPr>
                <a:t>production technologies </a:t>
              </a:r>
              <a:r>
                <a:rPr lang="en-US" sz="2000" dirty="0">
                  <a:solidFill>
                    <a:schemeClr val="bg1"/>
                  </a:solidFill>
                </a:rPr>
                <a:t>and can substitute its labor for capital.</a:t>
              </a:r>
            </a:p>
          </p:txBody>
        </p:sp>
      </p:grpSp>
    </p:spTree>
    <p:extLst>
      <p:ext uri="{BB962C8B-B14F-4D97-AF65-F5344CB8AC3E}">
        <p14:creationId xmlns:p14="http://schemas.microsoft.com/office/powerpoint/2010/main" val="929102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Choice of Production Technology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A firm can perform many tasks with a range of combinations of labor and capital.">
            <a:extLst>
              <a:ext uri="{FF2B5EF4-FFF2-40B4-BE49-F238E27FC236}">
                <a16:creationId xmlns:a16="http://schemas.microsoft.com/office/drawing/2014/main" id="{7C28DAB4-E0BB-4D30-AED6-746D1327D917}"/>
              </a:ext>
            </a:extLst>
          </p:cNvPr>
          <p:cNvGrpSpPr/>
          <p:nvPr/>
        </p:nvGrpSpPr>
        <p:grpSpPr>
          <a:xfrm>
            <a:off x="2066922" y="1580912"/>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6590243B-113A-48A1-9A02-115900A97D2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a:extLst>
                <a:ext uri="{FF2B5EF4-FFF2-40B4-BE49-F238E27FC236}">
                  <a16:creationId xmlns:a16="http://schemas.microsoft.com/office/drawing/2014/main" id="{D8E3AFB5-AE46-4CDC-8074-3956EDB56565}"/>
                </a:ext>
              </a:extLst>
            </p:cNvPr>
            <p:cNvSpPr txBox="1"/>
            <p:nvPr/>
          </p:nvSpPr>
          <p:spPr>
            <a:xfrm>
              <a:off x="542923" y="178239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firm can perform many tasks with a range of combinations of labor and capital. </a:t>
              </a:r>
            </a:p>
          </p:txBody>
        </p:sp>
      </p:grpSp>
      <p:grpSp>
        <p:nvGrpSpPr>
          <p:cNvPr id="11" name="Group 10" descr="For example, a firm can have employees (labor) answering phones, or it can invest in an automated voicemail system (capital).">
            <a:extLst>
              <a:ext uri="{FF2B5EF4-FFF2-40B4-BE49-F238E27FC236}">
                <a16:creationId xmlns:a16="http://schemas.microsoft.com/office/drawing/2014/main" id="{4AD98C76-D57E-46A9-ABFB-16F2CDB9338D}"/>
              </a:ext>
            </a:extLst>
          </p:cNvPr>
          <p:cNvGrpSpPr/>
          <p:nvPr/>
        </p:nvGrpSpPr>
        <p:grpSpPr>
          <a:xfrm>
            <a:off x="2066922" y="2504956"/>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F5A969AC-3A99-4187-9764-769B533A502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14B82CCC-1655-405B-B762-403D429B8543}"/>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a firm can have employees (labor) answering phones, or it can invest in an automated voicemail system (capital).</a:t>
              </a:r>
            </a:p>
          </p:txBody>
        </p:sp>
      </p:grpSp>
      <p:grpSp>
        <p:nvGrpSpPr>
          <p:cNvPr id="17" name="Group 16" descr="In short, capital and labor can often substitute for each other in the long run.">
            <a:extLst>
              <a:ext uri="{FF2B5EF4-FFF2-40B4-BE49-F238E27FC236}">
                <a16:creationId xmlns:a16="http://schemas.microsoft.com/office/drawing/2014/main" id="{A6DA31A2-B010-44FE-95F4-1B49A647C588}"/>
              </a:ext>
            </a:extLst>
          </p:cNvPr>
          <p:cNvGrpSpPr/>
          <p:nvPr/>
        </p:nvGrpSpPr>
        <p:grpSpPr>
          <a:xfrm>
            <a:off x="2066922" y="3429000"/>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5ECFA344-B3DF-454B-BB69-05FB473CFEC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7D4218BA-2488-4CC6-90DB-EBF75A843080}"/>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short, capital and labor can often substitute for each other in the long run.</a:t>
              </a:r>
            </a:p>
          </p:txBody>
        </p:sp>
      </p:grpSp>
      <p:sp>
        <p:nvSpPr>
          <p:cNvPr id="2" name="Rectangle 1">
            <a:extLst>
              <a:ext uri="{FF2B5EF4-FFF2-40B4-BE49-F238E27FC236}">
                <a16:creationId xmlns:a16="http://schemas.microsoft.com/office/drawing/2014/main" id="{43438857-01BB-4C2B-96C0-2201DE5B1976}"/>
              </a:ext>
            </a:extLst>
          </p:cNvPr>
          <p:cNvSpPr/>
          <p:nvPr/>
        </p:nvSpPr>
        <p:spPr>
          <a:xfrm>
            <a:off x="2066922" y="4470404"/>
            <a:ext cx="2205533" cy="163785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700" dirty="0"/>
              <a:t>A firm starts with an initial combination of labor and capital to produce its output</a:t>
            </a:r>
            <a:r>
              <a:rPr lang="en-US" dirty="0"/>
              <a:t>.</a:t>
            </a:r>
          </a:p>
        </p:txBody>
      </p:sp>
      <p:sp>
        <p:nvSpPr>
          <p:cNvPr id="3" name="Arrow: Right 2" descr="then">
            <a:extLst>
              <a:ext uri="{FF2B5EF4-FFF2-40B4-BE49-F238E27FC236}">
                <a16:creationId xmlns:a16="http://schemas.microsoft.com/office/drawing/2014/main" id="{19077D50-C1B3-44B8-9E16-DB68EBE5D530}"/>
              </a:ext>
            </a:extLst>
          </p:cNvPr>
          <p:cNvSpPr/>
          <p:nvPr/>
        </p:nvSpPr>
        <p:spPr>
          <a:xfrm>
            <a:off x="4272455" y="5158847"/>
            <a:ext cx="720777" cy="236482"/>
          </a:xfrm>
          <a:prstGeom prst="right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DD5854F8-C86E-4C20-A747-1496294983FE}"/>
              </a:ext>
            </a:extLst>
          </p:cNvPr>
          <p:cNvSpPr/>
          <p:nvPr/>
        </p:nvSpPr>
        <p:spPr>
          <a:xfrm>
            <a:off x="4993232" y="4470404"/>
            <a:ext cx="2205533" cy="163785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700" dirty="0"/>
              <a:t>If the price of labor rises, which can include changes in productivity, substitute capital for labor to minimize cost.</a:t>
            </a:r>
          </a:p>
        </p:txBody>
      </p:sp>
      <p:sp>
        <p:nvSpPr>
          <p:cNvPr id="22" name="Arrow: Right 21" descr="then">
            <a:extLst>
              <a:ext uri="{FF2B5EF4-FFF2-40B4-BE49-F238E27FC236}">
                <a16:creationId xmlns:a16="http://schemas.microsoft.com/office/drawing/2014/main" id="{3920CBC9-56AC-4A70-B929-EF111AC50495}"/>
              </a:ext>
            </a:extLst>
          </p:cNvPr>
          <p:cNvSpPr/>
          <p:nvPr/>
        </p:nvSpPr>
        <p:spPr>
          <a:xfrm>
            <a:off x="7198765" y="5171089"/>
            <a:ext cx="720777" cy="236482"/>
          </a:xfrm>
          <a:prstGeom prst="right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B805C93E-3D18-4D34-B34E-D82232EBBA6B}"/>
              </a:ext>
            </a:extLst>
          </p:cNvPr>
          <p:cNvSpPr/>
          <p:nvPr/>
        </p:nvSpPr>
        <p:spPr>
          <a:xfrm>
            <a:off x="7919542" y="4470404"/>
            <a:ext cx="2205533" cy="163785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700" dirty="0"/>
              <a:t>If the price of capital rises, which can include changes in productivity, substitute labor for capital to minimize cost.</a:t>
            </a:r>
          </a:p>
        </p:txBody>
      </p:sp>
    </p:spTree>
    <p:extLst>
      <p:ext uri="{BB962C8B-B14F-4D97-AF65-F5344CB8AC3E}">
        <p14:creationId xmlns:p14="http://schemas.microsoft.com/office/powerpoint/2010/main" val="8206394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Choice of Production Technology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Consider the example of a local government hiring a private firm to clean up public parks. Three different combinations of labor and capital for cleaning up a single average-sized park are possible.">
            <a:extLst>
              <a:ext uri="{FF2B5EF4-FFF2-40B4-BE49-F238E27FC236}">
                <a16:creationId xmlns:a16="http://schemas.microsoft.com/office/drawing/2014/main" id="{7C28DAB4-E0BB-4D30-AED6-746D1327D917}"/>
              </a:ext>
            </a:extLst>
          </p:cNvPr>
          <p:cNvGrpSpPr/>
          <p:nvPr/>
        </p:nvGrpSpPr>
        <p:grpSpPr>
          <a:xfrm>
            <a:off x="2066923" y="1580913"/>
            <a:ext cx="8058154" cy="1061292"/>
            <a:chOff x="542923" y="1736761"/>
            <a:chExt cx="8058154" cy="1061292"/>
          </a:xfrm>
          <a:solidFill>
            <a:srgbClr val="627981"/>
          </a:solidFill>
        </p:grpSpPr>
        <p:sp>
          <p:nvSpPr>
            <p:cNvPr id="9" name="Rectangle 8">
              <a:extLst>
                <a:ext uri="{FF2B5EF4-FFF2-40B4-BE49-F238E27FC236}">
                  <a16:creationId xmlns:a16="http://schemas.microsoft.com/office/drawing/2014/main" id="{6590243B-113A-48A1-9A02-115900A97D23}"/>
                </a:ext>
              </a:extLst>
            </p:cNvPr>
            <p:cNvSpPr/>
            <p:nvPr/>
          </p:nvSpPr>
          <p:spPr>
            <a:xfrm>
              <a:off x="542923" y="1736761"/>
              <a:ext cx="8058154" cy="106128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a:extLst>
                <a:ext uri="{FF2B5EF4-FFF2-40B4-BE49-F238E27FC236}">
                  <a16:creationId xmlns:a16="http://schemas.microsoft.com/office/drawing/2014/main" id="{D8E3AFB5-AE46-4CDC-8074-3956EDB56565}"/>
                </a:ext>
              </a:extLst>
            </p:cNvPr>
            <p:cNvSpPr txBox="1"/>
            <p:nvPr/>
          </p:nvSpPr>
          <p:spPr>
            <a:xfrm>
              <a:off x="542923" y="1782390"/>
              <a:ext cx="7807571" cy="1015663"/>
            </a:xfrm>
            <a:prstGeom prst="rect">
              <a:avLst/>
            </a:prstGeom>
            <a:grpFill/>
          </p:spPr>
          <p:txBody>
            <a:bodyPr wrap="square" rtlCol="0">
              <a:spAutoFit/>
            </a:bodyPr>
            <a:lstStyle/>
            <a:p>
              <a:pPr algn="ctr"/>
              <a:r>
                <a:rPr lang="en-US" sz="2000" dirty="0">
                  <a:solidFill>
                    <a:schemeClr val="bg1"/>
                  </a:solidFill>
                </a:rPr>
                <a:t>Consider the example of a local government hiring a private firm to clean up public parks. Three different combinations of labor and capital for cleaning up a single average-sized park are possible.</a:t>
              </a:r>
            </a:p>
          </p:txBody>
        </p:sp>
      </p:grpSp>
      <p:pic>
        <p:nvPicPr>
          <p:cNvPr id="3" name="Picture 2" descr="A table of different production technologies. Production Technology 1: 10 workers, 2 machines. Production Technology 2: 7 workers, 4 machines. Production Technology 3: 3 workers, 7 machines.">
            <a:extLst>
              <a:ext uri="{FF2B5EF4-FFF2-40B4-BE49-F238E27FC236}">
                <a16:creationId xmlns:a16="http://schemas.microsoft.com/office/drawing/2014/main" id="{234ED4E9-B763-E6DB-047B-D7038972598C}"/>
              </a:ext>
            </a:extLst>
          </p:cNvPr>
          <p:cNvPicPr>
            <a:picLocks noChangeAspect="1"/>
          </p:cNvPicPr>
          <p:nvPr/>
        </p:nvPicPr>
        <p:blipFill>
          <a:blip r:embed="rId3"/>
          <a:stretch>
            <a:fillRect/>
          </a:stretch>
        </p:blipFill>
        <p:spPr>
          <a:xfrm>
            <a:off x="1524001" y="3085202"/>
            <a:ext cx="9144000" cy="1390092"/>
          </a:xfrm>
          <a:prstGeom prst="rect">
            <a:avLst/>
          </a:prstGeom>
        </p:spPr>
      </p:pic>
      <p:grpSp>
        <p:nvGrpSpPr>
          <p:cNvPr id="23" name="Group 22" descr="Since all three of these production methods produce the same thing—one cleaned-up park—a profit-seeking firm will choose the production technology that is least expensive, given the prices of labor and machines.">
            <a:extLst>
              <a:ext uri="{FF2B5EF4-FFF2-40B4-BE49-F238E27FC236}">
                <a16:creationId xmlns:a16="http://schemas.microsoft.com/office/drawing/2014/main" id="{61C31516-603D-4793-BCA2-309E79553010}"/>
              </a:ext>
            </a:extLst>
          </p:cNvPr>
          <p:cNvGrpSpPr/>
          <p:nvPr/>
        </p:nvGrpSpPr>
        <p:grpSpPr>
          <a:xfrm>
            <a:off x="2066923" y="4924017"/>
            <a:ext cx="8058154" cy="1369068"/>
            <a:chOff x="542923" y="1736761"/>
            <a:chExt cx="8058154" cy="1369068"/>
          </a:xfrm>
          <a:solidFill>
            <a:srgbClr val="627981"/>
          </a:solidFill>
        </p:grpSpPr>
        <p:sp>
          <p:nvSpPr>
            <p:cNvPr id="24" name="Rectangle 23">
              <a:extLst>
                <a:ext uri="{FF2B5EF4-FFF2-40B4-BE49-F238E27FC236}">
                  <a16:creationId xmlns:a16="http://schemas.microsoft.com/office/drawing/2014/main" id="{05A83059-3C32-4AF0-931C-5ADA60E25831}"/>
                </a:ext>
              </a:extLst>
            </p:cNvPr>
            <p:cNvSpPr/>
            <p:nvPr/>
          </p:nvSpPr>
          <p:spPr>
            <a:xfrm>
              <a:off x="542923" y="1736761"/>
              <a:ext cx="8058154" cy="136906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a:extLst>
                <a:ext uri="{FF2B5EF4-FFF2-40B4-BE49-F238E27FC236}">
                  <a16:creationId xmlns:a16="http://schemas.microsoft.com/office/drawing/2014/main" id="{DDCB6FC4-2CE7-49D1-AC1D-7A4AAD4701B3}"/>
                </a:ext>
              </a:extLst>
            </p:cNvPr>
            <p:cNvSpPr txBox="1"/>
            <p:nvPr/>
          </p:nvSpPr>
          <p:spPr>
            <a:xfrm>
              <a:off x="542923" y="1782390"/>
              <a:ext cx="7807571" cy="1323439"/>
            </a:xfrm>
            <a:prstGeom prst="rect">
              <a:avLst/>
            </a:prstGeom>
            <a:grpFill/>
          </p:spPr>
          <p:txBody>
            <a:bodyPr wrap="square" rtlCol="0">
              <a:spAutoFit/>
            </a:bodyPr>
            <a:lstStyle/>
            <a:p>
              <a:pPr algn="ctr"/>
              <a:r>
                <a:rPr lang="en-US" sz="2000" dirty="0">
                  <a:solidFill>
                    <a:schemeClr val="bg1"/>
                  </a:solidFill>
                </a:rPr>
                <a:t>Since all three of these production methods produce the same thing—one cleaned-up park—a profit-seeking firm will choose the production technology that is least expensive, given the prices of labor and machines.</a:t>
              </a:r>
            </a:p>
          </p:txBody>
        </p:sp>
      </p:grpSp>
    </p:spTree>
    <p:extLst>
      <p:ext uri="{BB962C8B-B14F-4D97-AF65-F5344CB8AC3E}">
        <p14:creationId xmlns:p14="http://schemas.microsoft.com/office/powerpoint/2010/main" val="224494117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Economies of Scale</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descr="Once a firm has determined the least costly production technology, it can consider the optimal scale of production.">
            <a:extLst>
              <a:ext uri="{FF2B5EF4-FFF2-40B4-BE49-F238E27FC236}">
                <a16:creationId xmlns:a16="http://schemas.microsoft.com/office/drawing/2014/main" id="{CA544F2A-0416-4503-BA18-9F1461825DCC}"/>
              </a:ext>
            </a:extLst>
          </p:cNvPr>
          <p:cNvGrpSpPr/>
          <p:nvPr/>
        </p:nvGrpSpPr>
        <p:grpSpPr>
          <a:xfrm>
            <a:off x="2066922" y="1580912"/>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2C4D7B36-B476-47D7-853F-0C147D85657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AD9BC6D0-BF63-41D6-AFC3-71AEF83C37FE}"/>
                </a:ext>
              </a:extLst>
            </p:cNvPr>
            <p:cNvSpPr txBox="1"/>
            <p:nvPr/>
          </p:nvSpPr>
          <p:spPr>
            <a:xfrm>
              <a:off x="542923" y="178239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Once a firm has determined the least costly production technology, it can consider the optimal scale of production.</a:t>
              </a:r>
            </a:p>
          </p:txBody>
        </p:sp>
      </p:grpSp>
      <p:grpSp>
        <p:nvGrpSpPr>
          <p:cNvPr id="13" name="Group 12" descr="Economies of scale refers to the situation where, as the quantity of output goes up, the cost per unit (average total cost) goes down.">
            <a:extLst>
              <a:ext uri="{FF2B5EF4-FFF2-40B4-BE49-F238E27FC236}">
                <a16:creationId xmlns:a16="http://schemas.microsoft.com/office/drawing/2014/main" id="{855E356B-EAE7-4452-8AF7-7F094D619394}"/>
              </a:ext>
            </a:extLst>
          </p:cNvPr>
          <p:cNvGrpSpPr/>
          <p:nvPr/>
        </p:nvGrpSpPr>
        <p:grpSpPr>
          <a:xfrm>
            <a:off x="2066922" y="2504956"/>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EF9F6DF8-612A-4163-9981-83518EA9345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3967BD3D-08A5-4FC6-86CA-86397748C869}"/>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Economies of scale </a:t>
              </a:r>
              <a:r>
                <a:rPr lang="en-US" sz="2000" dirty="0">
                  <a:solidFill>
                    <a:schemeClr val="bg1"/>
                  </a:solidFill>
                </a:rPr>
                <a:t>refers to the situation where, as the quantity of output goes up, the cost per unit (average total cost) goes down.</a:t>
              </a:r>
            </a:p>
          </p:txBody>
        </p:sp>
      </p:grpSp>
      <p:grpSp>
        <p:nvGrpSpPr>
          <p:cNvPr id="16" name="Group 15" descr="A larger factory can produce at a lower average cost than a smaller factory as the level of output increases.">
            <a:extLst>
              <a:ext uri="{FF2B5EF4-FFF2-40B4-BE49-F238E27FC236}">
                <a16:creationId xmlns:a16="http://schemas.microsoft.com/office/drawing/2014/main" id="{E869D9EC-9E50-4CF2-953C-E588124AE3A5}"/>
              </a:ext>
            </a:extLst>
          </p:cNvPr>
          <p:cNvGrpSpPr/>
          <p:nvPr/>
        </p:nvGrpSpPr>
        <p:grpSpPr>
          <a:xfrm>
            <a:off x="2066922" y="342900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97D0173-E486-4848-935C-AA7B1A671BA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768D8CD-EB08-4FEF-B4A7-9A961BA6DC6E}"/>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larger factory can produce at a lower average cost than a smaller factory as the level of output increases.</a:t>
              </a:r>
            </a:p>
          </p:txBody>
        </p:sp>
      </p:grpSp>
      <p:grpSp>
        <p:nvGrpSpPr>
          <p:cNvPr id="22" name="Group 21" descr="Economies of scale exist when the long-run average total cost is declining across the associated range of output.">
            <a:extLst>
              <a:ext uri="{FF2B5EF4-FFF2-40B4-BE49-F238E27FC236}">
                <a16:creationId xmlns:a16="http://schemas.microsoft.com/office/drawing/2014/main" id="{3B57F735-0E04-4F9F-8B32-A5FEF29AC338}"/>
              </a:ext>
            </a:extLst>
          </p:cNvPr>
          <p:cNvGrpSpPr/>
          <p:nvPr/>
        </p:nvGrpSpPr>
        <p:grpSpPr>
          <a:xfrm>
            <a:off x="2066922" y="4353044"/>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A8130761-A128-42AB-A395-8030BA943FE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6539792A-7618-4C64-A0B5-DF27F04C2DF8}"/>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Economies of scale exist when the long-run average total cost is declining across the associated range of output.</a:t>
              </a:r>
            </a:p>
          </p:txBody>
        </p:sp>
      </p:grpSp>
    </p:spTree>
    <p:extLst>
      <p:ext uri="{BB962C8B-B14F-4D97-AF65-F5344CB8AC3E}">
        <p14:creationId xmlns:p14="http://schemas.microsoft.com/office/powerpoint/2010/main" val="427735609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Economies of Scale</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descr="Consider the graph, which shows the average total cost of producing an alarm clock falling as the quantity of output rises.">
            <a:extLst>
              <a:ext uri="{FF2B5EF4-FFF2-40B4-BE49-F238E27FC236}">
                <a16:creationId xmlns:a16="http://schemas.microsoft.com/office/drawing/2014/main" id="{0A0D9AF9-C791-40CC-90E7-BE6107D9549D}"/>
              </a:ext>
            </a:extLst>
          </p:cNvPr>
          <p:cNvGrpSpPr/>
          <p:nvPr/>
        </p:nvGrpSpPr>
        <p:grpSpPr>
          <a:xfrm>
            <a:off x="1524001" y="1434538"/>
            <a:ext cx="4029079" cy="1371724"/>
            <a:chOff x="542922" y="1736761"/>
            <a:chExt cx="8058155" cy="1041764"/>
          </a:xfrm>
          <a:solidFill>
            <a:srgbClr val="627981"/>
          </a:solidFill>
        </p:grpSpPr>
        <p:sp>
          <p:nvSpPr>
            <p:cNvPr id="7" name="Rectangle 6">
              <a:extLst>
                <a:ext uri="{FF2B5EF4-FFF2-40B4-BE49-F238E27FC236}">
                  <a16:creationId xmlns:a16="http://schemas.microsoft.com/office/drawing/2014/main" id="{8ED43927-5BF8-41E1-8962-79EDFCCA9A48}"/>
                </a:ext>
              </a:extLst>
            </p:cNvPr>
            <p:cNvSpPr/>
            <p:nvPr/>
          </p:nvSpPr>
          <p:spPr>
            <a:xfrm>
              <a:off x="542923" y="1736761"/>
              <a:ext cx="8058154" cy="10417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8" name="TextBox 7">
              <a:extLst>
                <a:ext uri="{FF2B5EF4-FFF2-40B4-BE49-F238E27FC236}">
                  <a16:creationId xmlns:a16="http://schemas.microsoft.com/office/drawing/2014/main" id="{48D026D6-8344-4667-8A8D-9DB8AF726C05}"/>
                </a:ext>
              </a:extLst>
            </p:cNvPr>
            <p:cNvSpPr txBox="1"/>
            <p:nvPr/>
          </p:nvSpPr>
          <p:spPr>
            <a:xfrm>
              <a:off x="542922" y="1745949"/>
              <a:ext cx="7807571" cy="1005094"/>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Consider the graph, which shows the average total cost of producing an alarm clock falling as the quantity of output rises.</a:t>
              </a:r>
            </a:p>
          </p:txBody>
        </p:sp>
      </p:grpSp>
      <p:grpSp>
        <p:nvGrpSpPr>
          <p:cNvPr id="9" name="Group 8" descr="A smaller factory can produce 1,000 alarm clocks at an average cost of $12 while a larger factory can produce 5,000 alarm clocks at an average price of $4.">
            <a:extLst>
              <a:ext uri="{FF2B5EF4-FFF2-40B4-BE49-F238E27FC236}">
                <a16:creationId xmlns:a16="http://schemas.microsoft.com/office/drawing/2014/main" id="{2D524F10-6B29-4395-9754-FD7AB55576FD}"/>
              </a:ext>
            </a:extLst>
          </p:cNvPr>
          <p:cNvGrpSpPr/>
          <p:nvPr/>
        </p:nvGrpSpPr>
        <p:grpSpPr>
          <a:xfrm>
            <a:off x="1524001" y="3004211"/>
            <a:ext cx="4029079" cy="1643314"/>
            <a:chOff x="542922" y="1736761"/>
            <a:chExt cx="8058155" cy="1248025"/>
          </a:xfrm>
          <a:solidFill>
            <a:srgbClr val="627981"/>
          </a:solidFill>
        </p:grpSpPr>
        <p:sp>
          <p:nvSpPr>
            <p:cNvPr id="10" name="Rectangle 9">
              <a:extLst>
                <a:ext uri="{FF2B5EF4-FFF2-40B4-BE49-F238E27FC236}">
                  <a16:creationId xmlns:a16="http://schemas.microsoft.com/office/drawing/2014/main" id="{E08741F3-F338-412A-A819-686FA7D47B50}"/>
                </a:ext>
              </a:extLst>
            </p:cNvPr>
            <p:cNvSpPr/>
            <p:nvPr/>
          </p:nvSpPr>
          <p:spPr>
            <a:xfrm>
              <a:off x="542924" y="1736761"/>
              <a:ext cx="8058153" cy="12480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0CA21A2-F9BD-4B3D-B274-912FF4245E30}"/>
                </a:ext>
              </a:extLst>
            </p:cNvPr>
            <p:cNvSpPr txBox="1"/>
            <p:nvPr/>
          </p:nvSpPr>
          <p:spPr>
            <a:xfrm>
              <a:off x="542922" y="1745949"/>
              <a:ext cx="7807571" cy="1238837"/>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smaller factory can produce 1,000 alarm clocks at an average cost of $12 while a larger factory can produce 5,000 alarm clocks at an average price of $4.</a:t>
              </a:r>
            </a:p>
          </p:txBody>
        </p:sp>
      </p:grpSp>
      <p:grpSp>
        <p:nvGrpSpPr>
          <p:cNvPr id="12" name="Group 11" descr="Economies of scale exist when the larger scale of production leads to lower average costs.">
            <a:extLst>
              <a:ext uri="{FF2B5EF4-FFF2-40B4-BE49-F238E27FC236}">
                <a16:creationId xmlns:a16="http://schemas.microsoft.com/office/drawing/2014/main" id="{6A231BE7-DBA0-4F24-B421-07224BC15768}"/>
              </a:ext>
            </a:extLst>
          </p:cNvPr>
          <p:cNvGrpSpPr/>
          <p:nvPr/>
        </p:nvGrpSpPr>
        <p:grpSpPr>
          <a:xfrm>
            <a:off x="1524001" y="4845475"/>
            <a:ext cx="4029079" cy="1113892"/>
            <a:chOff x="542922" y="1736761"/>
            <a:chExt cx="8058155" cy="1248025"/>
          </a:xfrm>
          <a:solidFill>
            <a:srgbClr val="627981"/>
          </a:solidFill>
        </p:grpSpPr>
        <p:sp>
          <p:nvSpPr>
            <p:cNvPr id="13" name="Rectangle 12">
              <a:extLst>
                <a:ext uri="{FF2B5EF4-FFF2-40B4-BE49-F238E27FC236}">
                  <a16:creationId xmlns:a16="http://schemas.microsoft.com/office/drawing/2014/main" id="{AF89C1FA-F057-40B5-9CBB-0E98258AD4BE}"/>
                </a:ext>
              </a:extLst>
            </p:cNvPr>
            <p:cNvSpPr/>
            <p:nvPr/>
          </p:nvSpPr>
          <p:spPr>
            <a:xfrm>
              <a:off x="542924" y="1736761"/>
              <a:ext cx="8058153" cy="12480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26984E81-1285-4982-95E3-888E2161CF08}"/>
                </a:ext>
              </a:extLst>
            </p:cNvPr>
            <p:cNvSpPr txBox="1"/>
            <p:nvPr/>
          </p:nvSpPr>
          <p:spPr>
            <a:xfrm>
              <a:off x="542922" y="1745950"/>
              <a:ext cx="7807571" cy="1137967"/>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Economies of scale exist when the larger scale of production leads to lower average costs.</a:t>
              </a:r>
            </a:p>
          </p:txBody>
        </p:sp>
      </p:grpSp>
      <p:pic>
        <p:nvPicPr>
          <p:cNvPr id="1026" name="Picture 2" descr="A graph showing an average cost curve for factories that produce alarm clocks, with quantity of production on the x-axis and average cost of production in dollars on the y-axis. The line indicates that as production increases, average cost decreases.">
            <a:extLst>
              <a:ext uri="{FF2B5EF4-FFF2-40B4-BE49-F238E27FC236}">
                <a16:creationId xmlns:a16="http://schemas.microsoft.com/office/drawing/2014/main" id="{C0835406-D288-459A-8D57-03E02A03CDB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97920" y="1446636"/>
            <a:ext cx="6159783" cy="45491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601780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Shapes of Long-Run Average Cost Curves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descr="While in the short run, firms are limited to operating on a single average cost curve (corresponding to the level of fixed costs chosen).">
            <a:extLst>
              <a:ext uri="{FF2B5EF4-FFF2-40B4-BE49-F238E27FC236}">
                <a16:creationId xmlns:a16="http://schemas.microsoft.com/office/drawing/2014/main" id="{CA544F2A-0416-4503-BA18-9F1461825DCC}"/>
              </a:ext>
            </a:extLst>
          </p:cNvPr>
          <p:cNvGrpSpPr/>
          <p:nvPr/>
        </p:nvGrpSpPr>
        <p:grpSpPr>
          <a:xfrm>
            <a:off x="2066922" y="1580912"/>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2C4D7B36-B476-47D7-853F-0C147D85657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AD9BC6D0-BF63-41D6-AFC3-71AEF83C37FE}"/>
                </a:ext>
              </a:extLst>
            </p:cNvPr>
            <p:cNvSpPr txBox="1"/>
            <p:nvPr/>
          </p:nvSpPr>
          <p:spPr>
            <a:xfrm>
              <a:off x="542923" y="178239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While in the short run, firms are limited to operating on a single average cost curve (corresponding to the level of fixed costs chosen).</a:t>
              </a:r>
            </a:p>
          </p:txBody>
        </p:sp>
      </p:grpSp>
      <p:grpSp>
        <p:nvGrpSpPr>
          <p:cNvPr id="13" name="Group 12" descr="In the long run, when all costs are variable, they can choose to operate on any average cost curve.">
            <a:extLst>
              <a:ext uri="{FF2B5EF4-FFF2-40B4-BE49-F238E27FC236}">
                <a16:creationId xmlns:a16="http://schemas.microsoft.com/office/drawing/2014/main" id="{855E356B-EAE7-4452-8AF7-7F094D619394}"/>
              </a:ext>
            </a:extLst>
          </p:cNvPr>
          <p:cNvGrpSpPr/>
          <p:nvPr/>
        </p:nvGrpSpPr>
        <p:grpSpPr>
          <a:xfrm>
            <a:off x="2066922" y="2504956"/>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EF9F6DF8-612A-4163-9981-83518EA9345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3967BD3D-08A5-4FC6-86CA-86397748C869}"/>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long run, when all costs are variable, they can choose to operate on any average cost curve.</a:t>
              </a:r>
            </a:p>
          </p:txBody>
        </p:sp>
      </p:grpSp>
      <p:grpSp>
        <p:nvGrpSpPr>
          <p:cNvPr id="16" name="Group 15" descr="Thus, the long-run average cost (LRAC) curve is actually based on a group of short-run average cost (SRAC) curves.">
            <a:extLst>
              <a:ext uri="{FF2B5EF4-FFF2-40B4-BE49-F238E27FC236}">
                <a16:creationId xmlns:a16="http://schemas.microsoft.com/office/drawing/2014/main" id="{E869D9EC-9E50-4CF2-953C-E588124AE3A5}"/>
              </a:ext>
            </a:extLst>
          </p:cNvPr>
          <p:cNvGrpSpPr/>
          <p:nvPr/>
        </p:nvGrpSpPr>
        <p:grpSpPr>
          <a:xfrm>
            <a:off x="2066922" y="342900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97D0173-E486-4848-935C-AA7B1A671BA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768D8CD-EB08-4FEF-B4A7-9A961BA6DC6E}"/>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Thus, the </a:t>
              </a:r>
              <a:r>
                <a:rPr lang="en-US" sz="2000" b="1" dirty="0">
                  <a:solidFill>
                    <a:schemeClr val="bg1"/>
                  </a:solidFill>
                </a:rPr>
                <a:t>long-run average cost (</a:t>
              </a:r>
              <a:r>
                <a:rPr lang="en-US" sz="2000" b="1" i="1" dirty="0">
                  <a:solidFill>
                    <a:schemeClr val="bg1"/>
                  </a:solidFill>
                </a:rPr>
                <a:t>LRAC</a:t>
              </a:r>
              <a:r>
                <a:rPr lang="en-US" sz="2000" b="1" dirty="0">
                  <a:solidFill>
                    <a:schemeClr val="bg1"/>
                  </a:solidFill>
                </a:rPr>
                <a:t>) curve </a:t>
              </a:r>
              <a:r>
                <a:rPr lang="en-US" sz="2000" dirty="0">
                  <a:solidFill>
                    <a:schemeClr val="bg1"/>
                  </a:solidFill>
                </a:rPr>
                <a:t>is actually based on a group of </a:t>
              </a:r>
              <a:r>
                <a:rPr lang="en-US" sz="2000" b="1" dirty="0">
                  <a:solidFill>
                    <a:schemeClr val="bg1"/>
                  </a:solidFill>
                </a:rPr>
                <a:t>short-run average cost (</a:t>
              </a:r>
              <a:r>
                <a:rPr lang="en-US" sz="2000" b="1" i="1" dirty="0">
                  <a:solidFill>
                    <a:schemeClr val="bg1"/>
                  </a:solidFill>
                </a:rPr>
                <a:t>SRAC</a:t>
              </a:r>
              <a:r>
                <a:rPr lang="en-US" sz="2000" b="1" dirty="0">
                  <a:solidFill>
                    <a:schemeClr val="bg1"/>
                  </a:solidFill>
                </a:rPr>
                <a:t>) curves</a:t>
              </a:r>
              <a:r>
                <a:rPr lang="en-US" sz="2000" dirty="0">
                  <a:solidFill>
                    <a:schemeClr val="bg1"/>
                  </a:solidFill>
                </a:rPr>
                <a:t>.</a:t>
              </a:r>
            </a:p>
          </p:txBody>
        </p:sp>
      </p:grpSp>
      <p:grpSp>
        <p:nvGrpSpPr>
          <p:cNvPr id="22" name="Group 21" descr="The long-run average cost curve will be the least expensive average cost curve for any level of output.">
            <a:extLst>
              <a:ext uri="{FF2B5EF4-FFF2-40B4-BE49-F238E27FC236}">
                <a16:creationId xmlns:a16="http://schemas.microsoft.com/office/drawing/2014/main" id="{3B57F735-0E04-4F9F-8B32-A5FEF29AC338}"/>
              </a:ext>
            </a:extLst>
          </p:cNvPr>
          <p:cNvGrpSpPr/>
          <p:nvPr/>
        </p:nvGrpSpPr>
        <p:grpSpPr>
          <a:xfrm>
            <a:off x="2066922" y="4353044"/>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A8130761-A128-42AB-A395-8030BA943FE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6539792A-7618-4C64-A0B5-DF27F04C2DF8}"/>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long-run average cost curve will be the least expensive average cost curve for any level of output.</a:t>
              </a:r>
            </a:p>
          </p:txBody>
        </p:sp>
      </p:grpSp>
    </p:spTree>
    <p:extLst>
      <p:ext uri="{BB962C8B-B14F-4D97-AF65-F5344CB8AC3E}">
        <p14:creationId xmlns:p14="http://schemas.microsoft.com/office/powerpoint/2010/main" val="25642166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Different Market Structures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A diagram demonstrating the different market structures and the spectrum they are on. At one extreme—perfect competition—many firms are all trying to sell identical products. At the other extreme—monopoly—only one firm is selling the product, and this firm faces no competition. Monopolistic competition and oligopoly fall between the extremes of perfect competition and monopoly. Monopolistic competition is a situation with many firms selling similar, but not identical, products. Oligopoly is a situation with few firms that sell identical or similar products.">
            <a:extLst>
              <a:ext uri="{FF2B5EF4-FFF2-40B4-BE49-F238E27FC236}">
                <a16:creationId xmlns:a16="http://schemas.microsoft.com/office/drawing/2014/main" id="{98D06112-D3B5-501A-7A9F-F304B53F84F9}"/>
              </a:ext>
            </a:extLst>
          </p:cNvPr>
          <p:cNvPicPr>
            <a:picLocks noChangeAspect="1"/>
          </p:cNvPicPr>
          <p:nvPr/>
        </p:nvPicPr>
        <p:blipFill>
          <a:blip r:embed="rId3"/>
          <a:stretch>
            <a:fillRect/>
          </a:stretch>
        </p:blipFill>
        <p:spPr>
          <a:xfrm>
            <a:off x="592470" y="1342729"/>
            <a:ext cx="11007060" cy="4172542"/>
          </a:xfrm>
          <a:prstGeom prst="rect">
            <a:avLst/>
          </a:prstGeom>
        </p:spPr>
      </p:pic>
    </p:spTree>
    <p:extLst>
      <p:ext uri="{BB962C8B-B14F-4D97-AF65-F5344CB8AC3E}">
        <p14:creationId xmlns:p14="http://schemas.microsoft.com/office/powerpoint/2010/main" val="1806453256"/>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Shapes of Long-Run Average Cost Curves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descr="The long-run average cost curve is built from a group of short-run average cost curves.">
            <a:extLst>
              <a:ext uri="{FF2B5EF4-FFF2-40B4-BE49-F238E27FC236}">
                <a16:creationId xmlns:a16="http://schemas.microsoft.com/office/drawing/2014/main" id="{0A0D9AF9-C791-40CC-90E7-BE6107D9549D}"/>
              </a:ext>
            </a:extLst>
          </p:cNvPr>
          <p:cNvGrpSpPr/>
          <p:nvPr/>
        </p:nvGrpSpPr>
        <p:grpSpPr>
          <a:xfrm>
            <a:off x="904569" y="1483699"/>
            <a:ext cx="4029079" cy="1056413"/>
            <a:chOff x="542922" y="1736761"/>
            <a:chExt cx="8058155" cy="1041764"/>
          </a:xfrm>
          <a:solidFill>
            <a:srgbClr val="627981"/>
          </a:solidFill>
        </p:grpSpPr>
        <p:sp>
          <p:nvSpPr>
            <p:cNvPr id="7" name="Rectangle 6">
              <a:extLst>
                <a:ext uri="{FF2B5EF4-FFF2-40B4-BE49-F238E27FC236}">
                  <a16:creationId xmlns:a16="http://schemas.microsoft.com/office/drawing/2014/main" id="{8ED43927-5BF8-41E1-8962-79EDFCCA9A48}"/>
                </a:ext>
              </a:extLst>
            </p:cNvPr>
            <p:cNvSpPr/>
            <p:nvPr/>
          </p:nvSpPr>
          <p:spPr>
            <a:xfrm>
              <a:off x="542923" y="1736761"/>
              <a:ext cx="8058154" cy="10417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8" name="TextBox 7">
              <a:extLst>
                <a:ext uri="{FF2B5EF4-FFF2-40B4-BE49-F238E27FC236}">
                  <a16:creationId xmlns:a16="http://schemas.microsoft.com/office/drawing/2014/main" id="{48D026D6-8344-4667-8A8D-9DB8AF726C05}"/>
                </a:ext>
              </a:extLst>
            </p:cNvPr>
            <p:cNvSpPr txBox="1"/>
            <p:nvPr/>
          </p:nvSpPr>
          <p:spPr>
            <a:xfrm>
              <a:off x="542922" y="1745949"/>
              <a:ext cx="7807571" cy="771351"/>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long-run average cost curve is built from a group of short-run average cost curves.</a:t>
              </a:r>
            </a:p>
          </p:txBody>
        </p:sp>
      </p:grpSp>
      <p:grpSp>
        <p:nvGrpSpPr>
          <p:cNvPr id="9" name="Group 8" descr="Although most diagrams shows only a few SRAC curves, presumably there are an infinite number of other SRAC curves.">
            <a:extLst>
              <a:ext uri="{FF2B5EF4-FFF2-40B4-BE49-F238E27FC236}">
                <a16:creationId xmlns:a16="http://schemas.microsoft.com/office/drawing/2014/main" id="{2D524F10-6B29-4395-9754-FD7AB55576FD}"/>
              </a:ext>
            </a:extLst>
          </p:cNvPr>
          <p:cNvGrpSpPr/>
          <p:nvPr/>
        </p:nvGrpSpPr>
        <p:grpSpPr>
          <a:xfrm>
            <a:off x="904569" y="2719937"/>
            <a:ext cx="4029079" cy="1365196"/>
            <a:chOff x="542922" y="1736761"/>
            <a:chExt cx="8058155" cy="1248025"/>
          </a:xfrm>
          <a:solidFill>
            <a:srgbClr val="627981"/>
          </a:solidFill>
        </p:grpSpPr>
        <p:sp>
          <p:nvSpPr>
            <p:cNvPr id="10" name="Rectangle 9">
              <a:extLst>
                <a:ext uri="{FF2B5EF4-FFF2-40B4-BE49-F238E27FC236}">
                  <a16:creationId xmlns:a16="http://schemas.microsoft.com/office/drawing/2014/main" id="{E08741F3-F338-412A-A819-686FA7D47B50}"/>
                </a:ext>
              </a:extLst>
            </p:cNvPr>
            <p:cNvSpPr/>
            <p:nvPr/>
          </p:nvSpPr>
          <p:spPr>
            <a:xfrm>
              <a:off x="542924" y="1736761"/>
              <a:ext cx="8058153" cy="12480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0CA21A2-F9BD-4B3D-B274-912FF4245E30}"/>
                </a:ext>
              </a:extLst>
            </p:cNvPr>
            <p:cNvSpPr txBox="1"/>
            <p:nvPr/>
          </p:nvSpPr>
          <p:spPr>
            <a:xfrm>
              <a:off x="542922" y="1745949"/>
              <a:ext cx="7807571" cy="1209852"/>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Although most diagrams show only a few </a:t>
              </a:r>
              <a:r>
                <a:rPr lang="en-US" sz="2000" i="1" dirty="0">
                  <a:solidFill>
                    <a:schemeClr val="bg1"/>
                  </a:solidFill>
                </a:rPr>
                <a:t>SRAC </a:t>
              </a:r>
              <a:r>
                <a:rPr lang="en-US" sz="2000" dirty="0">
                  <a:solidFill>
                    <a:schemeClr val="bg1"/>
                  </a:solidFill>
                </a:rPr>
                <a:t>curves, presumably there are an infinite number of other </a:t>
              </a:r>
              <a:r>
                <a:rPr lang="en-US" sz="2000" i="1" dirty="0">
                  <a:solidFill>
                    <a:schemeClr val="bg1"/>
                  </a:solidFill>
                </a:rPr>
                <a:t>SRAC</a:t>
              </a:r>
              <a:r>
                <a:rPr lang="en-US" sz="2000" dirty="0">
                  <a:solidFill>
                    <a:schemeClr val="bg1"/>
                  </a:solidFill>
                </a:rPr>
                <a:t> curves.</a:t>
              </a:r>
            </a:p>
          </p:txBody>
        </p:sp>
      </p:grpSp>
      <p:grpSp>
        <p:nvGrpSpPr>
          <p:cNvPr id="12" name="Group 11" descr="A group of short-run average cost curves represents different choices for a firm that is planning its level of investment in fixed cost physical capital.">
            <a:extLst>
              <a:ext uri="{FF2B5EF4-FFF2-40B4-BE49-F238E27FC236}">
                <a16:creationId xmlns:a16="http://schemas.microsoft.com/office/drawing/2014/main" id="{6A231BE7-DBA0-4F24-B421-07224BC15768}"/>
              </a:ext>
            </a:extLst>
          </p:cNvPr>
          <p:cNvGrpSpPr/>
          <p:nvPr/>
        </p:nvGrpSpPr>
        <p:grpSpPr>
          <a:xfrm>
            <a:off x="904569" y="4250585"/>
            <a:ext cx="4029079" cy="1639418"/>
            <a:chOff x="542922" y="1736761"/>
            <a:chExt cx="8058155" cy="1836834"/>
          </a:xfrm>
          <a:solidFill>
            <a:srgbClr val="627981"/>
          </a:solidFill>
        </p:grpSpPr>
        <p:sp>
          <p:nvSpPr>
            <p:cNvPr id="13" name="Rectangle 12">
              <a:extLst>
                <a:ext uri="{FF2B5EF4-FFF2-40B4-BE49-F238E27FC236}">
                  <a16:creationId xmlns:a16="http://schemas.microsoft.com/office/drawing/2014/main" id="{AF89C1FA-F057-40B5-9CBB-0E98258AD4BE}"/>
                </a:ext>
              </a:extLst>
            </p:cNvPr>
            <p:cNvSpPr/>
            <p:nvPr/>
          </p:nvSpPr>
          <p:spPr>
            <a:xfrm>
              <a:off x="542924" y="1736761"/>
              <a:ext cx="8058153" cy="183683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4" name="TextBox 13">
              <a:extLst>
                <a:ext uri="{FF2B5EF4-FFF2-40B4-BE49-F238E27FC236}">
                  <a16:creationId xmlns:a16="http://schemas.microsoft.com/office/drawing/2014/main" id="{26984E81-1285-4982-95E3-888E2161CF08}"/>
                </a:ext>
              </a:extLst>
            </p:cNvPr>
            <p:cNvSpPr txBox="1"/>
            <p:nvPr/>
          </p:nvSpPr>
          <p:spPr>
            <a:xfrm>
              <a:off x="542922" y="1745950"/>
              <a:ext cx="7807571" cy="1827645"/>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group of short-run average cost curves represents different choices for a firm that is planning its level of investment in fixed cost physical capital.</a:t>
              </a:r>
            </a:p>
          </p:txBody>
        </p:sp>
      </p:grpSp>
      <p:pic>
        <p:nvPicPr>
          <p:cNvPr id="3" name="Picture 2" descr="A graph showing a u-shaped long-run average cost curve as a sum of u-shaped short-run average cost curves.">
            <a:extLst>
              <a:ext uri="{FF2B5EF4-FFF2-40B4-BE49-F238E27FC236}">
                <a16:creationId xmlns:a16="http://schemas.microsoft.com/office/drawing/2014/main" id="{249C96DE-60BF-4EEA-AD51-D8025A5E8765}"/>
              </a:ext>
            </a:extLst>
          </p:cNvPr>
          <p:cNvPicPr>
            <a:picLocks noChangeAspect="1"/>
          </p:cNvPicPr>
          <p:nvPr/>
        </p:nvPicPr>
        <p:blipFill>
          <a:blip r:embed="rId3"/>
          <a:stretch>
            <a:fillRect/>
          </a:stretch>
        </p:blipFill>
        <p:spPr>
          <a:xfrm>
            <a:off x="5022138" y="1665605"/>
            <a:ext cx="6920475" cy="4327680"/>
          </a:xfrm>
          <a:prstGeom prst="rect">
            <a:avLst/>
          </a:prstGeom>
        </p:spPr>
      </p:pic>
    </p:spTree>
    <p:extLst>
      <p:ext uri="{BB962C8B-B14F-4D97-AF65-F5344CB8AC3E}">
        <p14:creationId xmlns:p14="http://schemas.microsoft.com/office/powerpoint/2010/main" val="36668909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Long-Run Average Cost Curve</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The left-hand portion of the long-run average cost curve illustrates the case of economies of scale. In this portion of the long-run average cost curve, larger scale leads to lower average costs.">
            <a:extLst>
              <a:ext uri="{FF2B5EF4-FFF2-40B4-BE49-F238E27FC236}">
                <a16:creationId xmlns:a16="http://schemas.microsoft.com/office/drawing/2014/main" id="{BFF6CD31-6209-40C2-892B-6C71A1E4F5DF}"/>
              </a:ext>
            </a:extLst>
          </p:cNvPr>
          <p:cNvGrpSpPr/>
          <p:nvPr/>
        </p:nvGrpSpPr>
        <p:grpSpPr>
          <a:xfrm>
            <a:off x="2066923" y="1305412"/>
            <a:ext cx="8058154" cy="1169774"/>
            <a:chOff x="542923" y="1736761"/>
            <a:chExt cx="8058154" cy="1369068"/>
          </a:xfrm>
          <a:solidFill>
            <a:srgbClr val="627981"/>
          </a:solidFill>
        </p:grpSpPr>
        <p:sp>
          <p:nvSpPr>
            <p:cNvPr id="8" name="Rectangle 7">
              <a:extLst>
                <a:ext uri="{FF2B5EF4-FFF2-40B4-BE49-F238E27FC236}">
                  <a16:creationId xmlns:a16="http://schemas.microsoft.com/office/drawing/2014/main" id="{B7C3828D-DE31-4A90-82D2-1B365D5DC185}"/>
                </a:ext>
              </a:extLst>
            </p:cNvPr>
            <p:cNvSpPr/>
            <p:nvPr/>
          </p:nvSpPr>
          <p:spPr>
            <a:xfrm>
              <a:off x="542923" y="1736761"/>
              <a:ext cx="8058154" cy="136906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31F2D33B-24EF-452E-8405-41914152BE17}"/>
                </a:ext>
              </a:extLst>
            </p:cNvPr>
            <p:cNvSpPr txBox="1"/>
            <p:nvPr/>
          </p:nvSpPr>
          <p:spPr>
            <a:xfrm>
              <a:off x="668214" y="1828005"/>
              <a:ext cx="7807571" cy="1015662"/>
            </a:xfrm>
            <a:prstGeom prst="rect">
              <a:avLst/>
            </a:prstGeom>
            <a:grpFill/>
          </p:spPr>
          <p:txBody>
            <a:bodyPr wrap="square" rtlCol="0">
              <a:spAutoFit/>
            </a:bodyPr>
            <a:lstStyle/>
            <a:p>
              <a:pPr algn="ctr"/>
              <a:r>
                <a:rPr lang="en-US" sz="2000" dirty="0">
                  <a:solidFill>
                    <a:schemeClr val="bg1"/>
                  </a:solidFill>
                </a:rPr>
                <a:t>The left-hand portion of the long-run average cost curve illustrates the case of economies of scale. In this portion of the long-run average cost curve, larger scale leads to lower average costs.</a:t>
              </a:r>
            </a:p>
          </p:txBody>
        </p:sp>
      </p:grpSp>
      <p:pic>
        <p:nvPicPr>
          <p:cNvPr id="10" name="Picture 9" descr="A graph showing a u-shaped long-run average cost curve as a sum of u-shaped short-run average cost curves.">
            <a:extLst>
              <a:ext uri="{FF2B5EF4-FFF2-40B4-BE49-F238E27FC236}">
                <a16:creationId xmlns:a16="http://schemas.microsoft.com/office/drawing/2014/main" id="{15518297-E8C0-485D-B606-EB8467865D87}"/>
              </a:ext>
            </a:extLst>
          </p:cNvPr>
          <p:cNvPicPr>
            <a:picLocks noChangeAspect="1"/>
          </p:cNvPicPr>
          <p:nvPr/>
        </p:nvPicPr>
        <p:blipFill>
          <a:blip r:embed="rId3"/>
          <a:stretch>
            <a:fillRect/>
          </a:stretch>
        </p:blipFill>
        <p:spPr>
          <a:xfrm>
            <a:off x="2726169" y="2553148"/>
            <a:ext cx="6739661" cy="4214609"/>
          </a:xfrm>
          <a:prstGeom prst="rect">
            <a:avLst/>
          </a:prstGeom>
        </p:spPr>
      </p:pic>
      <p:sp>
        <p:nvSpPr>
          <p:cNvPr id="2" name="Arrow: Down 1">
            <a:extLst>
              <a:ext uri="{FF2B5EF4-FFF2-40B4-BE49-F238E27FC236}">
                <a16:creationId xmlns:a16="http://schemas.microsoft.com/office/drawing/2014/main" id="{BBFC384D-2417-44E9-BE7F-0490292447DA}"/>
              </a:ext>
              <a:ext uri="{C183D7F6-B498-43B3-948B-1728B52AA6E4}">
                <adec:decorative xmlns:adec="http://schemas.microsoft.com/office/drawing/2017/decorative" val="1"/>
              </a:ext>
            </a:extLst>
          </p:cNvPr>
          <p:cNvSpPr/>
          <p:nvPr/>
        </p:nvSpPr>
        <p:spPr>
          <a:xfrm>
            <a:off x="3695573" y="2749915"/>
            <a:ext cx="551963" cy="679085"/>
          </a:xfrm>
          <a:prstGeom prst="down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80352863"/>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Long-Run Average Cost Curve</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The middle portion of the long-run average cost curve shows that economies of scale have been exhausted. In this situation, allowing all inputs to expand does not change the average cost of production. This is called constant returns to scale because the average cost of production does not change as scale rises or falls.">
            <a:extLst>
              <a:ext uri="{FF2B5EF4-FFF2-40B4-BE49-F238E27FC236}">
                <a16:creationId xmlns:a16="http://schemas.microsoft.com/office/drawing/2014/main" id="{BFF6CD31-6209-40C2-892B-6C71A1E4F5DF}"/>
              </a:ext>
            </a:extLst>
          </p:cNvPr>
          <p:cNvGrpSpPr/>
          <p:nvPr/>
        </p:nvGrpSpPr>
        <p:grpSpPr>
          <a:xfrm>
            <a:off x="1431130" y="1244716"/>
            <a:ext cx="9329739" cy="1398391"/>
            <a:chOff x="542923" y="1736760"/>
            <a:chExt cx="8058154" cy="2219775"/>
          </a:xfrm>
          <a:solidFill>
            <a:srgbClr val="627981"/>
          </a:solidFill>
        </p:grpSpPr>
        <p:sp>
          <p:nvSpPr>
            <p:cNvPr id="8" name="Rectangle 7">
              <a:extLst>
                <a:ext uri="{FF2B5EF4-FFF2-40B4-BE49-F238E27FC236}">
                  <a16:creationId xmlns:a16="http://schemas.microsoft.com/office/drawing/2014/main" id="{B7C3828D-DE31-4A90-82D2-1B365D5DC185}"/>
                </a:ext>
              </a:extLst>
            </p:cNvPr>
            <p:cNvSpPr/>
            <p:nvPr/>
          </p:nvSpPr>
          <p:spPr>
            <a:xfrm>
              <a:off x="542923" y="1736760"/>
              <a:ext cx="8058154" cy="221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31F2D33B-24EF-452E-8405-41914152BE17}"/>
                </a:ext>
              </a:extLst>
            </p:cNvPr>
            <p:cNvSpPr txBox="1"/>
            <p:nvPr/>
          </p:nvSpPr>
          <p:spPr>
            <a:xfrm>
              <a:off x="542923" y="1782391"/>
              <a:ext cx="7807571" cy="2174144"/>
            </a:xfrm>
            <a:prstGeom prst="rect">
              <a:avLst/>
            </a:prstGeom>
            <a:grpFill/>
          </p:spPr>
          <p:txBody>
            <a:bodyPr wrap="square" rtlCol="0">
              <a:spAutoFit/>
            </a:bodyPr>
            <a:lstStyle/>
            <a:p>
              <a:pPr algn="ctr"/>
              <a:r>
                <a:rPr lang="en-US" sz="2000" dirty="0">
                  <a:solidFill>
                    <a:schemeClr val="bg1"/>
                  </a:solidFill>
                </a:rPr>
                <a:t>The middle portion of the long-run average cost curve shows that economies of scale have been exhausted. In this situation, allowing all inputs to expand does not change the average cost of production. This is called </a:t>
              </a:r>
              <a:r>
                <a:rPr lang="en-US" sz="2000" b="1" dirty="0">
                  <a:solidFill>
                    <a:schemeClr val="bg1"/>
                  </a:solidFill>
                </a:rPr>
                <a:t>constant returns to scale </a:t>
              </a:r>
              <a:r>
                <a:rPr lang="en-US" sz="2000" dirty="0">
                  <a:solidFill>
                    <a:schemeClr val="bg1"/>
                  </a:solidFill>
                </a:rPr>
                <a:t>because the average cost of production does not change as scale rises or falls.</a:t>
              </a:r>
            </a:p>
          </p:txBody>
        </p:sp>
      </p:grpSp>
      <p:pic>
        <p:nvPicPr>
          <p:cNvPr id="12" name="Picture 11" descr="A graph showing a u-shaped long-run average cost curve as a sum of u-shaped short-run average cost curves.">
            <a:extLst>
              <a:ext uri="{FF2B5EF4-FFF2-40B4-BE49-F238E27FC236}">
                <a16:creationId xmlns:a16="http://schemas.microsoft.com/office/drawing/2014/main" id="{97203787-1F37-4DF3-A2E2-07BAE5908AE3}"/>
              </a:ext>
            </a:extLst>
          </p:cNvPr>
          <p:cNvPicPr>
            <a:picLocks noChangeAspect="1"/>
          </p:cNvPicPr>
          <p:nvPr/>
        </p:nvPicPr>
        <p:blipFill>
          <a:blip r:embed="rId3"/>
          <a:stretch>
            <a:fillRect/>
          </a:stretch>
        </p:blipFill>
        <p:spPr>
          <a:xfrm>
            <a:off x="2765727" y="2671851"/>
            <a:ext cx="6660546" cy="4165135"/>
          </a:xfrm>
          <a:prstGeom prst="rect">
            <a:avLst/>
          </a:prstGeom>
        </p:spPr>
      </p:pic>
      <p:sp>
        <p:nvSpPr>
          <p:cNvPr id="13" name="Arrow: Down 12">
            <a:extLst>
              <a:ext uri="{FF2B5EF4-FFF2-40B4-BE49-F238E27FC236}">
                <a16:creationId xmlns:a16="http://schemas.microsoft.com/office/drawing/2014/main" id="{11BB8E1E-5C2F-4A25-A849-6C55F7F5FB38}"/>
              </a:ext>
              <a:ext uri="{C183D7F6-B498-43B3-948B-1728B52AA6E4}">
                <adec:decorative xmlns:adec="http://schemas.microsoft.com/office/drawing/2017/decorative" val="1"/>
              </a:ext>
            </a:extLst>
          </p:cNvPr>
          <p:cNvSpPr/>
          <p:nvPr/>
        </p:nvSpPr>
        <p:spPr>
          <a:xfrm>
            <a:off x="5674955" y="3158283"/>
            <a:ext cx="551963" cy="679085"/>
          </a:xfrm>
          <a:prstGeom prst="down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5492558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Long-Run Average Cost Curve</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The right-hand portion of the long-run average cost curve shows a situation where, as the level of output and the scale rises, average costs rise as well. This is called diseconomies of scale.">
            <a:extLst>
              <a:ext uri="{FF2B5EF4-FFF2-40B4-BE49-F238E27FC236}">
                <a16:creationId xmlns:a16="http://schemas.microsoft.com/office/drawing/2014/main" id="{BFF6CD31-6209-40C2-892B-6C71A1E4F5DF}"/>
              </a:ext>
            </a:extLst>
          </p:cNvPr>
          <p:cNvGrpSpPr/>
          <p:nvPr/>
        </p:nvGrpSpPr>
        <p:grpSpPr>
          <a:xfrm>
            <a:off x="2066922" y="1325483"/>
            <a:ext cx="8058154" cy="1055026"/>
            <a:chOff x="542923" y="1736760"/>
            <a:chExt cx="8058154" cy="2219772"/>
          </a:xfrm>
          <a:solidFill>
            <a:srgbClr val="627981"/>
          </a:solidFill>
        </p:grpSpPr>
        <p:sp>
          <p:nvSpPr>
            <p:cNvPr id="8" name="Rectangle 7">
              <a:extLst>
                <a:ext uri="{FF2B5EF4-FFF2-40B4-BE49-F238E27FC236}">
                  <a16:creationId xmlns:a16="http://schemas.microsoft.com/office/drawing/2014/main" id="{B7C3828D-DE31-4A90-82D2-1B365D5DC185}"/>
                </a:ext>
              </a:extLst>
            </p:cNvPr>
            <p:cNvSpPr/>
            <p:nvPr/>
          </p:nvSpPr>
          <p:spPr>
            <a:xfrm>
              <a:off x="542923" y="1736760"/>
              <a:ext cx="8058154" cy="221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31F2D33B-24EF-452E-8405-41914152BE17}"/>
                </a:ext>
              </a:extLst>
            </p:cNvPr>
            <p:cNvSpPr txBox="1"/>
            <p:nvPr/>
          </p:nvSpPr>
          <p:spPr>
            <a:xfrm>
              <a:off x="542923" y="1782391"/>
              <a:ext cx="7807571" cy="2136952"/>
            </a:xfrm>
            <a:prstGeom prst="rect">
              <a:avLst/>
            </a:prstGeom>
            <a:grpFill/>
          </p:spPr>
          <p:txBody>
            <a:bodyPr wrap="square" rtlCol="0">
              <a:spAutoFit/>
            </a:bodyPr>
            <a:lstStyle/>
            <a:p>
              <a:pPr algn="ctr"/>
              <a:r>
                <a:rPr lang="en-US" sz="2000" dirty="0">
                  <a:solidFill>
                    <a:schemeClr val="bg1"/>
                  </a:solidFill>
                </a:rPr>
                <a:t>The right-hand portion of the long-run average cost curve shows a situation where, as the level of output and the scale rises, average costs rise as well. This is called </a:t>
              </a:r>
              <a:r>
                <a:rPr lang="en-US" sz="2000" b="1" dirty="0">
                  <a:solidFill>
                    <a:schemeClr val="bg1"/>
                  </a:solidFill>
                </a:rPr>
                <a:t>diseconomies of scale</a:t>
              </a:r>
              <a:r>
                <a:rPr lang="en-US" sz="2000" dirty="0">
                  <a:solidFill>
                    <a:schemeClr val="bg1"/>
                  </a:solidFill>
                </a:rPr>
                <a:t>.</a:t>
              </a:r>
            </a:p>
          </p:txBody>
        </p:sp>
      </p:grpSp>
      <p:pic>
        <p:nvPicPr>
          <p:cNvPr id="12" name="Picture 11" descr="A graph showing a u-shaped long-run average cost curve as a sum of u-shaped short-run average cost curves.">
            <a:extLst>
              <a:ext uri="{FF2B5EF4-FFF2-40B4-BE49-F238E27FC236}">
                <a16:creationId xmlns:a16="http://schemas.microsoft.com/office/drawing/2014/main" id="{80405E61-7BB8-4C7F-93F1-60D28BB68F26}"/>
              </a:ext>
            </a:extLst>
          </p:cNvPr>
          <p:cNvPicPr>
            <a:picLocks noChangeAspect="1"/>
          </p:cNvPicPr>
          <p:nvPr/>
        </p:nvPicPr>
        <p:blipFill>
          <a:blip r:embed="rId3"/>
          <a:stretch>
            <a:fillRect/>
          </a:stretch>
        </p:blipFill>
        <p:spPr>
          <a:xfrm>
            <a:off x="2646308" y="2460089"/>
            <a:ext cx="6899383" cy="4314490"/>
          </a:xfrm>
          <a:prstGeom prst="rect">
            <a:avLst/>
          </a:prstGeom>
        </p:spPr>
      </p:pic>
      <p:sp>
        <p:nvSpPr>
          <p:cNvPr id="13" name="Arrow: Down 12">
            <a:extLst>
              <a:ext uri="{FF2B5EF4-FFF2-40B4-BE49-F238E27FC236}">
                <a16:creationId xmlns:a16="http://schemas.microsoft.com/office/drawing/2014/main" id="{4FD26B1A-28AB-4623-8ECF-CFDB522ACDC6}"/>
              </a:ext>
              <a:ext uri="{C183D7F6-B498-43B3-948B-1728B52AA6E4}">
                <adec:decorative xmlns:adec="http://schemas.microsoft.com/office/drawing/2017/decorative" val="1"/>
              </a:ext>
            </a:extLst>
          </p:cNvPr>
          <p:cNvSpPr/>
          <p:nvPr/>
        </p:nvSpPr>
        <p:spPr>
          <a:xfrm>
            <a:off x="7690567" y="2568083"/>
            <a:ext cx="551963" cy="679085"/>
          </a:xfrm>
          <a:prstGeom prst="down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8014635"/>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Real-World Discussion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5</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6B32A965-1C8D-4955-8CC6-E83CC7DBD770}"/>
              </a:ext>
            </a:extLst>
          </p:cNvPr>
          <p:cNvSpPr txBox="1"/>
          <p:nvPr/>
        </p:nvSpPr>
        <p:spPr>
          <a:xfrm>
            <a:off x="1670329" y="1383374"/>
            <a:ext cx="8851342" cy="1938992"/>
          </a:xfrm>
          <a:prstGeom prst="rect">
            <a:avLst/>
          </a:prstGeom>
          <a:solidFill>
            <a:srgbClr val="627981"/>
          </a:solidFill>
        </p:spPr>
        <p:txBody>
          <a:bodyPr wrap="square" rtlCol="0" anchor="ctr">
            <a:spAutoFit/>
          </a:bodyPr>
          <a:lstStyle/>
          <a:p>
            <a:pPr algn="ctr"/>
            <a:r>
              <a:rPr lang="en-US" sz="2400" dirty="0">
                <a:solidFill>
                  <a:schemeClr val="bg1"/>
                </a:solidFill>
              </a:rPr>
              <a:t>Suppose your firm is examining its cost structure and the level of output it hopes to produce. Given the ranges on the average cost curve, would it be best for your firm to produce where there are economies of scale, constant returns to scale, or diseconomies of scale? Explain your reasoning.</a:t>
            </a:r>
          </a:p>
        </p:txBody>
      </p:sp>
    </p:spTree>
    <p:extLst>
      <p:ext uri="{BB962C8B-B14F-4D97-AF65-F5344CB8AC3E}">
        <p14:creationId xmlns:p14="http://schemas.microsoft.com/office/powerpoint/2010/main" val="183266339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The Size and Number of Firms in an Industry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descr="The shape of the long-run average cost curve has implications for how many firms will compete in an industry.">
            <a:extLst>
              <a:ext uri="{FF2B5EF4-FFF2-40B4-BE49-F238E27FC236}">
                <a16:creationId xmlns:a16="http://schemas.microsoft.com/office/drawing/2014/main" id="{CA544F2A-0416-4503-BA18-9F1461825DCC}"/>
              </a:ext>
            </a:extLst>
          </p:cNvPr>
          <p:cNvGrpSpPr/>
          <p:nvPr/>
        </p:nvGrpSpPr>
        <p:grpSpPr>
          <a:xfrm>
            <a:off x="2066922" y="1580912"/>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2C4D7B36-B476-47D7-853F-0C147D85657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AD9BC6D0-BF63-41D6-AFC3-71AEF83C37FE}"/>
                </a:ext>
              </a:extLst>
            </p:cNvPr>
            <p:cNvSpPr txBox="1"/>
            <p:nvPr/>
          </p:nvSpPr>
          <p:spPr>
            <a:xfrm>
              <a:off x="542923" y="178239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shape of the long-run average cost curve has implications for how many firms will compete in an industry.</a:t>
              </a:r>
            </a:p>
          </p:txBody>
        </p:sp>
      </p:grpSp>
      <p:grpSp>
        <p:nvGrpSpPr>
          <p:cNvPr id="13" name="Group 12" descr="It also has implications as to whether the firms in an industry have many different sizes or tend to be the same size.">
            <a:extLst>
              <a:ext uri="{FF2B5EF4-FFF2-40B4-BE49-F238E27FC236}">
                <a16:creationId xmlns:a16="http://schemas.microsoft.com/office/drawing/2014/main" id="{855E356B-EAE7-4452-8AF7-7F094D619394}"/>
              </a:ext>
            </a:extLst>
          </p:cNvPr>
          <p:cNvGrpSpPr/>
          <p:nvPr/>
        </p:nvGrpSpPr>
        <p:grpSpPr>
          <a:xfrm>
            <a:off x="2066922" y="2504956"/>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EF9F6DF8-612A-4163-9981-83518EA9345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3967BD3D-08A5-4FC6-86CA-86397748C869}"/>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also has implications as to whether the firms in an industry have many different sizes or tend to be the same size.</a:t>
              </a:r>
            </a:p>
          </p:txBody>
        </p:sp>
      </p:grpSp>
    </p:spTree>
    <p:extLst>
      <p:ext uri="{BB962C8B-B14F-4D97-AF65-F5344CB8AC3E}">
        <p14:creationId xmlns:p14="http://schemas.microsoft.com/office/powerpoint/2010/main" val="386918165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1"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LRAC </a:t>
            </a: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Curve</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endParaRPr kumimoji="0" lang="en-US" sz="3000" b="0" i="1"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Low-cost firms will produce at output level R. When the LRAC curve has a clear minimum point, any firm producing a different quantity will have higher costs and be unable to compete. The level of output corresponding to the lowest point on the curve is the most cost-efficient production level.">
            <a:extLst>
              <a:ext uri="{FF2B5EF4-FFF2-40B4-BE49-F238E27FC236}">
                <a16:creationId xmlns:a16="http://schemas.microsoft.com/office/drawing/2014/main" id="{5AB67625-1EEB-4568-92D5-1D69A09B7369}"/>
              </a:ext>
            </a:extLst>
          </p:cNvPr>
          <p:cNvGrpSpPr/>
          <p:nvPr/>
        </p:nvGrpSpPr>
        <p:grpSpPr>
          <a:xfrm>
            <a:off x="2192214" y="1247299"/>
            <a:ext cx="7807571" cy="1732829"/>
            <a:chOff x="542923" y="1736757"/>
            <a:chExt cx="7807571" cy="3639182"/>
          </a:xfrm>
          <a:solidFill>
            <a:srgbClr val="627981"/>
          </a:solidFill>
        </p:grpSpPr>
        <p:sp>
          <p:nvSpPr>
            <p:cNvPr id="10" name="Rectangle 9">
              <a:extLst>
                <a:ext uri="{FF2B5EF4-FFF2-40B4-BE49-F238E27FC236}">
                  <a16:creationId xmlns:a16="http://schemas.microsoft.com/office/drawing/2014/main" id="{C24EECE8-B579-4DD7-9999-E9664E03D8A4}"/>
                </a:ext>
              </a:extLst>
            </p:cNvPr>
            <p:cNvSpPr/>
            <p:nvPr/>
          </p:nvSpPr>
          <p:spPr>
            <a:xfrm>
              <a:off x="542923" y="1736757"/>
              <a:ext cx="7807571" cy="363918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A04B30B4-70D5-4996-8BFC-A5ACAC7BE589}"/>
                </a:ext>
              </a:extLst>
            </p:cNvPr>
            <p:cNvSpPr txBox="1"/>
            <p:nvPr/>
          </p:nvSpPr>
          <p:spPr>
            <a:xfrm>
              <a:off x="542923" y="1867159"/>
              <a:ext cx="7807571" cy="3425781"/>
            </a:xfrm>
            <a:prstGeom prst="rect">
              <a:avLst/>
            </a:prstGeom>
            <a:grpFill/>
          </p:spPr>
          <p:txBody>
            <a:bodyPr wrap="square" rtlCol="0">
              <a:spAutoFit/>
            </a:bodyPr>
            <a:lstStyle/>
            <a:p>
              <a:pPr algn="ctr"/>
              <a:r>
                <a:rPr lang="en-US" sz="2000" dirty="0">
                  <a:solidFill>
                    <a:schemeClr val="bg1"/>
                  </a:solidFill>
                </a:rPr>
                <a:t>Low-cost firms will produce at output level </a:t>
              </a:r>
              <a:r>
                <a:rPr lang="en-US" sz="2000" i="1" dirty="0">
                  <a:solidFill>
                    <a:schemeClr val="bg1"/>
                  </a:solidFill>
                </a:rPr>
                <a:t>R. </a:t>
              </a:r>
              <a:r>
                <a:rPr lang="en-US" sz="2000" dirty="0">
                  <a:solidFill>
                    <a:schemeClr val="bg1"/>
                  </a:solidFill>
                </a:rPr>
                <a:t>When the LRAC curve has a clear minimum point, any firm producing a different quantity will have higher costs and be unable to compete. The level of output corresponding to the lowest point on the curve is the most cost-efficient production level.</a:t>
              </a:r>
            </a:p>
          </p:txBody>
        </p:sp>
      </p:grpSp>
      <p:pic>
        <p:nvPicPr>
          <p:cNvPr id="4" name="Picture 3" descr="A long run average cost curve with a clear minimum point at an output level labeled R.">
            <a:extLst>
              <a:ext uri="{FF2B5EF4-FFF2-40B4-BE49-F238E27FC236}">
                <a16:creationId xmlns:a16="http://schemas.microsoft.com/office/drawing/2014/main" id="{B96E252E-D7C0-4B2F-A80F-E006DA487C39}"/>
              </a:ext>
            </a:extLst>
          </p:cNvPr>
          <p:cNvPicPr>
            <a:picLocks noChangeAspect="1"/>
          </p:cNvPicPr>
          <p:nvPr/>
        </p:nvPicPr>
        <p:blipFill>
          <a:blip r:embed="rId3"/>
          <a:stretch>
            <a:fillRect/>
          </a:stretch>
        </p:blipFill>
        <p:spPr>
          <a:xfrm>
            <a:off x="3694922" y="3089518"/>
            <a:ext cx="4574007" cy="3640662"/>
          </a:xfrm>
          <a:prstGeom prst="rect">
            <a:avLst/>
          </a:prstGeom>
        </p:spPr>
      </p:pic>
    </p:spTree>
    <p:extLst>
      <p:ext uri="{BB962C8B-B14F-4D97-AF65-F5344CB8AC3E}">
        <p14:creationId xmlns:p14="http://schemas.microsoft.com/office/powerpoint/2010/main" val="235330161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1"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LRAC </a:t>
            </a: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Curve</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endParaRPr kumimoji="0" lang="en-US" sz="3000" b="0" i="1"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Low-cost firms will produce between output levels R and S. When the LRAC has a flat bottom, firms producing at any quantity along this flat bottom can compete, since they all face the same average costs.">
            <a:extLst>
              <a:ext uri="{FF2B5EF4-FFF2-40B4-BE49-F238E27FC236}">
                <a16:creationId xmlns:a16="http://schemas.microsoft.com/office/drawing/2014/main" id="{5AB67625-1EEB-4568-92D5-1D69A09B7369}"/>
              </a:ext>
            </a:extLst>
          </p:cNvPr>
          <p:cNvGrpSpPr/>
          <p:nvPr/>
        </p:nvGrpSpPr>
        <p:grpSpPr>
          <a:xfrm>
            <a:off x="2066923" y="1334340"/>
            <a:ext cx="8058154" cy="1153222"/>
            <a:chOff x="542923" y="1736756"/>
            <a:chExt cx="8058154" cy="3524346"/>
          </a:xfrm>
          <a:solidFill>
            <a:srgbClr val="627981"/>
          </a:solidFill>
        </p:grpSpPr>
        <p:sp>
          <p:nvSpPr>
            <p:cNvPr id="10" name="Rectangle 9">
              <a:extLst>
                <a:ext uri="{FF2B5EF4-FFF2-40B4-BE49-F238E27FC236}">
                  <a16:creationId xmlns:a16="http://schemas.microsoft.com/office/drawing/2014/main" id="{C24EECE8-B579-4DD7-9999-E9664E03D8A4}"/>
                </a:ext>
              </a:extLst>
            </p:cNvPr>
            <p:cNvSpPr/>
            <p:nvPr/>
          </p:nvSpPr>
          <p:spPr>
            <a:xfrm>
              <a:off x="542923" y="1736756"/>
              <a:ext cx="8058154" cy="352434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3" name="TextBox 12">
              <a:extLst>
                <a:ext uri="{FF2B5EF4-FFF2-40B4-BE49-F238E27FC236}">
                  <a16:creationId xmlns:a16="http://schemas.microsoft.com/office/drawing/2014/main" id="{A04B30B4-70D5-4996-8BFC-A5ACAC7BE589}"/>
                </a:ext>
              </a:extLst>
            </p:cNvPr>
            <p:cNvSpPr txBox="1"/>
            <p:nvPr/>
          </p:nvSpPr>
          <p:spPr>
            <a:xfrm>
              <a:off x="668214" y="1907955"/>
              <a:ext cx="7807571" cy="3103954"/>
            </a:xfrm>
            <a:prstGeom prst="rect">
              <a:avLst/>
            </a:prstGeom>
            <a:grpFill/>
          </p:spPr>
          <p:txBody>
            <a:bodyPr wrap="square" rtlCol="0">
              <a:spAutoFit/>
            </a:bodyPr>
            <a:lstStyle/>
            <a:p>
              <a:pPr algn="ctr"/>
              <a:r>
                <a:rPr lang="en-US" sz="2000" dirty="0">
                  <a:solidFill>
                    <a:schemeClr val="bg1"/>
                  </a:solidFill>
                </a:rPr>
                <a:t>Low-cost firms will produce between output levels </a:t>
              </a:r>
              <a:r>
                <a:rPr lang="en-US" sz="2000" i="1" dirty="0">
                  <a:solidFill>
                    <a:schemeClr val="bg1"/>
                  </a:solidFill>
                </a:rPr>
                <a:t>R </a:t>
              </a:r>
              <a:r>
                <a:rPr lang="en-US" sz="2000" dirty="0">
                  <a:solidFill>
                    <a:schemeClr val="bg1"/>
                  </a:solidFill>
                </a:rPr>
                <a:t>and </a:t>
              </a:r>
              <a:r>
                <a:rPr lang="en-US" sz="2000" i="1" dirty="0">
                  <a:solidFill>
                    <a:schemeClr val="bg1"/>
                  </a:solidFill>
                </a:rPr>
                <a:t>S. </a:t>
              </a:r>
              <a:r>
                <a:rPr lang="en-US" sz="2000" dirty="0">
                  <a:solidFill>
                    <a:schemeClr val="bg1"/>
                  </a:solidFill>
                </a:rPr>
                <a:t>When the </a:t>
              </a:r>
              <a:r>
                <a:rPr lang="en-US" sz="2000" i="1" dirty="0">
                  <a:solidFill>
                    <a:schemeClr val="bg1"/>
                  </a:solidFill>
                </a:rPr>
                <a:t>LRAC</a:t>
              </a:r>
              <a:r>
                <a:rPr lang="en-US" sz="2000" dirty="0">
                  <a:solidFill>
                    <a:schemeClr val="bg1"/>
                  </a:solidFill>
                </a:rPr>
                <a:t> has a flat bottom, firms producing at any quantity along this flat bottom can compete, since they all face the same average costs.</a:t>
              </a:r>
            </a:p>
          </p:txBody>
        </p:sp>
      </p:grpSp>
      <p:pic>
        <p:nvPicPr>
          <p:cNvPr id="3" name="Picture 2" descr="A long run average cost curve with a flat-bottomed area, which starts at output level R and ends at output level S.">
            <a:extLst>
              <a:ext uri="{FF2B5EF4-FFF2-40B4-BE49-F238E27FC236}">
                <a16:creationId xmlns:a16="http://schemas.microsoft.com/office/drawing/2014/main" id="{7B58E162-6804-4DA8-A1D0-468DCB4EBA1C}"/>
              </a:ext>
            </a:extLst>
          </p:cNvPr>
          <p:cNvPicPr>
            <a:picLocks noChangeAspect="1"/>
          </p:cNvPicPr>
          <p:nvPr/>
        </p:nvPicPr>
        <p:blipFill>
          <a:blip r:embed="rId3"/>
          <a:stretch>
            <a:fillRect/>
          </a:stretch>
        </p:blipFill>
        <p:spPr>
          <a:xfrm>
            <a:off x="3347078" y="2683993"/>
            <a:ext cx="5247259" cy="3908943"/>
          </a:xfrm>
          <a:prstGeom prst="rect">
            <a:avLst/>
          </a:prstGeom>
        </p:spPr>
      </p:pic>
    </p:spTree>
    <p:extLst>
      <p:ext uri="{BB962C8B-B14F-4D97-AF65-F5344CB8AC3E}">
        <p14:creationId xmlns:p14="http://schemas.microsoft.com/office/powerpoint/2010/main" val="238914785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Shifting Patterns of Long-Run Average Cost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descr="Developments in production technology can shift the LRAC curve in ways that can alter the size distribution of firms in an industry.">
            <a:extLst>
              <a:ext uri="{FF2B5EF4-FFF2-40B4-BE49-F238E27FC236}">
                <a16:creationId xmlns:a16="http://schemas.microsoft.com/office/drawing/2014/main" id="{CA544F2A-0416-4503-BA18-9F1461825DCC}"/>
              </a:ext>
            </a:extLst>
          </p:cNvPr>
          <p:cNvGrpSpPr/>
          <p:nvPr/>
        </p:nvGrpSpPr>
        <p:grpSpPr>
          <a:xfrm>
            <a:off x="2066922" y="1580912"/>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2C4D7B36-B476-47D7-853F-0C147D85657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AD9BC6D0-BF63-41D6-AFC3-71AEF83C37FE}"/>
                </a:ext>
              </a:extLst>
            </p:cNvPr>
            <p:cNvSpPr txBox="1"/>
            <p:nvPr/>
          </p:nvSpPr>
          <p:spPr>
            <a:xfrm>
              <a:off x="542923" y="178239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Developments in production technology can shift the </a:t>
              </a:r>
              <a:r>
                <a:rPr lang="en-US" sz="2000" i="1" dirty="0">
                  <a:solidFill>
                    <a:schemeClr val="bg1"/>
                  </a:solidFill>
                </a:rPr>
                <a:t>LRAC</a:t>
              </a:r>
              <a:r>
                <a:rPr lang="en-US" sz="2000" dirty="0">
                  <a:solidFill>
                    <a:schemeClr val="bg1"/>
                  </a:solidFill>
                </a:rPr>
                <a:t> curve in ways that can alter the size distribution of firms in an industry.</a:t>
              </a:r>
            </a:p>
          </p:txBody>
        </p:sp>
      </p:grpSp>
      <p:grpSp>
        <p:nvGrpSpPr>
          <p:cNvPr id="13" name="Group 12" descr="For much of the twentieth century, the most common change was alterations in technology, like the assembly line or the large department store, where large-scale producers seemed to gain an advantage over smaller ones.">
            <a:extLst>
              <a:ext uri="{FF2B5EF4-FFF2-40B4-BE49-F238E27FC236}">
                <a16:creationId xmlns:a16="http://schemas.microsoft.com/office/drawing/2014/main" id="{855E356B-EAE7-4452-8AF7-7F094D619394}"/>
              </a:ext>
            </a:extLst>
          </p:cNvPr>
          <p:cNvGrpSpPr/>
          <p:nvPr/>
        </p:nvGrpSpPr>
        <p:grpSpPr>
          <a:xfrm>
            <a:off x="2066922" y="2504956"/>
            <a:ext cx="8058154" cy="1369267"/>
            <a:chOff x="542923" y="1736761"/>
            <a:chExt cx="8058154" cy="1369267"/>
          </a:xfrm>
          <a:solidFill>
            <a:srgbClr val="627981"/>
          </a:solidFill>
        </p:grpSpPr>
        <p:sp>
          <p:nvSpPr>
            <p:cNvPr id="14" name="Rectangle 13">
              <a:extLst>
                <a:ext uri="{FF2B5EF4-FFF2-40B4-BE49-F238E27FC236}">
                  <a16:creationId xmlns:a16="http://schemas.microsoft.com/office/drawing/2014/main" id="{EF9F6DF8-612A-4163-9981-83518EA93453}"/>
                </a:ext>
              </a:extLst>
            </p:cNvPr>
            <p:cNvSpPr/>
            <p:nvPr/>
          </p:nvSpPr>
          <p:spPr>
            <a:xfrm>
              <a:off x="542923" y="1736761"/>
              <a:ext cx="8058154" cy="136926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3967BD3D-08A5-4FC6-86CA-86397748C869}"/>
                </a:ext>
              </a:extLst>
            </p:cNvPr>
            <p:cNvSpPr txBox="1"/>
            <p:nvPr/>
          </p:nvSpPr>
          <p:spPr>
            <a:xfrm>
              <a:off x="542923" y="1782589"/>
              <a:ext cx="7807571" cy="132343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much of the twentieth century, the most common change was alterations in technology, like the assembly line or the large department store, where large-scale producers seemed to gain an advantage over smaller ones.</a:t>
              </a:r>
            </a:p>
          </p:txBody>
        </p:sp>
      </p:grpSp>
      <p:grpSp>
        <p:nvGrpSpPr>
          <p:cNvPr id="22" name="Group 21" descr="In the LRAC curve, the downward-sloping economies of scale portion of the curve stretched over a larger quantity of output.">
            <a:extLst>
              <a:ext uri="{FF2B5EF4-FFF2-40B4-BE49-F238E27FC236}">
                <a16:creationId xmlns:a16="http://schemas.microsoft.com/office/drawing/2014/main" id="{3B57F735-0E04-4F9F-8B32-A5FEF29AC338}"/>
              </a:ext>
            </a:extLst>
          </p:cNvPr>
          <p:cNvGrpSpPr/>
          <p:nvPr/>
        </p:nvGrpSpPr>
        <p:grpSpPr>
          <a:xfrm>
            <a:off x="2066922" y="3991332"/>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A8130761-A128-42AB-A395-8030BA943FE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6539792A-7618-4C64-A0B5-DF27F04C2DF8}"/>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a:t>
              </a:r>
              <a:r>
                <a:rPr lang="en-US" sz="2000" i="1" dirty="0">
                  <a:solidFill>
                    <a:schemeClr val="bg1"/>
                  </a:solidFill>
                </a:rPr>
                <a:t>LRAC</a:t>
              </a:r>
              <a:r>
                <a:rPr lang="en-US" sz="2000" dirty="0">
                  <a:solidFill>
                    <a:schemeClr val="bg1"/>
                  </a:solidFill>
                </a:rPr>
                <a:t> curve, the downward-sloping economies of scale portion of the curve stretched over a larger quantity of output.</a:t>
              </a:r>
            </a:p>
          </p:txBody>
        </p:sp>
      </p:grpSp>
    </p:spTree>
    <p:extLst>
      <p:ext uri="{BB962C8B-B14F-4D97-AF65-F5344CB8AC3E}">
        <p14:creationId xmlns:p14="http://schemas.microsoft.com/office/powerpoint/2010/main" val="24597508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5</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D9F5047C-398C-4D03-9E33-CAE54F733CA5}"/>
              </a:ext>
            </a:extLst>
          </p:cNvPr>
          <p:cNvSpPr txBox="1"/>
          <p:nvPr/>
        </p:nvSpPr>
        <p:spPr>
          <a:xfrm>
            <a:off x="1881188" y="1600101"/>
            <a:ext cx="8429624" cy="2308324"/>
          </a:xfrm>
          <a:prstGeom prst="rect">
            <a:avLst/>
          </a:prstGeom>
          <a:solidFill>
            <a:srgbClr val="627981"/>
          </a:solidFill>
        </p:spPr>
        <p:txBody>
          <a:bodyPr wrap="square" rtlCol="0">
            <a:spAutoFit/>
          </a:bodyPr>
          <a:lstStyle/>
          <a:p>
            <a:pPr algn="ctr"/>
            <a:r>
              <a:rPr lang="en-US" sz="2400" dirty="0">
                <a:solidFill>
                  <a:schemeClr val="bg1"/>
                </a:solidFill>
              </a:rPr>
              <a:t>A long-run average cost curve has a clear minimum point at a quantity of </a:t>
            </a:r>
            <a:r>
              <a:rPr lang="en-US" sz="2400" b="1" dirty="0">
                <a:solidFill>
                  <a:schemeClr val="bg1"/>
                </a:solidFill>
              </a:rPr>
              <a:t>40,000</a:t>
            </a:r>
            <a:r>
              <a:rPr lang="en-US" sz="2400" dirty="0">
                <a:solidFill>
                  <a:schemeClr val="bg1"/>
                </a:solidFill>
              </a:rPr>
              <a:t> lamps. The current demand in the market is </a:t>
            </a:r>
            <a:r>
              <a:rPr lang="en-US" sz="2400" b="1" dirty="0">
                <a:solidFill>
                  <a:schemeClr val="bg1"/>
                </a:solidFill>
              </a:rPr>
              <a:t>800,000</a:t>
            </a:r>
            <a:r>
              <a:rPr lang="en-US" sz="2400" dirty="0">
                <a:solidFill>
                  <a:schemeClr val="bg1"/>
                </a:solidFill>
              </a:rPr>
              <a:t> lamps.</a:t>
            </a:r>
          </a:p>
          <a:p>
            <a:pPr algn="ctr"/>
            <a:endParaRPr lang="en-US" sz="2400" dirty="0">
              <a:solidFill>
                <a:schemeClr val="bg1"/>
              </a:solidFill>
            </a:endParaRPr>
          </a:p>
          <a:p>
            <a:pPr algn="ctr"/>
            <a:r>
              <a:rPr lang="en-US" sz="2400" dirty="0">
                <a:solidFill>
                  <a:schemeClr val="bg1"/>
                </a:solidFill>
              </a:rPr>
              <a:t>Calculate the number of firms in the lamp industry if demand increases and becomes </a:t>
            </a:r>
            <a:r>
              <a:rPr lang="en-US" sz="2400" b="1" dirty="0">
                <a:solidFill>
                  <a:schemeClr val="bg1"/>
                </a:solidFill>
              </a:rPr>
              <a:t>twice</a:t>
            </a:r>
            <a:r>
              <a:rPr lang="en-US" sz="2400" dirty="0">
                <a:solidFill>
                  <a:schemeClr val="bg1"/>
                </a:solidFill>
              </a:rPr>
              <a:t> as large.</a:t>
            </a:r>
            <a:endParaRPr lang="en-US" sz="2000" dirty="0"/>
          </a:p>
        </p:txBody>
      </p:sp>
    </p:spTree>
    <p:extLst>
      <p:ext uri="{BB962C8B-B14F-4D97-AF65-F5344CB8AC3E}">
        <p14:creationId xmlns:p14="http://schemas.microsoft.com/office/powerpoint/2010/main" val="34857221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Profit and Revenue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50CD1BDA-40DD-450C-9DE5-8BF984BDA0F5}"/>
              </a:ext>
              <a:ext uri="{C183D7F6-B498-43B3-948B-1728B52AA6E4}">
                <adec:decorative xmlns:adec="http://schemas.microsoft.com/office/drawing/2017/decorative" val="1"/>
              </a:ext>
            </a:extLst>
          </p:cNvPr>
          <p:cNvSpPr/>
          <p:nvPr/>
        </p:nvSpPr>
        <p:spPr>
          <a:xfrm>
            <a:off x="1881187" y="1500455"/>
            <a:ext cx="8429625" cy="409630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DC5445D9-F6B4-44ED-891D-30FC5CAAB593}"/>
              </a:ext>
            </a:extLst>
          </p:cNvPr>
          <p:cNvSpPr txBox="1"/>
          <p:nvPr/>
        </p:nvSpPr>
        <p:spPr>
          <a:xfrm>
            <a:off x="2192213" y="1775310"/>
            <a:ext cx="7807571" cy="400110"/>
          </a:xfrm>
          <a:prstGeom prst="rect">
            <a:avLst/>
          </a:prstGeom>
          <a:solidFill>
            <a:srgbClr val="627981"/>
          </a:solidFill>
        </p:spPr>
        <p:txBody>
          <a:bodyPr wrap="square" rtlCol="0">
            <a:spAutoFit/>
          </a:bodyPr>
          <a:lstStyle/>
          <a:p>
            <a:pPr algn="ctr"/>
            <a:r>
              <a:rPr lang="en-US" sz="2000" dirty="0">
                <a:solidFill>
                  <a:schemeClr val="bg1"/>
                </a:solidFill>
              </a:rPr>
              <a:t>Each business, regardless of size or complexity, tries to earn a profit.</a:t>
            </a:r>
          </a:p>
        </p:txBody>
      </p:sp>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B014D538-1266-4343-B085-E5D200D0A644}"/>
                  </a:ext>
                </a:extLst>
              </p:cNvPr>
              <p:cNvSpPr txBox="1"/>
              <p:nvPr/>
            </p:nvSpPr>
            <p:spPr>
              <a:xfrm>
                <a:off x="4380943" y="2629543"/>
                <a:ext cx="3430105" cy="307777"/>
              </a:xfrm>
              <a:prstGeom prst="rect">
                <a:avLst/>
              </a:prstGeom>
              <a:solidFill>
                <a:srgbClr val="627981"/>
              </a:solidFill>
            </p:spPr>
            <p:txBody>
              <a:bodyPr wrap="none" lIns="0" tIns="0" rIns="0" bIns="0" rtlCol="0">
                <a:spAutoFit/>
              </a:bodyPr>
              <a:lstStyle/>
              <a:p>
                <a:pPr algn="ctr"/>
                <a:r>
                  <a:rPr lang="en-US" sz="2000" dirty="0">
                    <a:solidFill>
                      <a:schemeClr val="bg1"/>
                    </a:solidFill>
                  </a:rPr>
                  <a:t>profit = total revenue − total cost</a:t>
                </a:r>
              </a:p>
            </p:txBody>
          </p:sp>
        </mc:Choice>
        <mc:Fallback xmlns="">
          <p:sp>
            <p:nvSpPr>
              <p:cNvPr id="2" name="TextBox 1">
                <a:extLst>
                  <a:ext uri="{FF2B5EF4-FFF2-40B4-BE49-F238E27FC236}">
                    <a16:creationId xmlns:a16="http://schemas.microsoft.com/office/drawing/2014/main" id="{B014D538-1266-4343-B085-E5D200D0A644}"/>
                  </a:ext>
                </a:extLst>
              </p:cNvPr>
              <p:cNvSpPr txBox="1">
                <a:spLocks noRot="1" noChangeAspect="1" noMove="1" noResize="1" noEditPoints="1" noAdjustHandles="1" noChangeArrowheads="1" noChangeShapeType="1" noTextEdit="1"/>
              </p:cNvSpPr>
              <p:nvPr/>
            </p:nvSpPr>
            <p:spPr>
              <a:xfrm>
                <a:off x="4380943" y="2629543"/>
                <a:ext cx="3430105" cy="307777"/>
              </a:xfrm>
              <a:prstGeom prst="rect">
                <a:avLst/>
              </a:prstGeom>
              <a:blipFill>
                <a:blip r:embed="rId3"/>
                <a:stretch>
                  <a:fillRect l="-4270" t="-29412" r="-5694" b="-49020"/>
                </a:stretch>
              </a:blipFill>
            </p:spPr>
            <p:txBody>
              <a:bodyPr/>
              <a:lstStyle/>
              <a:p>
                <a:r>
                  <a:rPr lang="en-US">
                    <a:noFill/>
                  </a:rPr>
                  <a:t> </a:t>
                </a:r>
              </a:p>
            </p:txBody>
          </p:sp>
        </mc:Fallback>
      </mc:AlternateContent>
      <p:sp>
        <p:nvSpPr>
          <p:cNvPr id="14" name="TextBox 13">
            <a:extLst>
              <a:ext uri="{FF2B5EF4-FFF2-40B4-BE49-F238E27FC236}">
                <a16:creationId xmlns:a16="http://schemas.microsoft.com/office/drawing/2014/main" id="{0B6D4737-F1B9-4710-9778-915CECB2E40F}"/>
              </a:ext>
            </a:extLst>
          </p:cNvPr>
          <p:cNvSpPr txBox="1"/>
          <p:nvPr/>
        </p:nvSpPr>
        <p:spPr>
          <a:xfrm>
            <a:off x="2192212" y="3378622"/>
            <a:ext cx="7807571" cy="1015663"/>
          </a:xfrm>
          <a:prstGeom prst="rect">
            <a:avLst/>
          </a:prstGeom>
          <a:solidFill>
            <a:srgbClr val="627981"/>
          </a:solidFill>
        </p:spPr>
        <p:txBody>
          <a:bodyPr wrap="square" rtlCol="0">
            <a:spAutoFit/>
          </a:bodyPr>
          <a:lstStyle/>
          <a:p>
            <a:pPr algn="ctr"/>
            <a:r>
              <a:rPr lang="en-US" sz="2000" dirty="0">
                <a:solidFill>
                  <a:schemeClr val="bg1"/>
                </a:solidFill>
              </a:rPr>
              <a:t>Total revenue is the income the firm generates from selling its products. We calculate it by multiplying the price of the product times the quantity of output sold:</a:t>
            </a:r>
          </a:p>
        </p:txBody>
      </p:sp>
      <p:sp>
        <p:nvSpPr>
          <p:cNvPr id="11" name="TextBox 10">
            <a:extLst>
              <a:ext uri="{FF2B5EF4-FFF2-40B4-BE49-F238E27FC236}">
                <a16:creationId xmlns:a16="http://schemas.microsoft.com/office/drawing/2014/main" id="{C442DDB1-7D96-4536-9121-2B3C8C470F3B}"/>
              </a:ext>
            </a:extLst>
          </p:cNvPr>
          <p:cNvSpPr txBox="1"/>
          <p:nvPr/>
        </p:nvSpPr>
        <p:spPr>
          <a:xfrm>
            <a:off x="4464522" y="4661598"/>
            <a:ext cx="3262945" cy="307777"/>
          </a:xfrm>
          <a:prstGeom prst="rect">
            <a:avLst/>
          </a:prstGeom>
          <a:solidFill>
            <a:srgbClr val="627981"/>
          </a:solidFill>
        </p:spPr>
        <p:txBody>
          <a:bodyPr wrap="none" lIns="0" tIns="0" rIns="0" bIns="0" rtlCol="0">
            <a:spAutoFit/>
          </a:bodyPr>
          <a:lstStyle/>
          <a:p>
            <a:pPr algn="ctr"/>
            <a:r>
              <a:rPr lang="en-US" sz="2000" dirty="0">
                <a:solidFill>
                  <a:schemeClr val="bg1"/>
                </a:solidFill>
              </a:rPr>
              <a:t>total revenue = price </a:t>
            </a:r>
            <a:r>
              <a:rPr lang="en-US" dirty="0">
                <a:solidFill>
                  <a:schemeClr val="bg1"/>
                </a:solidFill>
              </a:rPr>
              <a:t>×</a:t>
            </a:r>
            <a:r>
              <a:rPr lang="en-US" sz="2000" dirty="0">
                <a:solidFill>
                  <a:schemeClr val="bg1"/>
                </a:solidFill>
              </a:rPr>
              <a:t> quantity</a:t>
            </a:r>
          </a:p>
        </p:txBody>
      </p:sp>
    </p:spTree>
    <p:extLst>
      <p:ext uri="{BB962C8B-B14F-4D97-AF65-F5344CB8AC3E}">
        <p14:creationId xmlns:p14="http://schemas.microsoft.com/office/powerpoint/2010/main" val="1336995091"/>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6</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BDA83CD1-FF57-4925-A2F2-344DD08A9286}"/>
              </a:ext>
              <a:ext uri="{C183D7F6-B498-43B3-948B-1728B52AA6E4}">
                <adec:decorative xmlns:adec="http://schemas.microsoft.com/office/drawing/2017/decorative" val="1"/>
              </a:ext>
            </a:extLst>
          </p:cNvPr>
          <p:cNvSpPr txBox="1"/>
          <p:nvPr/>
        </p:nvSpPr>
        <p:spPr>
          <a:xfrm>
            <a:off x="1459469" y="1341780"/>
            <a:ext cx="9273061" cy="4708981"/>
          </a:xfrm>
          <a:prstGeom prst="rect">
            <a:avLst/>
          </a:prstGeom>
          <a:solidFill>
            <a:srgbClr val="627981"/>
          </a:solidFill>
        </p:spPr>
        <p:txBody>
          <a:bodyPr wrap="square" rtlCol="0" anchor="ctr">
            <a:spAutoFit/>
          </a:bodyPr>
          <a:lstStyle/>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p:txBody>
      </p:sp>
      <p:sp>
        <p:nvSpPr>
          <p:cNvPr id="3" name="TextBox 2">
            <a:extLst>
              <a:ext uri="{FF2B5EF4-FFF2-40B4-BE49-F238E27FC236}">
                <a16:creationId xmlns:a16="http://schemas.microsoft.com/office/drawing/2014/main" id="{9378F5E7-1C27-4E62-BCA9-DA2FD380FAD9}"/>
              </a:ext>
            </a:extLst>
          </p:cNvPr>
          <p:cNvSpPr txBox="1"/>
          <p:nvPr/>
        </p:nvSpPr>
        <p:spPr>
          <a:xfrm>
            <a:off x="1881188" y="1734207"/>
            <a:ext cx="8429625" cy="1200329"/>
          </a:xfrm>
          <a:prstGeom prst="rect">
            <a:avLst/>
          </a:prstGeom>
          <a:noFill/>
        </p:spPr>
        <p:txBody>
          <a:bodyPr wrap="square" rtlCol="0">
            <a:spAutoFit/>
          </a:bodyPr>
          <a:lstStyle/>
          <a:p>
            <a:r>
              <a:rPr lang="en-US" dirty="0">
                <a:solidFill>
                  <a:schemeClr val="bg1"/>
                </a:solidFill>
              </a:rPr>
              <a:t>1. Given that the </a:t>
            </a:r>
            <a:r>
              <a:rPr lang="en-US" i="1" dirty="0">
                <a:solidFill>
                  <a:schemeClr val="bg1"/>
                </a:solidFill>
              </a:rPr>
              <a:t>LRAC</a:t>
            </a:r>
            <a:r>
              <a:rPr lang="en-US" dirty="0">
                <a:solidFill>
                  <a:schemeClr val="bg1"/>
                </a:solidFill>
              </a:rPr>
              <a:t> curve has a clear minimum point, any firm producing a different quantity will be unable to compete. Therefore, we can determine the initial number of firms in the industry by dividing the initial quantity demanded by the number of lamps produced at the minimum point: </a:t>
            </a:r>
          </a:p>
        </p:txBody>
      </p:sp>
      <p:pic>
        <p:nvPicPr>
          <p:cNvPr id="5" name="Picture 4" descr="800,000 divided by 40,000 equals 20 firms.">
            <a:extLst>
              <a:ext uri="{FF2B5EF4-FFF2-40B4-BE49-F238E27FC236}">
                <a16:creationId xmlns:a16="http://schemas.microsoft.com/office/drawing/2014/main" id="{5569458F-8280-35FF-5CA7-57FF2806D180}"/>
              </a:ext>
            </a:extLst>
          </p:cNvPr>
          <p:cNvPicPr>
            <a:picLocks noChangeAspect="1"/>
          </p:cNvPicPr>
          <p:nvPr/>
        </p:nvPicPr>
        <p:blipFill>
          <a:blip r:embed="rId3"/>
          <a:stretch>
            <a:fillRect/>
          </a:stretch>
        </p:blipFill>
        <p:spPr>
          <a:xfrm>
            <a:off x="5032315" y="2909886"/>
            <a:ext cx="2124195" cy="806956"/>
          </a:xfrm>
          <a:prstGeom prst="rect">
            <a:avLst/>
          </a:prstGeom>
        </p:spPr>
      </p:pic>
      <p:sp>
        <p:nvSpPr>
          <p:cNvPr id="14" name="TextBox 13">
            <a:extLst>
              <a:ext uri="{FF2B5EF4-FFF2-40B4-BE49-F238E27FC236}">
                <a16:creationId xmlns:a16="http://schemas.microsoft.com/office/drawing/2014/main" id="{4C51554F-6A71-479E-A7C4-711C9DBC39C5}"/>
              </a:ext>
            </a:extLst>
          </p:cNvPr>
          <p:cNvSpPr txBox="1"/>
          <p:nvPr/>
        </p:nvSpPr>
        <p:spPr>
          <a:xfrm>
            <a:off x="1881188" y="3738853"/>
            <a:ext cx="8429625" cy="369332"/>
          </a:xfrm>
          <a:prstGeom prst="rect">
            <a:avLst/>
          </a:prstGeom>
          <a:noFill/>
        </p:spPr>
        <p:txBody>
          <a:bodyPr wrap="square" rtlCol="0">
            <a:spAutoFit/>
          </a:bodyPr>
          <a:lstStyle/>
          <a:p>
            <a:r>
              <a:rPr lang="en-US" dirty="0">
                <a:solidFill>
                  <a:schemeClr val="bg1"/>
                </a:solidFill>
              </a:rPr>
              <a:t>2. If demand doubles, so too will the number of firms in the lamp industry:</a:t>
            </a:r>
          </a:p>
        </p:txBody>
      </p:sp>
      <p:pic>
        <p:nvPicPr>
          <p:cNvPr id="8" name="Picture 7" descr="20 times 2 equals 40 firms.">
            <a:extLst>
              <a:ext uri="{FF2B5EF4-FFF2-40B4-BE49-F238E27FC236}">
                <a16:creationId xmlns:a16="http://schemas.microsoft.com/office/drawing/2014/main" id="{B784A5DC-3E04-A4EA-54CD-BD8F35CF6915}"/>
              </a:ext>
            </a:extLst>
          </p:cNvPr>
          <p:cNvPicPr>
            <a:picLocks noChangeAspect="1"/>
          </p:cNvPicPr>
          <p:nvPr/>
        </p:nvPicPr>
        <p:blipFill>
          <a:blip r:embed="rId4"/>
          <a:stretch>
            <a:fillRect/>
          </a:stretch>
        </p:blipFill>
        <p:spPr>
          <a:xfrm>
            <a:off x="5038179" y="4255002"/>
            <a:ext cx="2112466" cy="509906"/>
          </a:xfrm>
          <a:prstGeom prst="rect">
            <a:avLst/>
          </a:prstGeom>
        </p:spPr>
      </p:pic>
      <p:pic>
        <p:nvPicPr>
          <p:cNvPr id="10" name="Picture 9" descr="800,000 times 2 divided by 40,000 equals 40 firms.">
            <a:extLst>
              <a:ext uri="{FF2B5EF4-FFF2-40B4-BE49-F238E27FC236}">
                <a16:creationId xmlns:a16="http://schemas.microsoft.com/office/drawing/2014/main" id="{00CFAED1-E179-E350-2AD4-02DC33164DA4}"/>
              </a:ext>
            </a:extLst>
          </p:cNvPr>
          <p:cNvPicPr>
            <a:picLocks noChangeAspect="1"/>
          </p:cNvPicPr>
          <p:nvPr/>
        </p:nvPicPr>
        <p:blipFill>
          <a:blip r:embed="rId5"/>
          <a:stretch>
            <a:fillRect/>
          </a:stretch>
        </p:blipFill>
        <p:spPr>
          <a:xfrm>
            <a:off x="4750494" y="5003308"/>
            <a:ext cx="2687836" cy="747241"/>
          </a:xfrm>
          <a:prstGeom prst="rect">
            <a:avLst/>
          </a:prstGeom>
        </p:spPr>
      </p:pic>
    </p:spTree>
    <p:extLst>
      <p:ext uri="{BB962C8B-B14F-4D97-AF65-F5344CB8AC3E}">
        <p14:creationId xmlns:p14="http://schemas.microsoft.com/office/powerpoint/2010/main" val="2098216904"/>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5</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523998" y="1244897"/>
            <a:ext cx="9273061" cy="5324535"/>
          </a:xfrm>
          <a:prstGeom prst="rect">
            <a:avLst/>
          </a:prstGeom>
          <a:solidFill>
            <a:srgbClr val="627981"/>
          </a:solidFill>
          <a:ln>
            <a:solidFill>
              <a:srgbClr val="627981"/>
            </a:solidFill>
          </a:ln>
        </p:spPr>
        <p:txBody>
          <a:bodyPr wrap="square" rtlCol="0" anchor="ctr">
            <a:spAutoFit/>
          </a:bodyPr>
          <a:lstStyle/>
          <a:p>
            <a:endParaRPr lang="en-US" sz="2000" b="0" dirty="0">
              <a:ea typeface="Cambria Math" panose="02040503050406030204" pitchFamily="18" charset="0"/>
            </a:endParaRPr>
          </a:p>
          <a:p>
            <a:pPr marL="342900" indent="-342900">
              <a:buFont typeface="Arial" panose="020B0604020202020204" pitchFamily="34" charset="0"/>
              <a:buChar char="•"/>
            </a:pPr>
            <a:r>
              <a:rPr lang="en-US" sz="2000" dirty="0">
                <a:solidFill>
                  <a:schemeClr val="bg1"/>
                </a:solidFill>
              </a:rPr>
              <a:t>A production technology refers to a specific combination of labor, physical capital, and technology that makes up a particular method of production.</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In the long run, firms can choose their production technology, so all costs become variable costs.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Economies of scale refers to a situation where, as the level of output increases, the average cost decreases.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long-run average cost curve shows the lowest possible average cost of production, allowing all inputs to vary so that the firm is choosing its production technology.</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 downward-sloping </a:t>
            </a:r>
            <a:r>
              <a:rPr lang="en-US" sz="2000" i="1" dirty="0">
                <a:solidFill>
                  <a:schemeClr val="bg1"/>
                </a:solidFill>
              </a:rPr>
              <a:t>LRAC</a:t>
            </a:r>
            <a:r>
              <a:rPr lang="en-US" sz="2000" dirty="0">
                <a:solidFill>
                  <a:schemeClr val="bg1"/>
                </a:solidFill>
              </a:rPr>
              <a:t> shows economies of scale; a flat </a:t>
            </a:r>
            <a:r>
              <a:rPr lang="en-US" sz="2000" i="1" dirty="0">
                <a:solidFill>
                  <a:schemeClr val="bg1"/>
                </a:solidFill>
              </a:rPr>
              <a:t>LRAC</a:t>
            </a:r>
            <a:r>
              <a:rPr lang="en-US" sz="2000" dirty="0">
                <a:solidFill>
                  <a:schemeClr val="bg1"/>
                </a:solidFill>
              </a:rPr>
              <a:t> shows constant returns to scale; an upward-sloping </a:t>
            </a:r>
            <a:r>
              <a:rPr lang="en-US" sz="2000" i="1" dirty="0">
                <a:solidFill>
                  <a:schemeClr val="bg1"/>
                </a:solidFill>
              </a:rPr>
              <a:t>LRAC</a:t>
            </a:r>
            <a:r>
              <a:rPr lang="en-US" sz="2000" dirty="0">
                <a:solidFill>
                  <a:schemeClr val="bg1"/>
                </a:solidFill>
              </a:rPr>
              <a:t> shows diseconomies of scale.</a:t>
            </a:r>
          </a:p>
          <a:p>
            <a:endParaRPr lang="en-US" sz="2000" dirty="0">
              <a:solidFill>
                <a:schemeClr val="bg1"/>
              </a:solidFill>
            </a:endParaRPr>
          </a:p>
        </p:txBody>
      </p:sp>
    </p:spTree>
    <p:extLst>
      <p:ext uri="{BB962C8B-B14F-4D97-AF65-F5344CB8AC3E}">
        <p14:creationId xmlns:p14="http://schemas.microsoft.com/office/powerpoint/2010/main" val="3255346801"/>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42400331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Cost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7" name="Group 16" descr="Total cost is what the firm pays for producing and selling its products.">
            <a:extLst>
              <a:ext uri="{FF2B5EF4-FFF2-40B4-BE49-F238E27FC236}">
                <a16:creationId xmlns:a16="http://schemas.microsoft.com/office/drawing/2014/main" id="{DF140933-3DCD-4873-8013-B0B06C32866B}"/>
              </a:ext>
            </a:extLst>
          </p:cNvPr>
          <p:cNvGrpSpPr/>
          <p:nvPr/>
        </p:nvGrpSpPr>
        <p:grpSpPr>
          <a:xfrm>
            <a:off x="2066922" y="1580912"/>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2C105CF1-56B0-4FE7-BB48-E96284EE4CA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0EC61E21-0B60-4633-BFB7-FB6D6EEE5748}"/>
                </a:ext>
              </a:extLst>
            </p:cNvPr>
            <p:cNvSpPr txBox="1"/>
            <p:nvPr/>
          </p:nvSpPr>
          <p:spPr>
            <a:xfrm>
              <a:off x="542923"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Total cost is what the firm pays for producing and selling its products.</a:t>
              </a:r>
            </a:p>
          </p:txBody>
        </p:sp>
      </p:grpSp>
      <p:grpSp>
        <p:nvGrpSpPr>
          <p:cNvPr id="22" name="Group 21" descr="We can distinguish between two types of cost: explicit and implicit.">
            <a:extLst>
              <a:ext uri="{FF2B5EF4-FFF2-40B4-BE49-F238E27FC236}">
                <a16:creationId xmlns:a16="http://schemas.microsoft.com/office/drawing/2014/main" id="{165025EF-ACE0-4E38-A539-4FCCF8DA4F72}"/>
              </a:ext>
            </a:extLst>
          </p:cNvPr>
          <p:cNvGrpSpPr/>
          <p:nvPr/>
        </p:nvGrpSpPr>
        <p:grpSpPr>
          <a:xfrm>
            <a:off x="2066922" y="2504956"/>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869EC0EA-2B7A-4426-B8A0-26BE3A18B41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86B93D80-E8A7-4585-8565-D528CB945FE7}"/>
                </a:ext>
              </a:extLst>
            </p:cNvPr>
            <p:cNvSpPr txBox="1"/>
            <p:nvPr/>
          </p:nvSpPr>
          <p:spPr>
            <a:xfrm>
              <a:off x="542923"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We can distinguish between two types of cost: explicit and implicit.</a:t>
              </a:r>
            </a:p>
          </p:txBody>
        </p:sp>
      </p:grpSp>
      <p:grpSp>
        <p:nvGrpSpPr>
          <p:cNvPr id="32" name="Group 31" descr="Explicit costs are out-of-pocket costs and actual payments, such as wages paid to employees and rent for an office.">
            <a:extLst>
              <a:ext uri="{FF2B5EF4-FFF2-40B4-BE49-F238E27FC236}">
                <a16:creationId xmlns:a16="http://schemas.microsoft.com/office/drawing/2014/main" id="{0A347D64-D701-4A87-ADE0-9735D9E4E409}"/>
              </a:ext>
            </a:extLst>
          </p:cNvPr>
          <p:cNvGrpSpPr/>
          <p:nvPr/>
        </p:nvGrpSpPr>
        <p:grpSpPr>
          <a:xfrm>
            <a:off x="2066922" y="3429000"/>
            <a:ext cx="8058154" cy="806935"/>
            <a:chOff x="542923" y="1736761"/>
            <a:chExt cx="8058154" cy="806935"/>
          </a:xfrm>
          <a:solidFill>
            <a:srgbClr val="627981"/>
          </a:solidFill>
        </p:grpSpPr>
        <p:sp>
          <p:nvSpPr>
            <p:cNvPr id="33" name="Rectangle 32">
              <a:extLst>
                <a:ext uri="{FF2B5EF4-FFF2-40B4-BE49-F238E27FC236}">
                  <a16:creationId xmlns:a16="http://schemas.microsoft.com/office/drawing/2014/main" id="{1584169F-4214-4798-8A79-801BCC57C69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4" name="TextBox 33">
              <a:extLst>
                <a:ext uri="{FF2B5EF4-FFF2-40B4-BE49-F238E27FC236}">
                  <a16:creationId xmlns:a16="http://schemas.microsoft.com/office/drawing/2014/main" id="{BF386963-EA58-4B3D-9421-A41A071C6909}"/>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Explicit costs </a:t>
              </a:r>
              <a:r>
                <a:rPr lang="en-US" sz="2000" dirty="0">
                  <a:solidFill>
                    <a:schemeClr val="bg1"/>
                  </a:solidFill>
                </a:rPr>
                <a:t>are out-of-pocket costs and actual payments, such as wages paid to employees and rent for an office.</a:t>
              </a:r>
            </a:p>
          </p:txBody>
        </p:sp>
      </p:grpSp>
      <p:grpSp>
        <p:nvGrpSpPr>
          <p:cNvPr id="29" name="Group 28" descr="Implicit costs are the opportunity costs of using resources the firm already owns, such as depreciation.">
            <a:extLst>
              <a:ext uri="{FF2B5EF4-FFF2-40B4-BE49-F238E27FC236}">
                <a16:creationId xmlns:a16="http://schemas.microsoft.com/office/drawing/2014/main" id="{A1710AC6-DB51-49E9-97B8-4CE304310157}"/>
              </a:ext>
            </a:extLst>
          </p:cNvPr>
          <p:cNvGrpSpPr/>
          <p:nvPr/>
        </p:nvGrpSpPr>
        <p:grpSpPr>
          <a:xfrm>
            <a:off x="2066922" y="4353044"/>
            <a:ext cx="8058154" cy="806935"/>
            <a:chOff x="542923" y="1736761"/>
            <a:chExt cx="8058154" cy="806935"/>
          </a:xfrm>
          <a:solidFill>
            <a:srgbClr val="627981"/>
          </a:solidFill>
        </p:grpSpPr>
        <p:sp>
          <p:nvSpPr>
            <p:cNvPr id="30" name="Rectangle 29">
              <a:extLst>
                <a:ext uri="{FF2B5EF4-FFF2-40B4-BE49-F238E27FC236}">
                  <a16:creationId xmlns:a16="http://schemas.microsoft.com/office/drawing/2014/main" id="{4AE80BE1-43D4-4179-89AF-4BB782104E4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1" name="TextBox 30">
              <a:extLst>
                <a:ext uri="{FF2B5EF4-FFF2-40B4-BE49-F238E27FC236}">
                  <a16:creationId xmlns:a16="http://schemas.microsoft.com/office/drawing/2014/main" id="{A41F293E-AB1D-45A0-8EC4-A5135A9EC136}"/>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Implicit costs </a:t>
              </a:r>
              <a:r>
                <a:rPr lang="en-US" sz="2000" dirty="0">
                  <a:solidFill>
                    <a:schemeClr val="bg1"/>
                  </a:solidFill>
                </a:rPr>
                <a:t>are the opportunity costs of using resources the firm already owns, such as depreciation.</a:t>
              </a:r>
            </a:p>
          </p:txBody>
        </p:sp>
      </p:grpSp>
    </p:spTree>
    <p:extLst>
      <p:ext uri="{BB962C8B-B14F-4D97-AF65-F5344CB8AC3E}">
        <p14:creationId xmlns:p14="http://schemas.microsoft.com/office/powerpoint/2010/main" val="87904445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1136FE7-4F70-4667-B941-B592A411EDD8}">
  <ds:schemaRefs>
    <ds:schemaRef ds:uri="http://schemas.microsoft.com/sharepoint/v3/contenttype/forms"/>
  </ds:schemaRefs>
</ds:datastoreItem>
</file>

<file path=customXml/itemProps2.xml><?xml version="1.0" encoding="utf-8"?>
<ds:datastoreItem xmlns:ds="http://schemas.openxmlformats.org/officeDocument/2006/customXml" ds:itemID="{39A5A53B-CDB9-4C75-A707-9BC2B4998729}">
  <ds:schemaRefs>
    <ds:schemaRef ds:uri="http://schemas.microsoft.com/office/infopath/2007/PartnerControls"/>
    <ds:schemaRef ds:uri="http://purl.org/dc/terms/"/>
    <ds:schemaRef ds:uri="06d9c582-05c2-476b-83d2-72ab8b1380b2"/>
    <ds:schemaRef ds:uri="http://schemas.microsoft.com/office/2006/metadata/properties"/>
    <ds:schemaRef ds:uri="http://schemas.microsoft.com/office/2006/documentManagement/types"/>
    <ds:schemaRef ds:uri="http://purl.org/dc/dcmitype/"/>
    <ds:schemaRef ds:uri="fdab59f7-c3a7-48e5-acd8-618ce834776e"/>
    <ds:schemaRef ds:uri="http://purl.org/dc/elements/1.1/"/>
    <ds:schemaRef ds:uri="http://www.w3.org/XML/1998/namespace"/>
    <ds:schemaRef ds:uri="http://schemas.openxmlformats.org/package/2006/metadata/core-properties"/>
  </ds:schemaRefs>
</ds:datastoreItem>
</file>

<file path=customXml/itemProps3.xml><?xml version="1.0" encoding="utf-8"?>
<ds:datastoreItem xmlns:ds="http://schemas.openxmlformats.org/officeDocument/2006/customXml" ds:itemID="{414609F9-D8BA-4AFE-B7CD-AF92521286E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995</TotalTime>
  <Words>9742</Words>
  <Application>Microsoft Office PowerPoint</Application>
  <PresentationFormat>Widescreen</PresentationFormat>
  <Paragraphs>651</Paragraphs>
  <Slides>82</Slides>
  <Notes>76</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82</vt:i4>
      </vt:variant>
    </vt:vector>
  </HeadingPairs>
  <TitlesOfParts>
    <vt:vector size="89" baseType="lpstr">
      <vt:lpstr>Arial</vt:lpstr>
      <vt:lpstr>Calibri</vt:lpstr>
      <vt:lpstr>Calibri Light</vt:lpstr>
      <vt:lpstr>Cambria Math</vt:lpstr>
      <vt:lpstr>Century Gothic</vt:lpstr>
      <vt:lpstr>Office Theme</vt:lpstr>
      <vt:lpstr>1_Office Theme</vt:lpstr>
      <vt:lpstr>Explicit and Implicit Costs, and Accounting and Economic Profit</vt:lpstr>
      <vt:lpstr>Cost Structure</vt:lpstr>
      <vt:lpstr>Theory of the Firm</vt:lpstr>
      <vt:lpstr>Production Decisions</vt:lpstr>
      <vt:lpstr>Market Structure1</vt:lpstr>
      <vt:lpstr>Market Structure2</vt:lpstr>
      <vt:lpstr>Different Market Structures</vt:lpstr>
      <vt:lpstr>Profit and Revenue</vt:lpstr>
      <vt:lpstr>Cost</vt:lpstr>
      <vt:lpstr>Real-World Discussion1</vt:lpstr>
      <vt:lpstr>Profit1</vt:lpstr>
      <vt:lpstr>On Your Own1</vt:lpstr>
      <vt:lpstr>On Your Own2</vt:lpstr>
      <vt:lpstr>Summary1</vt:lpstr>
      <vt:lpstr>Production in the Short Run</vt:lpstr>
      <vt:lpstr>Production in the Short Run1</vt:lpstr>
      <vt:lpstr>Factors of Supply</vt:lpstr>
      <vt:lpstr>Production1</vt:lpstr>
      <vt:lpstr>Factors of Production</vt:lpstr>
      <vt:lpstr>Pizza Making</vt:lpstr>
      <vt:lpstr>Natural Resources (Land and Raw Materials)  (NR)</vt:lpstr>
      <vt:lpstr>Labor (L)</vt:lpstr>
      <vt:lpstr>Capital (K)</vt:lpstr>
      <vt:lpstr>Technology (t)</vt:lpstr>
      <vt:lpstr>Entrepreneurship (E)</vt:lpstr>
      <vt:lpstr>The Production Function</vt:lpstr>
      <vt:lpstr>Inputs</vt:lpstr>
      <vt:lpstr>Cobb-Douglas Production Function</vt:lpstr>
      <vt:lpstr>Short Run vs. Long Run</vt:lpstr>
      <vt:lpstr>Production in the Short Run2</vt:lpstr>
      <vt:lpstr>Marginal Product</vt:lpstr>
      <vt:lpstr>On Your Own3</vt:lpstr>
      <vt:lpstr>On Your Own4</vt:lpstr>
      <vt:lpstr>Law of Diminishing Marginal Productivity</vt:lpstr>
      <vt:lpstr>Summary2</vt:lpstr>
      <vt:lpstr>Costs in the Short Run</vt:lpstr>
      <vt:lpstr>Factors of Production and Factor Payments</vt:lpstr>
      <vt:lpstr>Factor Payments</vt:lpstr>
      <vt:lpstr>Profit2</vt:lpstr>
      <vt:lpstr>Cost Function</vt:lpstr>
      <vt:lpstr>Average and Marginal Costs</vt:lpstr>
      <vt:lpstr>Marginal Cost: Example</vt:lpstr>
      <vt:lpstr>Fixed and Variable Costs1</vt:lpstr>
      <vt:lpstr>Fixed and Variable Costs2</vt:lpstr>
      <vt:lpstr>Diminishing Marginal Productivity</vt:lpstr>
      <vt:lpstr>Average Total Cost</vt:lpstr>
      <vt:lpstr>Average Variable Cost</vt:lpstr>
      <vt:lpstr>Marginal Cost Curve</vt:lpstr>
      <vt:lpstr>Real-World Discussion2</vt:lpstr>
      <vt:lpstr>Real-World Discussion3</vt:lpstr>
      <vt:lpstr>Lessons from Alternative Measures of Costs</vt:lpstr>
      <vt:lpstr>Success of a Firm</vt:lpstr>
      <vt:lpstr>Summary3</vt:lpstr>
      <vt:lpstr>Production in the Long Run</vt:lpstr>
      <vt:lpstr>Production in the Long Run1</vt:lpstr>
      <vt:lpstr>Production2</vt:lpstr>
      <vt:lpstr>Short-Run Production Function</vt:lpstr>
      <vt:lpstr>Short Run</vt:lpstr>
      <vt:lpstr>Long-Run Production Function</vt:lpstr>
      <vt:lpstr>Long Run1</vt:lpstr>
      <vt:lpstr>Real-World Discussion4</vt:lpstr>
      <vt:lpstr>Summary4</vt:lpstr>
      <vt:lpstr>Costs in the Long Run</vt:lpstr>
      <vt:lpstr>Long Run2</vt:lpstr>
      <vt:lpstr>Choice of Production Technology1</vt:lpstr>
      <vt:lpstr>Choice of Production Technology2</vt:lpstr>
      <vt:lpstr>Economies of Scale1</vt:lpstr>
      <vt:lpstr>Economies of Scale2</vt:lpstr>
      <vt:lpstr>Shapes of Long-Run Average Cost Curves1</vt:lpstr>
      <vt:lpstr>Shapes of Long-Run Average Cost Curves2</vt:lpstr>
      <vt:lpstr>Long-Run Average Cost Curve1</vt:lpstr>
      <vt:lpstr>Long-Run Average Cost Curve2</vt:lpstr>
      <vt:lpstr>Long-Run Average Cost Curve3</vt:lpstr>
      <vt:lpstr>Real-World Discussion5</vt:lpstr>
      <vt:lpstr>The Size and Number of Firms in an Industry</vt:lpstr>
      <vt:lpstr>LRAC Curve1</vt:lpstr>
      <vt:lpstr>LRAC Curve2</vt:lpstr>
      <vt:lpstr>Shifting Patterns of Long-Run Average Cost</vt:lpstr>
      <vt:lpstr>On Your Own5</vt:lpstr>
      <vt:lpstr>On Your Own6</vt:lpstr>
      <vt:lpstr>Summary5</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Economics, 2nd Edition</dc:title>
  <dc:creator>Hawkes Learning</dc:creator>
  <cp:lastModifiedBy>Caitlin Coleman</cp:lastModifiedBy>
  <cp:revision>52</cp:revision>
  <dcterms:created xsi:type="dcterms:W3CDTF">2017-06-16T13:06:21Z</dcterms:created>
  <dcterms:modified xsi:type="dcterms:W3CDTF">2026-02-03T13:34:29Z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