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4"/>
  </p:sldMasterIdLst>
  <p:notesMasterIdLst>
    <p:notesMasterId r:id="rId13"/>
  </p:notesMasterIdLst>
  <p:sldIdLst>
    <p:sldId id="391" r:id="rId5"/>
    <p:sldId id="392" r:id="rId6"/>
    <p:sldId id="393" r:id="rId7"/>
    <p:sldId id="394" r:id="rId8"/>
    <p:sldId id="395" r:id="rId9"/>
    <p:sldId id="396" r:id="rId10"/>
    <p:sldId id="397" r:id="rId11"/>
    <p:sldId id="398" r:id="rId1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7B045A-0818-D692-AD59-0FA04F19CCBD}" name="Liz Fore" initials="LF" userId="S::efore@hawkeslearning.com::95371efa-4e6a-4b62-8da4-c4b42a86c1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37981"/>
    <a:srgbClr val="386546"/>
    <a:srgbClr val="627981"/>
    <a:srgbClr val="C7D4CB"/>
    <a:srgbClr val="F3EDE7"/>
    <a:srgbClr val="CCA49C"/>
    <a:srgbClr val="F2E2D2"/>
    <a:srgbClr val="318295"/>
    <a:srgbClr val="5A7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EAF2A3-BBC1-4CD1-9B81-47CFCD5BCA64}" v="3" dt="2026-02-03T13:32:46.4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6" autoAdjust="0"/>
    <p:restoredTop sz="82930" autoAdjust="0"/>
  </p:normalViewPr>
  <p:slideViewPr>
    <p:cSldViewPr snapToGrid="0">
      <p:cViewPr varScale="1">
        <p:scale>
          <a:sx n="88" d="100"/>
          <a:sy n="88" d="100"/>
        </p:scale>
        <p:origin x="132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19A23A19-7EF7-49B6-AF37-66BA395A2E5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A8BF5C74-EEC7-450A-A5E6-37B424F97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52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lesson we will use indifference curves and budget constraints to explain the choice between labor and leisure. </a:t>
            </a:r>
          </a:p>
          <a:p>
            <a:endParaRPr lang="en-US" dirty="0"/>
          </a:p>
          <a:p>
            <a:r>
              <a:rPr lang="en-US" dirty="0"/>
              <a:t>We will also use the indifference curves and budget constraints to explain intertemporal choices, which is the choice between present and future consumption.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BF5C74-EEC7-450A-A5E6-37B424F9724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776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Petunia has 80 hours a week available for leisure and work, where she initially makes $12 per hour. At $12 per hour, she maximizes her utility at Point A, working 50 hours to earn 50 x $12 = $600, leaving 30 hours for leisure.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Petunia gets a raise at work to $20 an hour, which rotates her budget constraint to the right so that the vertical intercept, which is the maximum amount she could earn for 80 hours of work, is 80 x $20 = $1600, </a:t>
            </a:r>
            <a:r>
              <a:rPr lang="en-US" sz="1200" dirty="0">
                <a:solidFill>
                  <a:schemeClr val="tx1"/>
                </a:solidFill>
              </a:rPr>
              <a:t>compared to a maximum of $960 before her raise.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After her raise, Petunia will maximize her utility at Point B on a higher indifference curve, working 40 hours at $20 per hour to earn $800, and taking 40 hours of leisure.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7539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increase in her wage from $12 to $20 per hour increases Petunia’s opportunity cost of leisure.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Since leisure is more expensive, the hours of work increase, and the hours of leisure decrease, so Petunia moves from Point </a:t>
            </a:r>
            <a:r>
              <a:rPr lang="en-US" sz="1200" i="1" dirty="0">
                <a:solidFill>
                  <a:schemeClr val="bg1"/>
                </a:solidFill>
              </a:rPr>
              <a:t>A</a:t>
            </a:r>
            <a:r>
              <a:rPr lang="en-US" sz="1200" dirty="0">
                <a:solidFill>
                  <a:schemeClr val="bg1"/>
                </a:solidFill>
              </a:rPr>
              <a:t> to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 due to the substitution effect.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To find the substitution effect, construct the dotted budget line, which shows the change in the wage rate, but keeps purchasing power and utility constant.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After the substitution effect, Petunia is working more and enjoying less leisure at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58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increase in her wage from $12 to $20 per hour increases Petunia’s buying power of an hour at work.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increase in purchasing power causes the consumption of both work and leisure to increase.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income effect of the wage increase will increase utility so that Petunia will be on a higher indifference curve </a:t>
            </a:r>
            <a:r>
              <a:rPr lang="en-US" sz="1200" i="1" dirty="0">
                <a:solidFill>
                  <a:schemeClr val="bg1"/>
                </a:solidFill>
              </a:rPr>
              <a:t>U</a:t>
            </a:r>
            <a:r>
              <a:rPr lang="en-US" sz="1200" baseline="-25000" dirty="0">
                <a:solidFill>
                  <a:schemeClr val="bg1"/>
                </a:solidFill>
              </a:rPr>
              <a:t>h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After both the substitution and income effects, Petunia is maximizing utility at Point </a:t>
            </a:r>
            <a:r>
              <a:rPr lang="en-US" sz="1200" i="1" dirty="0">
                <a:solidFill>
                  <a:schemeClr val="bg1"/>
                </a:solidFill>
              </a:rPr>
              <a:t>B</a:t>
            </a:r>
            <a:r>
              <a:rPr lang="en-US" sz="1200" dirty="0">
                <a:solidFill>
                  <a:schemeClr val="bg1"/>
                </a:solidFill>
              </a:rPr>
              <a:t>, working 40 hours. She earns 40 x $20 = $800 and enjoys 40 hours of leisure.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8716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Quentin has saved $10,000, and he is trying to decide how much he wants to spend on a vacation now and how much he wants to save for the next 5 years. He expects to earn 80% on his savings.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Initially Quentin is maximizing utility at Point A, spending $6000 now and saving $4000, which will generate $4000 x 1.8 = $7200 for future consumption in 5 years.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Quentin revises his estimate of his return on saving from 80% to 30% for the 5-year period. 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This rotates his budget line downward, giving him less future ($3900) and more current consumption ($7000) when he maximizes his utility.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61025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The decrease in the rate of return from 80% to 30% makes present consumption less expensive and future consumption relatively more expensive.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Since the cost of present consumption is less, present consumption increases and future consumption decreases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The substitution effect is the combination of present and future consumption that Quentin chooses after the change in the rate of return from 80% to 30%, but with purchasing power and utility held constant.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sz="1200" dirty="0">
                <a:solidFill>
                  <a:schemeClr val="bg1"/>
                </a:solidFill>
              </a:rPr>
              <a:t>The substitution effect is the movement from Point A to Point 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525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The income effect of the decrease in the rate of return will decrease both present and future consumption.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The income effect of the decrease in the rate of return will also decrease the level of utility </a:t>
            </a:r>
            <a:r>
              <a:rPr lang="en-US" sz="1200" dirty="0">
                <a:solidFill>
                  <a:schemeClr val="bg1"/>
                </a:solidFill>
              </a:rPr>
              <a:t>from </a:t>
            </a:r>
            <a:r>
              <a:rPr lang="en-US" sz="1200" i="1" dirty="0" err="1">
                <a:solidFill>
                  <a:schemeClr val="bg1"/>
                </a:solidFill>
              </a:rPr>
              <a:t>U</a:t>
            </a:r>
            <a:r>
              <a:rPr lang="en-US" sz="1200" baseline="-25000" dirty="0" err="1">
                <a:solidFill>
                  <a:schemeClr val="bg1"/>
                </a:solidFill>
              </a:rPr>
              <a:t>l</a:t>
            </a:r>
            <a:r>
              <a:rPr lang="en-US" sz="1200" baseline="-25000" dirty="0">
                <a:solidFill>
                  <a:schemeClr val="bg1"/>
                </a:solidFill>
              </a:rPr>
              <a:t> </a:t>
            </a:r>
            <a:r>
              <a:rPr lang="en-US" sz="1200" dirty="0">
                <a:solidFill>
                  <a:schemeClr val="bg1"/>
                </a:solidFill>
              </a:rPr>
              <a:t>to </a:t>
            </a:r>
            <a:r>
              <a:rPr lang="en-US" sz="1200" i="1" dirty="0">
                <a:solidFill>
                  <a:schemeClr val="bg1"/>
                </a:solidFill>
              </a:rPr>
              <a:t>U</a:t>
            </a:r>
            <a:r>
              <a:rPr lang="en-US" sz="1200" baseline="-25000" dirty="0">
                <a:solidFill>
                  <a:schemeClr val="bg1"/>
                </a:solidFill>
              </a:rPr>
              <a:t>h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</a:rPr>
              <a:t>The income effect is the movement from Point </a:t>
            </a:r>
            <a:r>
              <a:rPr lang="en-US" sz="1200" i="1" dirty="0">
                <a:solidFill>
                  <a:schemeClr val="bg1"/>
                </a:solidFill>
              </a:rPr>
              <a:t>C</a:t>
            </a:r>
            <a:r>
              <a:rPr lang="en-US" sz="1200" dirty="0">
                <a:solidFill>
                  <a:schemeClr val="bg1"/>
                </a:solidFill>
              </a:rPr>
              <a:t> to Point </a:t>
            </a:r>
            <a:r>
              <a:rPr lang="en-US" sz="1200" i="1" dirty="0">
                <a:solidFill>
                  <a:schemeClr val="bg1"/>
                </a:solidFill>
              </a:rPr>
              <a:t>B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</a:rPr>
              <a:t>After both the substitution and income effects, Quentin is maximizing utility by spending $7000 now and saving $3000, which grows to $3000 x 1.3 = $3900 for future consumption.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1013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58FB8-D195-429B-80BF-D50BAE9A405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031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 txBox="1">
            <a:spLocks noGrp="1"/>
          </p:cNvSpPr>
          <p:nvPr>
            <p:ph type="title" idx="4294967295"/>
          </p:nvPr>
        </p:nvSpPr>
        <p:spPr>
          <a:xfrm>
            <a:off x="1524000" y="2526241"/>
            <a:ext cx="9144000" cy="258532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Indifference Curves with Labor-Leisure and Intertemporal Choices</a:t>
            </a:r>
          </a:p>
        </p:txBody>
      </p:sp>
      <p:cxnSp>
        <p:nvCxnSpPr>
          <p:cNvPr id="14" name="Straight Connector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13792" y="5537483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</p:spTree>
    <p:extLst>
      <p:ext uri="{BB962C8B-B14F-4D97-AF65-F5344CB8AC3E}">
        <p14:creationId xmlns:p14="http://schemas.microsoft.com/office/powerpoint/2010/main" val="215975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Labor-Leisure Choice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496435"/>
            <a:ext cx="5788218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Petunia has 80 hours a week available for leisure and work, where she initially makes $12 per hour. At $12 per hour, she maximizes her utility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working 50 hours to earn $600, leaving 30 hours for leisure.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985552"/>
            <a:ext cx="5788216" cy="172467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Petunia gets a raise at work to $20 an hour, which rotates her budget constraint to the right so that the vertical intercept, which is the maximum amount she could earn for 80 hours of work, is 80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×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$20 = $1,600, compared to a maximum of $960 before her raise.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872977"/>
            <a:ext cx="5788216" cy="137160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her raise, Petunia will maximize her utility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on a higher indifference curve, working 40 hours at $20 per hour to earn $800, and taking 40 hours of leisure.</a:t>
            </a:r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390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Labor-Leisure Choice: Substitution Effect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3" y="1550375"/>
            <a:ext cx="5788218" cy="886968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increase in her wage from $12 to $20 per hour increases Petunia’s opportunity cost of leisure.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3" y="2555689"/>
            <a:ext cx="5788216" cy="137160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Since leisure is more expensive, the hours of work increase, and the hours of leisure decrease, so Petunia moves from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due to the substitution effect.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740E8E-D696-1CA7-2616-C2300353B6E4}"/>
              </a:ext>
            </a:extLst>
          </p:cNvPr>
          <p:cNvSpPr/>
          <p:nvPr/>
        </p:nvSpPr>
        <p:spPr>
          <a:xfrm>
            <a:off x="923583" y="4045636"/>
            <a:ext cx="5788216" cy="116840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find the substitution effect, construct the dotted budget line, which shows the change in the wage rate, but keeps purchasing power and utility constant.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3" y="5332383"/>
            <a:ext cx="5788216" cy="88810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the substitution effect, Petunia is working more and enjoying less leisure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63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Labor-Leisure Choice: Income Effect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F861283-B4CD-24D3-E1B1-B90D4BE7F2AE}"/>
              </a:ext>
            </a:extLst>
          </p:cNvPr>
          <p:cNvSpPr txBox="1"/>
          <p:nvPr/>
        </p:nvSpPr>
        <p:spPr>
          <a:xfrm>
            <a:off x="1056295" y="1668721"/>
            <a:ext cx="5751200" cy="707886"/>
          </a:xfrm>
          <a:prstGeom prst="rect">
            <a:avLst/>
          </a:prstGeom>
          <a:solidFill>
            <a:srgbClr val="63798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increase in her wage from $12 to $20 per hour increases Petunia’s buying power of an hour at work.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40C32D-5CE1-98EB-8D45-8A47F6F8D8F1}"/>
              </a:ext>
            </a:extLst>
          </p:cNvPr>
          <p:cNvSpPr/>
          <p:nvPr/>
        </p:nvSpPr>
        <p:spPr>
          <a:xfrm>
            <a:off x="1055919" y="2519096"/>
            <a:ext cx="5751576" cy="707887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increase in purchasing power causes the consumption of both work and leisure to increase.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CB5DDE-023D-DCCB-40E7-55E808C39D03}"/>
              </a:ext>
            </a:extLst>
          </p:cNvPr>
          <p:cNvSpPr/>
          <p:nvPr/>
        </p:nvSpPr>
        <p:spPr>
          <a:xfrm>
            <a:off x="1055919" y="3377699"/>
            <a:ext cx="5751576" cy="109728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income effect of the wage increase will increase utility so that Petunia will be on a higher indifference curve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 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156DE8-D31B-B52C-1663-FAB607984ECA}"/>
              </a:ext>
            </a:extLst>
          </p:cNvPr>
          <p:cNvSpPr txBox="1"/>
          <p:nvPr/>
        </p:nvSpPr>
        <p:spPr>
          <a:xfrm>
            <a:off x="1055919" y="4625695"/>
            <a:ext cx="5751576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both the substitution and income effects, Petunia is maximizing utility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working 40 hours. She earns 40 × $20 = $800 and enjoys 40 hours of leisure.</a:t>
            </a:r>
          </a:p>
        </p:txBody>
      </p:sp>
      <p:pic>
        <p:nvPicPr>
          <p:cNvPr id="8" name="Picture 7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102BAEC8-4D80-F179-4E56-3F9E504483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495" y="1668721"/>
            <a:ext cx="5062267" cy="4582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357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Intertemporal Choice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496435"/>
            <a:ext cx="5788218" cy="1323439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Quentin has saved $10,000, and he is trying to decide how much he wants to spend on a vacation now and how much he wants to save for the next 5 years. He expects to earn 80% on his savings.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985552"/>
            <a:ext cx="5788216" cy="132588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Initially Quentin is maximizing utility at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spending $6,000 now and saving $4,000, which will generate $4,000 × 1.8 = $7,200 for future consumption in 5 years.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477110"/>
            <a:ext cx="5788216" cy="1767467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Quentin revises his estimate of his return on saving from 80% to 30% for the 5-year period. This rotates his budget line downward, giving him less future consumption ($3,900) and more current consumption ($7,000) when he maximizes his utility.</a:t>
            </a:r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7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Intertemporal Choice: Substitution Effect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650323"/>
            <a:ext cx="5788218" cy="1015663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decrease in the rate of return from 80% to 30% makes present consumption less expensive and future consumption relatively more expensive.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828000"/>
            <a:ext cx="5788216" cy="101498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Since the cost of present consumption is less, present consumption increases and future consumption decreases to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004998"/>
            <a:ext cx="5788216" cy="152197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substitution effect is the combination of present and future consumption that Quentin chooses after the change in the rate of return from 80% to 30%, but with purchasing power and utility held constant.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4FB1D9-6BA6-A2D0-876F-B0D9F760192F}"/>
              </a:ext>
            </a:extLst>
          </p:cNvPr>
          <p:cNvSpPr/>
          <p:nvPr/>
        </p:nvSpPr>
        <p:spPr>
          <a:xfrm>
            <a:off x="923585" y="5688982"/>
            <a:ext cx="5788216" cy="73376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substitution effect is the movement from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437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 txBox="1">
            <a:spLocks noGrp="1"/>
          </p:cNvSpPr>
          <p:nvPr>
            <p:ph type="title" idx="4294967295"/>
          </p:nvPr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Intertemporal Choice: Income Effect</a:t>
            </a:r>
          </a:p>
        </p:txBody>
      </p:sp>
      <p:cxnSp>
        <p:nvCxnSpPr>
          <p:cNvPr id="55" name="Straight Connector 5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923585" y="1650323"/>
            <a:ext cx="5788218" cy="1015663"/>
          </a:xfrm>
          <a:prstGeom prst="rect">
            <a:avLst/>
          </a:prstGeom>
          <a:solidFill>
            <a:srgbClr val="637981"/>
          </a:solidFill>
        </p:spPr>
        <p:txBody>
          <a:bodyPr wrap="square" rtlCol="0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income effect of the decrease in the rate of return will decrease both present and future consumption.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AB9CB1-A0ED-F0A7-CA1F-A5153FEDF6BC}"/>
              </a:ext>
            </a:extLst>
          </p:cNvPr>
          <p:cNvSpPr/>
          <p:nvPr/>
        </p:nvSpPr>
        <p:spPr>
          <a:xfrm>
            <a:off x="923585" y="2828000"/>
            <a:ext cx="5788216" cy="740664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income effect of the decrease in the rate of return will decrease the level of utility from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 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 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4FB1D9-6BA6-A2D0-876F-B0D9F760192F}"/>
              </a:ext>
            </a:extLst>
          </p:cNvPr>
          <p:cNvSpPr/>
          <p:nvPr/>
        </p:nvSpPr>
        <p:spPr>
          <a:xfrm>
            <a:off x="923585" y="3726543"/>
            <a:ext cx="5788216" cy="733761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income effect is the movement from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Point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07DD37-D9BA-DE7D-4909-EA70652BE88F}"/>
              </a:ext>
            </a:extLst>
          </p:cNvPr>
          <p:cNvSpPr/>
          <p:nvPr/>
        </p:nvSpPr>
        <p:spPr>
          <a:xfrm>
            <a:off x="923585" y="4618184"/>
            <a:ext cx="5788216" cy="1521970"/>
          </a:xfrm>
          <a:prstGeom prst="rect">
            <a:avLst/>
          </a:prstGeom>
          <a:solidFill>
            <a:srgbClr val="63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After both the substitution and income effects, Quentin is maximizing utility by spending $7,000 now and saving $3,000, which grows to $3,000 × 1.3 = $3,900 for future consumption.</a:t>
            </a:r>
          </a:p>
        </p:txBody>
      </p:sp>
      <p:pic>
        <p:nvPicPr>
          <p:cNvPr id="4" name="Picture 3" descr="A graph with two budget constraints and two indifference curves that demonstrates the substitution and income effects">
            <a:extLst>
              <a:ext uri="{FF2B5EF4-FFF2-40B4-BE49-F238E27FC236}">
                <a16:creationId xmlns:a16="http://schemas.microsoft.com/office/drawing/2014/main" id="{80E4D918-31EE-D81A-6F17-BFC954EC4F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42"/>
          <a:stretch/>
        </p:blipFill>
        <p:spPr>
          <a:xfrm>
            <a:off x="6895652" y="1546431"/>
            <a:ext cx="4683989" cy="469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528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 txBox="1">
            <a:spLocks noGrp="1"/>
          </p:cNvSpPr>
          <p:nvPr>
            <p:ph type="title" idx="4294967295"/>
          </p:nvPr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141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bba5ca8172f8fd72482d4b836006c6ac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ece3d55297cd2342a1e3baaeeaf598d6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E9A15C-CA44-4DF3-B4F6-80C7A0D5F06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4F10B0-1BD2-4F88-8252-D2E3C0E81AD5}">
  <ds:schemaRefs>
    <ds:schemaRef ds:uri="http://purl.org/dc/terms/"/>
    <ds:schemaRef ds:uri="http://purl.org/dc/dcmitype/"/>
    <ds:schemaRef ds:uri="http://www.w3.org/XML/1998/namespace"/>
    <ds:schemaRef ds:uri="fdab59f7-c3a7-48e5-acd8-618ce834776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6d9c582-05c2-476b-83d2-72ab8b1380b2"/>
  </ds:schemaRefs>
</ds:datastoreItem>
</file>

<file path=customXml/itemProps3.xml><?xml version="1.0" encoding="utf-8"?>
<ds:datastoreItem xmlns:ds="http://schemas.openxmlformats.org/officeDocument/2006/customXml" ds:itemID="{655C7C9E-8345-4B73-AD18-64A51CBC8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d9c582-05c2-476b-83d2-72ab8b1380b2"/>
    <ds:schemaRef ds:uri="fdab59f7-c3a7-48e5-acd8-618ce83477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1707</TotalTime>
  <Words>1406</Words>
  <Application>Microsoft Office PowerPoint</Application>
  <PresentationFormat>Widescreen</PresentationFormat>
  <Paragraphs>82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Indifference Curves with Labor-Leisure and Intertemporal Choices</vt:lpstr>
      <vt:lpstr>Labor-Leisure Choice</vt:lpstr>
      <vt:lpstr>Labor-Leisure Choice: Substitution Effect</vt:lpstr>
      <vt:lpstr>Labor-Leisure Choice: Income Effect</vt:lpstr>
      <vt:lpstr>Intertemporal Choice</vt:lpstr>
      <vt:lpstr>Intertemporal Choice: Substitution Effect</vt:lpstr>
      <vt:lpstr>Intertemporal Choice: Income Effect</vt:lpstr>
      <vt:lpstr>HAWKES 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Economics, 2nd Edition</dc:title>
  <dc:creator>Hawkes Learning</dc:creator>
  <cp:lastModifiedBy>Caitlin Coleman</cp:lastModifiedBy>
  <cp:revision>139</cp:revision>
  <cp:lastPrinted>2023-06-18T19:54:56Z</cp:lastPrinted>
  <dcterms:created xsi:type="dcterms:W3CDTF">2014-11-06T15:36:04Z</dcterms:created>
  <dcterms:modified xsi:type="dcterms:W3CDTF">2026-02-03T13:32:55Z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  <property fmtid="{D5CDD505-2E9C-101B-9397-08002B2CF9AE}" pid="4" name="MediaServiceImageTags">
    <vt:lpwstr/>
  </property>
</Properties>
</file>