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1"/>
  </p:notesMasterIdLst>
  <p:sldIdLst>
    <p:sldId id="389" r:id="rId5"/>
    <p:sldId id="390" r:id="rId6"/>
    <p:sldId id="391" r:id="rId7"/>
    <p:sldId id="392" r:id="rId8"/>
    <p:sldId id="393" r:id="rId9"/>
    <p:sldId id="394"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4C57"/>
    <a:srgbClr val="637981"/>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A072C6-BDFD-4B57-A4D3-70622DC22ABA}" v="3" dt="2026-02-03T13:29:39.8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71953" autoAdjust="0"/>
  </p:normalViewPr>
  <p:slideViewPr>
    <p:cSldViewPr snapToGrid="0">
      <p:cViewPr varScale="1">
        <p:scale>
          <a:sx n="76" d="100"/>
          <a:sy n="76" d="100"/>
        </p:scale>
        <p:origin x="180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F79DDD2-002C-44D2-91FD-1E634EAA9185}" type="datetimeFigureOut">
              <a:rPr lang="en-US" smtClean="0"/>
              <a:t>2/3/2026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F83A6C5-6EEA-4FB1-BD40-7E88591A1989}" type="slidenum">
              <a:rPr lang="en-US" smtClean="0"/>
              <a:t>‹#›</a:t>
            </a:fld>
            <a:endParaRPr lang="en-US"/>
          </a:p>
        </p:txBody>
      </p:sp>
    </p:spTree>
    <p:extLst>
      <p:ext uri="{BB962C8B-B14F-4D97-AF65-F5344CB8AC3E}">
        <p14:creationId xmlns:p14="http://schemas.microsoft.com/office/powerpoint/2010/main" val="70622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lesson we will use indifference curves to analyze how consumers react to changes in income and prices. </a:t>
            </a:r>
          </a:p>
          <a:p>
            <a:endParaRPr lang="en-US" dirty="0"/>
          </a:p>
          <a:p>
            <a:r>
              <a:rPr lang="en-US" dirty="0"/>
              <a:t>For price changes, we will identify and explain the substitution and income effects.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F83A6C5-6EEA-4FB1-BD40-7E88591A19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0163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Manuel initially has $80 to spend on yogurt, which costs $2 each, and sandwiches, which cost $8 each. Manuel maximizes his utility at Point W, buying 3 sandwiches and 28 yogurts.</a:t>
            </a:r>
          </a:p>
          <a:p>
            <a:endParaRPr lang="en-US" dirty="0"/>
          </a:p>
          <a:p>
            <a:r>
              <a:rPr lang="en-US" dirty="0"/>
              <a:t>If Manuel’s income increases to $120, his budget line shifts out because he can afford more of both goods, and he will buy more of both goods if they are normal goods.</a:t>
            </a:r>
          </a:p>
          <a:p>
            <a:endParaRPr lang="en-US" dirty="0"/>
          </a:p>
          <a:p>
            <a:r>
              <a:rPr lang="en-US" dirty="0"/>
              <a:t>With the $40 increase in income, Manuel will maximize his utility at Point X, buying 7 sandwiches and 32 yogurts.</a:t>
            </a:r>
          </a:p>
          <a:p>
            <a:endParaRPr lang="en-US"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539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Ogden has $120 to spend on haircuts, which cost $20 each, and pizzas, which cost $6 each. </a:t>
            </a:r>
          </a:p>
          <a:p>
            <a:endParaRPr lang="en-US" dirty="0"/>
          </a:p>
          <a:p>
            <a:r>
              <a:rPr lang="en-US" dirty="0"/>
              <a:t>Ogden maximizes his utility at Point A, buying 3 haircuts and 10 pizzas.</a:t>
            </a:r>
          </a:p>
          <a:p>
            <a:endParaRPr lang="en-US" dirty="0"/>
          </a:p>
          <a:p>
            <a:r>
              <a:rPr lang="en-US" dirty="0"/>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a:p>
            <a:endParaRPr lang="en-US" dirty="0"/>
          </a:p>
          <a:p>
            <a:r>
              <a:rPr lang="en-US" dirty="0"/>
              <a:t>After the price increase, Ogden maximizes utility at Point B, buying 2 haircuts and 10 pizzas. He buys fewer of the more expensive haircuts and the same amount of pizza.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85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 in the price of haircuts from $20 to $30 changes relative prices, making pizza less expensive, which results in an increase in pizza and a decrease in haircuts purchased.</a:t>
            </a:r>
          </a:p>
          <a:p>
            <a:endParaRPr lang="en-US" dirty="0"/>
          </a:p>
          <a:p>
            <a:r>
              <a:rPr lang="en-US" dirty="0"/>
              <a:t>The move along the original indifference curve from Point A to Point C is the substitution effect due to the change in relative prices of the two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dashed budget constraint shows the change in relative prices but keeps buying power constant. </a:t>
            </a:r>
            <a:endParaRPr lang="en-US" dirty="0"/>
          </a:p>
          <a:p>
            <a:r>
              <a:rPr lang="en-US" dirty="0"/>
              <a:t>The substitution effect is the difference in the new utility-maximizing combination of haircuts and pizzas on the original indifference curve and the initial utility-maximizing combination before the price change.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169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The increase in the price of haircuts decreases the purchasing power of the $120 of income</a:t>
            </a:r>
          </a:p>
          <a:p>
            <a:endParaRPr lang="en-US" dirty="0">
              <a:solidFill>
                <a:schemeClr val="tx1"/>
              </a:solidFill>
            </a:endParaRPr>
          </a:p>
          <a:p>
            <a:r>
              <a:rPr lang="en-US" dirty="0">
                <a:solidFill>
                  <a:schemeClr val="tx1"/>
                </a:solidFill>
              </a:rPr>
              <a:t>The decrease in purchasing power causes the consumption of both goods, as well as utility, to decrease.</a:t>
            </a:r>
          </a:p>
          <a:p>
            <a:endParaRPr lang="en-US" dirty="0">
              <a:solidFill>
                <a:schemeClr val="tx1"/>
              </a:solidFill>
            </a:endParaRPr>
          </a:p>
          <a:p>
            <a:r>
              <a:rPr lang="en-US" dirty="0">
                <a:solidFill>
                  <a:schemeClr val="tx1"/>
                </a:solidFill>
              </a:rPr>
              <a:t>The change in consumption from Point C to Point B represents the income effect.</a:t>
            </a:r>
          </a:p>
          <a:p>
            <a:endParaRPr lang="en-US" dirty="0">
              <a:solidFill>
                <a:schemeClr val="tx1"/>
              </a:solidFill>
            </a:endParaRPr>
          </a:p>
          <a:p>
            <a:r>
              <a:rPr lang="en-US" sz="1200" dirty="0">
                <a:solidFill>
                  <a:schemeClr val="tx1"/>
                </a:solidFill>
              </a:rPr>
              <a:t>The income effect is the difference in the combination of haircuts and pizzas after the price increase compared to the combination that would be purchased at the new relative prices if the purchasing power of income could be held constant.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5278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1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Responses to Changes in Income and Prices</a:t>
            </a:r>
          </a:p>
        </p:txBody>
      </p:sp>
      <p:cxnSp>
        <p:nvCxnSpPr>
          <p:cNvPr id="14" name="Straight Connector 13">
            <a:extLst>
              <a:ext uri="{C183D7F6-B498-43B3-948B-1728B52AA6E4}">
                <adec:decorative xmlns:adec="http://schemas.microsoft.com/office/drawing/2017/decorative" val="1"/>
              </a:ext>
            </a:extLst>
          </p:cNvPr>
          <p:cNvCxnSpPr/>
          <p:nvPr/>
        </p:nvCxnSpPr>
        <p:spPr>
          <a:xfrm>
            <a:off x="2989466" y="46924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77069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Changes in Income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1595241" y="1462750"/>
            <a:ext cx="4776059" cy="1755648"/>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Manuel initially has $80 to spend on yogurt, which costs $2 each, and sandwiches, which cost $8 each. Manuel maximizes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3 sandwiches and 28 yogurts.</a:t>
            </a:r>
          </a:p>
        </p:txBody>
      </p:sp>
      <p:sp>
        <p:nvSpPr>
          <p:cNvPr id="9" name="Rectangle 8">
            <a:extLst>
              <a:ext uri="{FF2B5EF4-FFF2-40B4-BE49-F238E27FC236}">
                <a16:creationId xmlns:a16="http://schemas.microsoft.com/office/drawing/2014/main" id="{8B6994E2-2D15-2222-22E2-75CB6823664C}"/>
              </a:ext>
            </a:extLst>
          </p:cNvPr>
          <p:cNvSpPr/>
          <p:nvPr/>
        </p:nvSpPr>
        <p:spPr>
          <a:xfrm>
            <a:off x="1595240" y="3383689"/>
            <a:ext cx="4776059" cy="158027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Manuel’s income increases to $120, his budget line shifts out because he can afford more of both goods, and he will buy more of both goods if they are normal goods.</a:t>
            </a:r>
          </a:p>
        </p:txBody>
      </p:sp>
      <p:sp>
        <p:nvSpPr>
          <p:cNvPr id="6" name="Rectangle 5">
            <a:extLst>
              <a:ext uri="{FF2B5EF4-FFF2-40B4-BE49-F238E27FC236}">
                <a16:creationId xmlns:a16="http://schemas.microsoft.com/office/drawing/2014/main" id="{AF07DD37-D9BA-DE7D-4909-EA70652BE88F}"/>
              </a:ext>
            </a:extLst>
          </p:cNvPr>
          <p:cNvSpPr/>
          <p:nvPr/>
        </p:nvSpPr>
        <p:spPr>
          <a:xfrm>
            <a:off x="1598131" y="5129253"/>
            <a:ext cx="4773168" cy="1231242"/>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the $40 increase in income, Manuel will maximize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7 sandwiches and 32 yogurts.</a:t>
            </a:r>
          </a:p>
        </p:txBody>
      </p:sp>
      <p:pic>
        <p:nvPicPr>
          <p:cNvPr id="10" name="Picture 9" descr="A graph with two indifference curves and two budget constraints">
            <a:extLst>
              <a:ext uri="{FF2B5EF4-FFF2-40B4-BE49-F238E27FC236}">
                <a16:creationId xmlns:a16="http://schemas.microsoft.com/office/drawing/2014/main" id="{D5639CF3-1D54-AFEA-2117-24F861D0E7BC}"/>
              </a:ext>
            </a:extLst>
          </p:cNvPr>
          <p:cNvPicPr>
            <a:picLocks noChangeAspect="1"/>
          </p:cNvPicPr>
          <p:nvPr/>
        </p:nvPicPr>
        <p:blipFill>
          <a:blip r:embed="rId3"/>
          <a:stretch>
            <a:fillRect/>
          </a:stretch>
        </p:blipFill>
        <p:spPr>
          <a:xfrm>
            <a:off x="6739537" y="1418822"/>
            <a:ext cx="4554765" cy="5016725"/>
          </a:xfrm>
          <a:prstGeom prst="rect">
            <a:avLst/>
          </a:prstGeom>
        </p:spPr>
      </p:pic>
    </p:spTree>
    <p:extLst>
      <p:ext uri="{BB962C8B-B14F-4D97-AF65-F5344CB8AC3E}">
        <p14:creationId xmlns:p14="http://schemas.microsoft.com/office/powerpoint/2010/main" val="28014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Responses to Changes in Prices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533390"/>
            <a:ext cx="5900928" cy="1323439"/>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Ogden has $120 to spend on haircuts, which cost $20 each, and pizzas, which cost $6 each. Ogden maximizes his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3 haircuts and 10 pizzas.</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3040159"/>
            <a:ext cx="5900928" cy="192202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haircuts increases to $30, his budget constraint rotates to the left, indicating a change in the relative prices of haircuts and pizza and showing that he can only afford 4 haircuts if he buys only haircuts. Before the price increase, his $120 would buy 6 haircuts.</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5104470"/>
            <a:ext cx="5900928" cy="132071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After the price increase, Ogden maximizes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buying 2 haircuts and 10 pizzas. He buys fewer of the more expensive haircuts and the same amount of pizza. </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329276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Substitution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383374"/>
            <a:ext cx="5900928" cy="1323439"/>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price of haircuts from $20 to $30 changes relative prices, making pizza less expensive, which results in an increase in pizza and a decrease in haircuts purchased.</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852055"/>
            <a:ext cx="5900928" cy="115388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move along the original indifference curve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substitution effect due to the change in relative prices of the two goods.</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4151186"/>
            <a:ext cx="5900928" cy="21213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dashed budget constraint shows the change in relative prices but keeps buying power constant. The substitution effect is the difference in the new utility-maximizing combination of haircuts and pizzas on the original indifference curve and the initial utility-maximizing combination before the price change.</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315059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Income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86E890-76D2-F6E3-B318-DCA046AF017A}"/>
              </a:ext>
            </a:extLst>
          </p:cNvPr>
          <p:cNvSpPr txBox="1"/>
          <p:nvPr/>
        </p:nvSpPr>
        <p:spPr>
          <a:xfrm>
            <a:off x="950976" y="1537262"/>
            <a:ext cx="5900928" cy="1015663"/>
          </a:xfrm>
          <a:prstGeom prst="rect">
            <a:avLst/>
          </a:prstGeom>
          <a:solidFill>
            <a:srgbClr val="63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increase in the price of haircuts from $20 to $30 decreases the purchasing power of the $120 of income.</a:t>
            </a:r>
          </a:p>
        </p:txBody>
      </p:sp>
      <p:sp>
        <p:nvSpPr>
          <p:cNvPr id="9" name="Rectangle 8">
            <a:extLst>
              <a:ext uri="{FF2B5EF4-FFF2-40B4-BE49-F238E27FC236}">
                <a16:creationId xmlns:a16="http://schemas.microsoft.com/office/drawing/2014/main" id="{8B6994E2-2D15-2222-22E2-75CB6823664C}"/>
              </a:ext>
            </a:extLst>
          </p:cNvPr>
          <p:cNvSpPr/>
          <p:nvPr/>
        </p:nvSpPr>
        <p:spPr>
          <a:xfrm>
            <a:off x="950976" y="2674337"/>
            <a:ext cx="5900928" cy="101498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decrease in purchasing power causes the consumption of both goods, as well as utility, to decrease.</a:t>
            </a:r>
          </a:p>
        </p:txBody>
      </p:sp>
      <p:sp>
        <p:nvSpPr>
          <p:cNvPr id="2" name="Rectangle 1">
            <a:extLst>
              <a:ext uri="{FF2B5EF4-FFF2-40B4-BE49-F238E27FC236}">
                <a16:creationId xmlns:a16="http://schemas.microsoft.com/office/drawing/2014/main" id="{8D07BA0A-8A3B-0164-459E-95C3EBC3674E}"/>
              </a:ext>
            </a:extLst>
          </p:cNvPr>
          <p:cNvSpPr/>
          <p:nvPr/>
        </p:nvSpPr>
        <p:spPr>
          <a:xfrm>
            <a:off x="956488" y="3810733"/>
            <a:ext cx="5900928" cy="829054"/>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change in consumption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the income effect.</a:t>
            </a:r>
          </a:p>
        </p:txBody>
      </p:sp>
      <p:sp>
        <p:nvSpPr>
          <p:cNvPr id="6" name="Rectangle 5">
            <a:extLst>
              <a:ext uri="{FF2B5EF4-FFF2-40B4-BE49-F238E27FC236}">
                <a16:creationId xmlns:a16="http://schemas.microsoft.com/office/drawing/2014/main" id="{AF07DD37-D9BA-DE7D-4909-EA70652BE88F}"/>
              </a:ext>
            </a:extLst>
          </p:cNvPr>
          <p:cNvSpPr/>
          <p:nvPr/>
        </p:nvSpPr>
        <p:spPr>
          <a:xfrm>
            <a:off x="950976" y="4761199"/>
            <a:ext cx="5900928" cy="174929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income effect is the difference in the combination of haircuts and pizzas after the price increase compared to the combination that would be purchased at the new relative prices if the purchasing power of income could be held constant.</a:t>
            </a:r>
          </a:p>
        </p:txBody>
      </p:sp>
      <p:pic>
        <p:nvPicPr>
          <p:cNvPr id="3" name="Picture 2" descr="A graph with two indifference curves and two budget constraints">
            <a:extLst>
              <a:ext uri="{FF2B5EF4-FFF2-40B4-BE49-F238E27FC236}">
                <a16:creationId xmlns:a16="http://schemas.microsoft.com/office/drawing/2014/main" id="{395733C4-1E84-ACD7-3235-DDDED6DF4C5B}"/>
              </a:ext>
            </a:extLst>
          </p:cNvPr>
          <p:cNvPicPr>
            <a:picLocks noChangeAspect="1"/>
          </p:cNvPicPr>
          <p:nvPr/>
        </p:nvPicPr>
        <p:blipFill rotWithShape="1">
          <a:blip r:embed="rId3"/>
          <a:srcRect l="5995" t="2651" r="2805"/>
          <a:stretch/>
        </p:blipFill>
        <p:spPr>
          <a:xfrm>
            <a:off x="7041465" y="1383374"/>
            <a:ext cx="4027892" cy="5353846"/>
          </a:xfrm>
          <a:prstGeom prst="rect">
            <a:avLst/>
          </a:prstGeom>
        </p:spPr>
      </p:pic>
    </p:spTree>
    <p:extLst>
      <p:ext uri="{BB962C8B-B14F-4D97-AF65-F5344CB8AC3E}">
        <p14:creationId xmlns:p14="http://schemas.microsoft.com/office/powerpoint/2010/main" val="2634874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447804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5079EE-F66F-49A6-9204-8ACA8F8C7A3A}">
  <ds:schemaRefs>
    <ds:schemaRef ds:uri="http://schemas.microsoft.com/sharepoint/v3/contenttype/forms"/>
  </ds:schemaRefs>
</ds:datastoreItem>
</file>

<file path=customXml/itemProps2.xml><?xml version="1.0" encoding="utf-8"?>
<ds:datastoreItem xmlns:ds="http://schemas.openxmlformats.org/officeDocument/2006/customXml" ds:itemID="{83D427C6-C862-4C8A-9604-F0D4AA7AC7E7}">
  <ds:schemaRefs>
    <ds:schemaRef ds:uri="http://purl.org/dc/dcmitype/"/>
    <ds:schemaRef ds:uri="http://schemas.microsoft.com/office/2006/documentManagement/types"/>
    <ds:schemaRef ds:uri="fdab59f7-c3a7-48e5-acd8-618ce834776e"/>
    <ds:schemaRef ds:uri="06d9c582-05c2-476b-83d2-72ab8b1380b2"/>
    <ds:schemaRef ds:uri="http://schemas.microsoft.com/office/2006/metadata/properties"/>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322B830C-136D-4188-ACEB-3710431906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2014</TotalTime>
  <Words>945</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Responses to Changes in Income and Prices</vt:lpstr>
      <vt:lpstr>Changes in Income</vt:lpstr>
      <vt:lpstr>Responses to Changes in Prices</vt:lpstr>
      <vt:lpstr>The Substitution Effect</vt:lpstr>
      <vt:lpstr>The Income Effect</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139</cp:revision>
  <cp:lastPrinted>2023-06-18T18:51:54Z</cp:lastPrinted>
  <dcterms:created xsi:type="dcterms:W3CDTF">2014-11-06T15:36:04Z</dcterms:created>
  <dcterms:modified xsi:type="dcterms:W3CDTF">2026-02-03T13:29:50Z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