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1"/>
  </p:notesMasterIdLst>
  <p:sldIdLst>
    <p:sldId id="390" r:id="rId5"/>
    <p:sldId id="391" r:id="rId6"/>
    <p:sldId id="392" r:id="rId7"/>
    <p:sldId id="393" r:id="rId8"/>
    <p:sldId id="394" r:id="rId9"/>
    <p:sldId id="389" r:id="rId10"/>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7B045A-0818-D692-AD59-0FA04F19CCBD}" name="Liz Fore" initials="LF" userId="S::efore@hawkeslearning.com::95371efa-4e6a-4b62-8da4-c4b42a86c12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7981"/>
    <a:srgbClr val="314C57"/>
    <a:srgbClr val="386546"/>
    <a:srgbClr val="627981"/>
    <a:srgbClr val="C7D4CB"/>
    <a:srgbClr val="F3EDE7"/>
    <a:srgbClr val="CCA49C"/>
    <a:srgbClr val="F2E2D2"/>
    <a:srgbClr val="318295"/>
    <a:srgbClr val="5A7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D14E748-3030-486A-AB90-7D1BC32E1382}" v="3" dt="2026-02-03T13:28:23.4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86" autoAdjust="0"/>
    <p:restoredTop sz="80680" autoAdjust="0"/>
  </p:normalViewPr>
  <p:slideViewPr>
    <p:cSldViewPr snapToGrid="0">
      <p:cViewPr varScale="1">
        <p:scale>
          <a:sx n="85" d="100"/>
          <a:sy n="85" d="100"/>
        </p:scale>
        <p:origin x="1440"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D1DABF91-8A1E-44B5-98BB-89C8F4D43237}" type="datetimeFigureOut">
              <a:rPr lang="en-US" smtClean="0"/>
              <a:t>2/3/2026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82F58FB8-D195-429B-80BF-D50BAE9A4053}" type="slidenum">
              <a:rPr lang="en-US" smtClean="0"/>
              <a:t>‹#›</a:t>
            </a:fld>
            <a:endParaRPr lang="en-US"/>
          </a:p>
        </p:txBody>
      </p:sp>
    </p:spTree>
    <p:extLst>
      <p:ext uri="{BB962C8B-B14F-4D97-AF65-F5344CB8AC3E}">
        <p14:creationId xmlns:p14="http://schemas.microsoft.com/office/powerpoint/2010/main" val="4006324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881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Indifference curves show combinations of goods that provide an equal amount of utility, or satisfaction.</a:t>
            </a:r>
          </a:p>
          <a:p>
            <a:endParaRPr lang="en-US" sz="1200" dirty="0">
              <a:solidFill>
                <a:schemeClr val="tx1"/>
              </a:solidFill>
            </a:endParaRPr>
          </a:p>
          <a:p>
            <a:r>
              <a:rPr lang="en-US" sz="1200" dirty="0">
                <a:solidFill>
                  <a:schemeClr val="tx1"/>
                </a:solidFill>
              </a:rPr>
              <a:t>Lily receives equal amounts of satisfaction from the combinations of doughnuts and books A, B, C, and D on indifference curve U</a:t>
            </a:r>
            <a:r>
              <a:rPr lang="en-US" sz="1200" baseline="-25000" dirty="0">
                <a:solidFill>
                  <a:schemeClr val="tx1"/>
                </a:solidFill>
              </a:rPr>
              <a:t>M.</a:t>
            </a:r>
            <a:endParaRPr lang="en-US" sz="1200" dirty="0">
              <a:solidFill>
                <a:schemeClr val="tx1"/>
              </a:solidFill>
            </a:endParaRPr>
          </a:p>
          <a:p>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Any point on the highest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kumimoji="0" lang="en-US" sz="12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middle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m</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Similarly</a:t>
            </a:r>
            <a:r>
              <a:rPr lang="en-US" sz="1200" dirty="0">
                <a:solidFill>
                  <a:prstClr val="white"/>
                </a:solidFill>
                <a:latin typeface="Calibri" panose="020F0502020204030204"/>
              </a:rPr>
              <a:t>, a</a:t>
            </a:r>
            <a:r>
              <a:rPr kumimoji="0" lang="en-US" sz="1200" b="0" i="0" u="none" strike="noStrike" kern="1200" cap="none" spc="0" normalizeH="0" baseline="0" noProof="0" dirty="0" err="1">
                <a:ln>
                  <a:noFill/>
                </a:ln>
                <a:solidFill>
                  <a:prstClr val="white"/>
                </a:solidFill>
                <a:effectLst/>
                <a:uLnTx/>
                <a:uFillTx/>
                <a:latin typeface="Calibri" panose="020F0502020204030204"/>
                <a:ea typeface="+mn-ea"/>
                <a:cs typeface="+mn-cs"/>
              </a:rPr>
              <a:t>ny</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point on the middle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m</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lowest indifference curve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U</a:t>
            </a:r>
            <a:r>
              <a:rPr lang="en-US" sz="1200" baseline="-25000" dirty="0">
                <a:solidFill>
                  <a:prstClr val="white"/>
                </a:solidFill>
                <a:latin typeface="Calibri" panose="020F0502020204030204"/>
              </a:rPr>
              <a:t>l</a:t>
            </a:r>
            <a:r>
              <a:rPr kumimoji="0" lang="en-US" sz="1200" b="0" i="0" u="none" strike="noStrike" kern="1200" cap="none" spc="0" normalizeH="0" noProof="0" dirty="0">
                <a:ln>
                  <a:noFill/>
                </a:ln>
                <a:solidFill>
                  <a:prstClr val="white"/>
                </a:solidFill>
                <a:effectLst/>
                <a:uLnTx/>
                <a:uFillTx/>
                <a:latin typeface="Calibri" panose="020F0502020204030204"/>
                <a:ea typeface="+mn-ea"/>
                <a:cs typeface="+mn-cs"/>
              </a:rPr>
              <a:t>)</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4542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All indifference curves are downward sloping and convex to the origin.</a:t>
            </a:r>
          </a:p>
          <a:p>
            <a:endParaRPr lang="en-US" sz="1200" dirty="0">
              <a:solidFill>
                <a:schemeClr val="tx1"/>
              </a:solidFill>
            </a:endParaRPr>
          </a:p>
          <a:p>
            <a:r>
              <a:rPr lang="en-US" sz="1200" dirty="0">
                <a:solidFill>
                  <a:schemeClr val="tx1"/>
                </a:solidFill>
              </a:rPr>
              <a:t>The slope of the indifference curve reflects the marginal rate of substitution, which is the rate at which Lilly will trade one good for another, keeping utility the same</a:t>
            </a:r>
          </a:p>
          <a:p>
            <a:r>
              <a:rPr lang="en-US" sz="1200" dirty="0">
                <a:solidFill>
                  <a:schemeClr val="tx1"/>
                </a:solidFill>
              </a:rPr>
              <a:t>Indifference curves reflect diminishing marginal utility.  </a:t>
            </a:r>
          </a:p>
          <a:p>
            <a:endParaRPr lang="en-US" sz="1200" dirty="0">
              <a:solidFill>
                <a:schemeClr val="tx1"/>
              </a:solidFill>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reflect diminishing marginal utility. If Lilly moves from Point </a:t>
            </a:r>
            <a:r>
              <a:rPr kumimoji="0" lang="en-US" sz="1200" b="0" i="1"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she is willing to give up 36 doughnuts to get one more book, but from Point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12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 she is only willing to give up 4 doughnuts to get one more book.</a:t>
            </a:r>
          </a:p>
          <a:p>
            <a:endParaRPr lang="en-US" sz="1200" dirty="0">
              <a:solidFill>
                <a:schemeClr val="tx1"/>
              </a:solidFill>
            </a:endParaRPr>
          </a:p>
          <a:p>
            <a:r>
              <a:rPr lang="en-US" sz="1200" dirty="0">
                <a:solidFill>
                  <a:schemeClr val="tx1"/>
                </a:solidFill>
              </a:rPr>
              <a:t>The slope of an indifference curve will be steeper at the top and flatter at the bottom because of diminishing marginal utility.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75393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Each indifference curve shows choices that provide a single level of utility to a specific person. </a:t>
            </a:r>
          </a:p>
          <a:p>
            <a:endParaRPr lang="en-US" sz="1200" dirty="0">
              <a:solidFill>
                <a:schemeClr val="tx1"/>
              </a:solidFill>
            </a:endParaRPr>
          </a:p>
          <a:p>
            <a:r>
              <a:rPr lang="en-US" sz="1200" dirty="0">
                <a:solidFill>
                  <a:schemeClr val="tx1"/>
                </a:solidFill>
              </a:rPr>
              <a:t>Indifference curves further from the origin represent more utility.</a:t>
            </a:r>
          </a:p>
          <a:p>
            <a:endParaRPr lang="en-US" sz="1200" dirty="0">
              <a:solidFill>
                <a:schemeClr val="tx1"/>
              </a:solidFill>
            </a:endParaRPr>
          </a:p>
          <a:p>
            <a:r>
              <a:rPr lang="en-US" sz="1200" dirty="0">
                <a:solidFill>
                  <a:schemeClr val="tx1"/>
                </a:solidFill>
              </a:rPr>
              <a:t>Indifference curve U</a:t>
            </a:r>
            <a:r>
              <a:rPr lang="en-US" sz="1200" baseline="-25000" dirty="0">
                <a:solidFill>
                  <a:schemeClr val="tx1"/>
                </a:solidFill>
              </a:rPr>
              <a:t>h</a:t>
            </a:r>
            <a:r>
              <a:rPr lang="en-US" sz="1200" dirty="0">
                <a:solidFill>
                  <a:schemeClr val="tx1"/>
                </a:solidFill>
              </a:rPr>
              <a:t> represents more utility than U</a:t>
            </a:r>
            <a:r>
              <a:rPr lang="en-US" sz="1200" baseline="-25000" dirty="0">
                <a:solidFill>
                  <a:schemeClr val="tx1"/>
                </a:solidFill>
              </a:rPr>
              <a:t>m</a:t>
            </a:r>
            <a:r>
              <a:rPr lang="en-US" sz="1200" dirty="0">
                <a:solidFill>
                  <a:schemeClr val="tx1"/>
                </a:solidFill>
              </a:rPr>
              <a:t> and </a:t>
            </a:r>
            <a:r>
              <a:rPr lang="en-US" sz="1200" dirty="0" err="1">
                <a:solidFill>
                  <a:schemeClr val="tx1"/>
                </a:solidFill>
              </a:rPr>
              <a:t>U</a:t>
            </a:r>
            <a:r>
              <a:rPr lang="en-US" sz="1200" baseline="-25000" dirty="0" err="1">
                <a:solidFill>
                  <a:schemeClr val="tx1"/>
                </a:solidFill>
              </a:rPr>
              <a:t>l</a:t>
            </a:r>
            <a:r>
              <a:rPr lang="en-US" sz="1200" dirty="0">
                <a:solidFill>
                  <a:schemeClr val="tx1"/>
                </a:solidFill>
              </a:rPr>
              <a:t>.  Indifference curve U</a:t>
            </a:r>
            <a:r>
              <a:rPr lang="en-US" sz="1200" baseline="-25000" dirty="0">
                <a:solidFill>
                  <a:schemeClr val="tx1"/>
                </a:solidFill>
              </a:rPr>
              <a:t>m</a:t>
            </a:r>
            <a:r>
              <a:rPr lang="en-US" sz="1200" dirty="0">
                <a:solidFill>
                  <a:schemeClr val="tx1"/>
                </a:solidFill>
              </a:rPr>
              <a:t> shows more utility than </a:t>
            </a:r>
            <a:r>
              <a:rPr lang="en-US" sz="1200" dirty="0" err="1">
                <a:solidFill>
                  <a:schemeClr val="tx1"/>
                </a:solidFill>
              </a:rPr>
              <a:t>U</a:t>
            </a:r>
            <a:r>
              <a:rPr lang="en-US" sz="1200" baseline="-25000" dirty="0" err="1">
                <a:solidFill>
                  <a:schemeClr val="tx1"/>
                </a:solidFill>
              </a:rPr>
              <a:t>l</a:t>
            </a:r>
            <a:r>
              <a:rPr lang="en-US" sz="1200" dirty="0">
                <a:solidFill>
                  <a:schemeClr val="tx1"/>
                </a:solidFill>
              </a:rPr>
              <a:t>.</a:t>
            </a:r>
          </a:p>
          <a:p>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Every level of utility will have its own indifference curve. Lilly’s preferences will include an infinite number of indifference curves. The graph only displays three indifference curves, representing three levels of utility.</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7009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tx1"/>
                </a:solidFill>
              </a:rPr>
              <a:t>People want to maximize their utility, which means they want to be on the highest possible indifference curve.</a:t>
            </a:r>
          </a:p>
          <a:p>
            <a:endParaRPr lang="en-US" sz="1200" dirty="0">
              <a:solidFill>
                <a:schemeClr val="tx1"/>
              </a:solidFill>
            </a:endParaRPr>
          </a:p>
          <a:p>
            <a:r>
              <a:rPr lang="en-US" sz="1200" dirty="0">
                <a:solidFill>
                  <a:schemeClr val="tx1"/>
                </a:solidFill>
              </a:rPr>
              <a:t>If Lilly has $120 to spend on doughnuts and books, and doughnuts cost $1 each and books cost $12 each, the straight line is Lilly’s budget constraint.</a:t>
            </a:r>
          </a:p>
          <a:p>
            <a:endParaRPr lang="en-US" sz="1200" dirty="0">
              <a:solidFill>
                <a:schemeClr val="tx1"/>
              </a:solidFill>
            </a:endParaRPr>
          </a:p>
          <a:p>
            <a:r>
              <a:rPr lang="en-US" sz="1200" dirty="0">
                <a:solidFill>
                  <a:schemeClr val="tx1"/>
                </a:solidFill>
              </a:rPr>
              <a:t>Lilly maximizes utility at point B, which is on the budget constraint, so she can afford the 3 books and 84 doughnuts with $120.  </a:t>
            </a:r>
          </a:p>
          <a:p>
            <a:endParaRPr lang="en-US" sz="1200" dirty="0">
              <a:solidFill>
                <a:schemeClr val="tx1"/>
              </a:solidFill>
            </a:endParaRPr>
          </a:p>
          <a:p>
            <a:r>
              <a:rPr lang="en-US" sz="1200" dirty="0">
                <a:solidFill>
                  <a:schemeClr val="tx1"/>
                </a:solidFill>
              </a:rPr>
              <a:t>She would prefer point A or F, but points beyond the budget constraint are unaffordable.</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2012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2F58FB8-D195-429B-80BF-D50BAE9A405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0318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524000" y="2526241"/>
            <a:ext cx="9144000"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Utility-Maximizing with Indifference Curves</a:t>
            </a:r>
          </a:p>
        </p:txBody>
      </p:sp>
      <p:cxnSp>
        <p:nvCxnSpPr>
          <p:cNvPr id="14" name="Straight Connector 13">
            <a:extLst>
              <a:ext uri="{C183D7F6-B498-43B3-948B-1728B52AA6E4}">
                <adec:decorative xmlns:adec="http://schemas.microsoft.com/office/drawing/2017/decorative" val="1"/>
              </a:ext>
            </a:extLst>
          </p:cNvPr>
          <p:cNvCxnSpPr/>
          <p:nvPr/>
        </p:nvCxnSpPr>
        <p:spPr>
          <a:xfrm>
            <a:off x="2863342" y="472398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23648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Indifference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Indifference curves show combinations of goods that provide an equal amount of utility, or satisfaction."/>
          <p:cNvGrpSpPr/>
          <p:nvPr/>
        </p:nvGrpSpPr>
        <p:grpSpPr>
          <a:xfrm>
            <a:off x="730004" y="1345503"/>
            <a:ext cx="4642882" cy="1085156"/>
            <a:chOff x="542923" y="1736761"/>
            <a:chExt cx="8058154" cy="806935"/>
          </a:xfrm>
          <a:solidFill>
            <a:srgbClr val="63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668212" y="1755971"/>
              <a:ext cx="7807571" cy="535059"/>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show combinations of goods that provide an equal amount of utility, or satisfaction.</a:t>
              </a:r>
            </a:p>
          </p:txBody>
        </p:sp>
      </p:grpSp>
      <p:sp>
        <p:nvSpPr>
          <p:cNvPr id="3" name="Rectangle 2">
            <a:extLst>
              <a:ext uri="{FF2B5EF4-FFF2-40B4-BE49-F238E27FC236}">
                <a16:creationId xmlns:a16="http://schemas.microsoft.com/office/drawing/2014/main" id="{F4AB9CB1-A0ED-F0A7-CA1F-A5153FEDF6BC}"/>
              </a:ext>
            </a:extLst>
          </p:cNvPr>
          <p:cNvSpPr/>
          <p:nvPr/>
        </p:nvSpPr>
        <p:spPr>
          <a:xfrm>
            <a:off x="730003" y="2531688"/>
            <a:ext cx="4642882" cy="1384460"/>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Lily receives equal amounts of satisfaction from the combinations of doughnuts and books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on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8" name="Rectangle 7">
            <a:extLst>
              <a:ext uri="{FF2B5EF4-FFF2-40B4-BE49-F238E27FC236}">
                <a16:creationId xmlns:a16="http://schemas.microsoft.com/office/drawing/2014/main" id="{C60888ED-C89C-721C-19D4-76F24E6B136B}"/>
              </a:ext>
            </a:extLst>
          </p:cNvPr>
          <p:cNvSpPr/>
          <p:nvPr/>
        </p:nvSpPr>
        <p:spPr>
          <a:xfrm>
            <a:off x="730003" y="4045513"/>
            <a:ext cx="4642882" cy="117214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Any point on the highest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middle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9" name="Rectangle 8">
            <a:extLst>
              <a:ext uri="{FF2B5EF4-FFF2-40B4-BE49-F238E27FC236}">
                <a16:creationId xmlns:a16="http://schemas.microsoft.com/office/drawing/2014/main" id="{5370344D-F514-7601-D2C1-C4AB4FCF2B6E}"/>
              </a:ext>
            </a:extLst>
          </p:cNvPr>
          <p:cNvSpPr/>
          <p:nvPr/>
        </p:nvSpPr>
        <p:spPr>
          <a:xfrm>
            <a:off x="730002" y="5347410"/>
            <a:ext cx="4642882" cy="132366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Similarly, any point on the middle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provides greater utility than any point on the lowest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pic>
        <p:nvPicPr>
          <p:cNvPr id="7" name="Picture 6" descr="A graph with three indifference curves">
            <a:extLst>
              <a:ext uri="{FF2B5EF4-FFF2-40B4-BE49-F238E27FC236}">
                <a16:creationId xmlns:a16="http://schemas.microsoft.com/office/drawing/2014/main" id="{13AD2B0E-39E8-A416-BC89-6CF95D92B915}"/>
              </a:ext>
            </a:extLst>
          </p:cNvPr>
          <p:cNvPicPr>
            <a:picLocks noChangeAspect="1"/>
          </p:cNvPicPr>
          <p:nvPr/>
        </p:nvPicPr>
        <p:blipFill>
          <a:blip r:embed="rId3"/>
          <a:stretch>
            <a:fillRect/>
          </a:stretch>
        </p:blipFill>
        <p:spPr>
          <a:xfrm>
            <a:off x="5815366" y="1600391"/>
            <a:ext cx="5344477" cy="4744121"/>
          </a:xfrm>
          <a:prstGeom prst="rect">
            <a:avLst/>
          </a:prstGeom>
        </p:spPr>
      </p:pic>
    </p:spTree>
    <p:extLst>
      <p:ext uri="{BB962C8B-B14F-4D97-AF65-F5344CB8AC3E}">
        <p14:creationId xmlns:p14="http://schemas.microsoft.com/office/powerpoint/2010/main" val="3385422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Shape of an Indifference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All indifference curves are downward-sloping and convex to the origin."/>
          <p:cNvGrpSpPr/>
          <p:nvPr/>
        </p:nvGrpSpPr>
        <p:grpSpPr>
          <a:xfrm>
            <a:off x="525610" y="1503529"/>
            <a:ext cx="5048387" cy="974872"/>
            <a:chOff x="542923" y="1736761"/>
            <a:chExt cx="8058154" cy="806935"/>
          </a:xfrm>
          <a:solidFill>
            <a:srgbClr val="63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72698"/>
              <a:ext cx="7807571" cy="585942"/>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indifference curves are downward-sloping and convex to the origin.</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09" y="2609823"/>
            <a:ext cx="5048386" cy="1619617"/>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slope of the indifference curve reflects the marginal rate of substitution, which is the rate at which Lilly will trade one good for another, keeping utility the same.</a:t>
            </a:r>
          </a:p>
        </p:txBody>
      </p:sp>
      <p:sp>
        <p:nvSpPr>
          <p:cNvPr id="6" name="Rectangle 5">
            <a:extLst>
              <a:ext uri="{FF2B5EF4-FFF2-40B4-BE49-F238E27FC236}">
                <a16:creationId xmlns:a16="http://schemas.microsoft.com/office/drawing/2014/main" id="{AF07DD37-D9BA-DE7D-4909-EA70652BE88F}"/>
              </a:ext>
            </a:extLst>
          </p:cNvPr>
          <p:cNvSpPr/>
          <p:nvPr/>
        </p:nvSpPr>
        <p:spPr>
          <a:xfrm>
            <a:off x="525610" y="4360862"/>
            <a:ext cx="5048385" cy="2173615"/>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curves reflect diminishing marginal utility. If Lilly moves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she is willing to give up 36 doughnuts to get one more book, but from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to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she is only willing to give up 4 doughnuts to get one more book.</a:t>
            </a:r>
          </a:p>
        </p:txBody>
      </p:sp>
      <p:pic>
        <p:nvPicPr>
          <p:cNvPr id="7" name="Picture 6" descr="A graph with three indifference curves">
            <a:extLst>
              <a:ext uri="{FF2B5EF4-FFF2-40B4-BE49-F238E27FC236}">
                <a16:creationId xmlns:a16="http://schemas.microsoft.com/office/drawing/2014/main" id="{72802475-2EDD-EE27-4129-767B9583D863}"/>
              </a:ext>
            </a:extLst>
          </p:cNvPr>
          <p:cNvPicPr>
            <a:picLocks noChangeAspect="1"/>
          </p:cNvPicPr>
          <p:nvPr/>
        </p:nvPicPr>
        <p:blipFill>
          <a:blip r:embed="rId3"/>
          <a:stretch>
            <a:fillRect/>
          </a:stretch>
        </p:blipFill>
        <p:spPr>
          <a:xfrm>
            <a:off x="5815366" y="1600391"/>
            <a:ext cx="5344477" cy="4744121"/>
          </a:xfrm>
          <a:prstGeom prst="rect">
            <a:avLst/>
          </a:prstGeom>
        </p:spPr>
      </p:pic>
    </p:spTree>
    <p:extLst>
      <p:ext uri="{BB962C8B-B14F-4D97-AF65-F5344CB8AC3E}">
        <p14:creationId xmlns:p14="http://schemas.microsoft.com/office/powerpoint/2010/main" val="3516942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The Field of Indifference Curves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Each indifference curve shows choices that provide a single level of utility to a specific person. Indifference curves further from the origin represent more utility."/>
          <p:cNvGrpSpPr/>
          <p:nvPr/>
        </p:nvGrpSpPr>
        <p:grpSpPr>
          <a:xfrm>
            <a:off x="525610" y="1503529"/>
            <a:ext cx="5048387" cy="1619616"/>
            <a:chOff x="542923" y="1736761"/>
            <a:chExt cx="8058154" cy="1340612"/>
          </a:xfrm>
          <a:solidFill>
            <a:srgbClr val="637981"/>
          </a:solidFill>
        </p:grpSpPr>
        <p:sp>
          <p:nvSpPr>
            <p:cNvPr id="35" name="Rectangle 34"/>
            <p:cNvSpPr/>
            <p:nvPr/>
          </p:nvSpPr>
          <p:spPr>
            <a:xfrm>
              <a:off x="542923" y="1736761"/>
              <a:ext cx="8058154" cy="13406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72698"/>
              <a:ext cx="7807571" cy="1095456"/>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indifference curve shows choices that provide a single level of utility to a specific person. Indifference curves further from the origin represent more utility.</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11" y="3287373"/>
            <a:ext cx="5048386" cy="1235179"/>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h</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represents more utility than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Indifference curve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m</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shows more utility than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U </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
        <p:nvSpPr>
          <p:cNvPr id="5" name="Rectangle 4">
            <a:extLst>
              <a:ext uri="{FF2B5EF4-FFF2-40B4-BE49-F238E27FC236}">
                <a16:creationId xmlns:a16="http://schemas.microsoft.com/office/drawing/2014/main" id="{3D78BFC2-8D84-9D65-1EAA-A712BA8976B5}"/>
              </a:ext>
            </a:extLst>
          </p:cNvPr>
          <p:cNvSpPr/>
          <p:nvPr/>
        </p:nvSpPr>
        <p:spPr>
          <a:xfrm>
            <a:off x="525611" y="4686780"/>
            <a:ext cx="5048386" cy="1984293"/>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Every level of utility will have its own indifference curve. Lilly’s preferences will include an infinite number of indifference curves. The graph only displays three indifference curves, representing three levels of utility.</a:t>
            </a:r>
          </a:p>
        </p:txBody>
      </p:sp>
      <p:pic>
        <p:nvPicPr>
          <p:cNvPr id="7" name="Picture 6" descr="A graph with three indifference curves">
            <a:extLst>
              <a:ext uri="{FF2B5EF4-FFF2-40B4-BE49-F238E27FC236}">
                <a16:creationId xmlns:a16="http://schemas.microsoft.com/office/drawing/2014/main" id="{72802475-2EDD-EE27-4129-767B9583D863}"/>
              </a:ext>
            </a:extLst>
          </p:cNvPr>
          <p:cNvPicPr>
            <a:picLocks noChangeAspect="1"/>
          </p:cNvPicPr>
          <p:nvPr/>
        </p:nvPicPr>
        <p:blipFill>
          <a:blip r:embed="rId3"/>
          <a:stretch>
            <a:fillRect/>
          </a:stretch>
        </p:blipFill>
        <p:spPr>
          <a:xfrm>
            <a:off x="5815366" y="1600391"/>
            <a:ext cx="5344477" cy="4744121"/>
          </a:xfrm>
          <a:prstGeom prst="rect">
            <a:avLst/>
          </a:prstGeom>
        </p:spPr>
      </p:pic>
    </p:spTree>
    <p:extLst>
      <p:ext uri="{BB962C8B-B14F-4D97-AF65-F5344CB8AC3E}">
        <p14:creationId xmlns:p14="http://schemas.microsoft.com/office/powerpoint/2010/main" val="1762153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075765" y="338445"/>
            <a:ext cx="9592236"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Maximizing Utility at the Highest Indifference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descr="People want to maximize their utility, which means they want to be on the highest possible indifference curve."/>
          <p:cNvGrpSpPr/>
          <p:nvPr/>
        </p:nvGrpSpPr>
        <p:grpSpPr>
          <a:xfrm>
            <a:off x="525610" y="1503529"/>
            <a:ext cx="5048387" cy="1258783"/>
            <a:chOff x="542923" y="1736761"/>
            <a:chExt cx="8058154" cy="1340612"/>
          </a:xfrm>
          <a:solidFill>
            <a:srgbClr val="637981"/>
          </a:solidFill>
        </p:grpSpPr>
        <p:sp>
          <p:nvSpPr>
            <p:cNvPr id="35" name="Rectangle 34"/>
            <p:cNvSpPr/>
            <p:nvPr/>
          </p:nvSpPr>
          <p:spPr>
            <a:xfrm>
              <a:off x="542923" y="1736761"/>
              <a:ext cx="8058154" cy="134061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TextBox 35"/>
            <p:cNvSpPr txBox="1"/>
            <p:nvPr/>
          </p:nvSpPr>
          <p:spPr>
            <a:xfrm>
              <a:off x="542923" y="1839920"/>
              <a:ext cx="8058152" cy="1081688"/>
            </a:xfrm>
            <a:prstGeom prst="rect">
              <a:avLst/>
            </a:prstGeom>
            <a:grp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want to maximize their utility, which means they want to be on the highest possible indifference curve.</a:t>
              </a:r>
            </a:p>
          </p:txBody>
        </p:sp>
      </p:grpSp>
      <p:sp>
        <p:nvSpPr>
          <p:cNvPr id="3" name="Rectangle 2">
            <a:extLst>
              <a:ext uri="{FF2B5EF4-FFF2-40B4-BE49-F238E27FC236}">
                <a16:creationId xmlns:a16="http://schemas.microsoft.com/office/drawing/2014/main" id="{F4AB9CB1-A0ED-F0A7-CA1F-A5153FEDF6BC}"/>
              </a:ext>
            </a:extLst>
          </p:cNvPr>
          <p:cNvSpPr/>
          <p:nvPr/>
        </p:nvSpPr>
        <p:spPr>
          <a:xfrm>
            <a:off x="525610" y="2891448"/>
            <a:ext cx="5048386" cy="1458236"/>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Lilly has $120 to spend on doughnuts and books, and doughnuts cost $1 each and books cost $12 each, the straight line is Lilly’s budget constraint.</a:t>
            </a:r>
          </a:p>
        </p:txBody>
      </p:sp>
      <p:sp>
        <p:nvSpPr>
          <p:cNvPr id="5" name="Rectangle 4">
            <a:extLst>
              <a:ext uri="{FF2B5EF4-FFF2-40B4-BE49-F238E27FC236}">
                <a16:creationId xmlns:a16="http://schemas.microsoft.com/office/drawing/2014/main" id="{3D78BFC2-8D84-9D65-1EAA-A712BA8976B5}"/>
              </a:ext>
            </a:extLst>
          </p:cNvPr>
          <p:cNvSpPr/>
          <p:nvPr/>
        </p:nvSpPr>
        <p:spPr>
          <a:xfrm>
            <a:off x="525610" y="4478820"/>
            <a:ext cx="5048386" cy="1791961"/>
          </a:xfrm>
          <a:prstGeom prst="rect">
            <a:avLst/>
          </a:prstGeom>
          <a:solidFill>
            <a:srgbClr val="63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Lilly maximizes utility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which is on the budget constraint, so she can afford the 3 books and 84 doughnuts with $120. She would prefer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F</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but points beyond the budget constraint are unaffordable.</a:t>
            </a:r>
          </a:p>
        </p:txBody>
      </p:sp>
      <p:pic>
        <p:nvPicPr>
          <p:cNvPr id="8" name="Picture 7" descr="A graph with three indifference curves and a budget constraint">
            <a:extLst>
              <a:ext uri="{FF2B5EF4-FFF2-40B4-BE49-F238E27FC236}">
                <a16:creationId xmlns:a16="http://schemas.microsoft.com/office/drawing/2014/main" id="{EA2C8801-8849-5D93-9DCB-DE5BED35879C}"/>
              </a:ext>
            </a:extLst>
          </p:cNvPr>
          <p:cNvPicPr>
            <a:picLocks noChangeAspect="1"/>
          </p:cNvPicPr>
          <p:nvPr/>
        </p:nvPicPr>
        <p:blipFill>
          <a:blip r:embed="rId3"/>
          <a:stretch>
            <a:fillRect/>
          </a:stretch>
        </p:blipFill>
        <p:spPr>
          <a:xfrm>
            <a:off x="5724321" y="1525045"/>
            <a:ext cx="5248975" cy="4745736"/>
          </a:xfrm>
          <a:prstGeom prst="rect">
            <a:avLst/>
          </a:prstGeom>
        </p:spPr>
      </p:pic>
    </p:spTree>
    <p:extLst>
      <p:ext uri="{BB962C8B-B14F-4D97-AF65-F5344CB8AC3E}">
        <p14:creationId xmlns:p14="http://schemas.microsoft.com/office/powerpoint/2010/main" val="1693329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9896819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4C32CD3-B285-48EE-BB7B-063664F1C084}">
  <ds:schemaRefs>
    <ds:schemaRef ds:uri="http://schemas.microsoft.com/sharepoint/v3/contenttype/forms"/>
  </ds:schemaRefs>
</ds:datastoreItem>
</file>

<file path=customXml/itemProps2.xml><?xml version="1.0" encoding="utf-8"?>
<ds:datastoreItem xmlns:ds="http://schemas.openxmlformats.org/officeDocument/2006/customXml" ds:itemID="{BEA25381-3D61-4EEB-BABF-870636D480A4}">
  <ds:schemaRefs>
    <ds:schemaRef ds:uri="http://schemas.microsoft.com/office/2006/metadata/properties"/>
    <ds:schemaRef ds:uri="http://schemas.microsoft.com/office/infopath/2007/PartnerControls"/>
    <ds:schemaRef ds:uri="http://schemas.microsoft.com/office/2006/documentManagement/types"/>
    <ds:schemaRef ds:uri="http://purl.org/dc/elements/1.1/"/>
    <ds:schemaRef ds:uri="http://purl.org/dc/terms/"/>
    <ds:schemaRef ds:uri="http://purl.org/dc/dcmitype/"/>
    <ds:schemaRef ds:uri="http://schemas.openxmlformats.org/package/2006/metadata/core-properties"/>
    <ds:schemaRef ds:uri="fdab59f7-c3a7-48e5-acd8-618ce834776e"/>
    <ds:schemaRef ds:uri="06d9c582-05c2-476b-83d2-72ab8b1380b2"/>
    <ds:schemaRef ds:uri="http://www.w3.org/XML/1998/namespace"/>
  </ds:schemaRefs>
</ds:datastoreItem>
</file>

<file path=customXml/itemProps3.xml><?xml version="1.0" encoding="utf-8"?>
<ds:datastoreItem xmlns:ds="http://schemas.openxmlformats.org/officeDocument/2006/customXml" ds:itemID="{224F9AE7-1BD1-4315-86D5-96C5569F7E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1912</TotalTime>
  <Words>812</Words>
  <Application>Microsoft Office PowerPoint</Application>
  <PresentationFormat>Widescreen</PresentationFormat>
  <Paragraphs>55</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Office Theme</vt:lpstr>
      <vt:lpstr>Utility-Maximizing with Indifference Curves</vt:lpstr>
      <vt:lpstr>Indifference Curves</vt:lpstr>
      <vt:lpstr>The Shape of an Indifference Curve</vt:lpstr>
      <vt:lpstr>The Field of Indifference Curves</vt:lpstr>
      <vt:lpstr>Maximizing Utility at the Highest Indifference Curve</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137</cp:revision>
  <cp:lastPrinted>2023-05-08T17:37:06Z</cp:lastPrinted>
  <dcterms:created xsi:type="dcterms:W3CDTF">2014-11-06T15:36:04Z</dcterms:created>
  <dcterms:modified xsi:type="dcterms:W3CDTF">2026-02-03T13:28:34Z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