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4"/>
  </p:sldMasterIdLst>
  <p:notesMasterIdLst>
    <p:notesMasterId r:id="rId23"/>
  </p:notesMasterIdLst>
  <p:sldIdLst>
    <p:sldId id="293" r:id="rId5"/>
    <p:sldId id="383" r:id="rId6"/>
    <p:sldId id="384" r:id="rId7"/>
    <p:sldId id="387" r:id="rId8"/>
    <p:sldId id="388" r:id="rId9"/>
    <p:sldId id="389" r:id="rId10"/>
    <p:sldId id="380" r:id="rId11"/>
    <p:sldId id="390" r:id="rId12"/>
    <p:sldId id="385" r:id="rId13"/>
    <p:sldId id="386" r:id="rId14"/>
    <p:sldId id="391" r:id="rId15"/>
    <p:sldId id="392" r:id="rId16"/>
    <p:sldId id="393" r:id="rId17"/>
    <p:sldId id="394" r:id="rId18"/>
    <p:sldId id="395" r:id="rId19"/>
    <p:sldId id="396" r:id="rId20"/>
    <p:sldId id="397" r:id="rId21"/>
    <p:sldId id="340" r:id="rId22"/>
  </p:sldIdLst>
  <p:sldSz cx="12192000" cy="6858000"/>
  <p:notesSz cx="7102475" cy="93884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57B045A-0818-D692-AD59-0FA04F19CCBD}" name="Liz Fore" initials="LF" userId="S::efore@hawkeslearning.com::95371efa-4e6a-4b62-8da4-c4b42a86c12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37981"/>
    <a:srgbClr val="314C57"/>
    <a:srgbClr val="386546"/>
    <a:srgbClr val="627981"/>
    <a:srgbClr val="C7D4CB"/>
    <a:srgbClr val="F3EDE7"/>
    <a:srgbClr val="CCA49C"/>
    <a:srgbClr val="F2E2D2"/>
    <a:srgbClr val="318295"/>
    <a:srgbClr val="5A7E8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0D7B154-4291-4B7B-8CAD-76CF0CAB914C}" v="3" dt="2026-02-03T13:24:57.25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186" autoAdjust="0"/>
    <p:restoredTop sz="80680" autoAdjust="0"/>
  </p:normalViewPr>
  <p:slideViewPr>
    <p:cSldViewPr snapToGrid="0">
      <p:cViewPr varScale="1">
        <p:scale>
          <a:sx n="85" d="100"/>
          <a:sy n="85" d="100"/>
        </p:scale>
        <p:origin x="1440" y="9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163" cy="469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022725" y="0"/>
            <a:ext cx="3078163" cy="469900"/>
          </a:xfrm>
          <a:prstGeom prst="rect">
            <a:avLst/>
          </a:prstGeom>
        </p:spPr>
        <p:txBody>
          <a:bodyPr vert="horz" lIns="91440" tIns="45720" rIns="91440" bIns="45720" rtlCol="0"/>
          <a:lstStyle>
            <a:lvl1pPr algn="r">
              <a:defRPr sz="1200"/>
            </a:lvl1pPr>
          </a:lstStyle>
          <a:p>
            <a:fld id="{D1DABF91-8A1E-44B5-98BB-89C8F4D43237}" type="datetimeFigureOut">
              <a:rPr lang="en-US" smtClean="0"/>
              <a:t>2/3/2026</a:t>
            </a:fld>
            <a:endParaRPr lang="en-US"/>
          </a:p>
        </p:txBody>
      </p:sp>
      <p:sp>
        <p:nvSpPr>
          <p:cNvPr id="4" name="Slide Image Placeholder 3"/>
          <p:cNvSpPr>
            <a:spLocks noGrp="1" noRot="1" noChangeAspect="1"/>
          </p:cNvSpPr>
          <p:nvPr>
            <p:ph type="sldImg" idx="2"/>
          </p:nvPr>
        </p:nvSpPr>
        <p:spPr>
          <a:xfrm>
            <a:off x="735013" y="1173163"/>
            <a:ext cx="5632450" cy="31686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9613" y="4518025"/>
            <a:ext cx="5683250" cy="369728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918575"/>
            <a:ext cx="3078163" cy="4699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022725" y="8918575"/>
            <a:ext cx="3078163" cy="469900"/>
          </a:xfrm>
          <a:prstGeom prst="rect">
            <a:avLst/>
          </a:prstGeom>
        </p:spPr>
        <p:txBody>
          <a:bodyPr vert="horz" lIns="91440" tIns="45720" rIns="91440" bIns="45720" rtlCol="0" anchor="b"/>
          <a:lstStyle>
            <a:lvl1pPr algn="r">
              <a:defRPr sz="1200"/>
            </a:lvl1pPr>
          </a:lstStyle>
          <a:p>
            <a:fld id="{82F58FB8-D195-429B-80BF-D50BAE9A4053}" type="slidenum">
              <a:rPr lang="en-US" smtClean="0"/>
              <a:t>‹#›</a:t>
            </a:fld>
            <a:endParaRPr lang="en-US"/>
          </a:p>
        </p:txBody>
      </p:sp>
    </p:spTree>
    <p:extLst>
      <p:ext uri="{BB962C8B-B14F-4D97-AF65-F5344CB8AC3E}">
        <p14:creationId xmlns:p14="http://schemas.microsoft.com/office/powerpoint/2010/main" val="40063246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2F58FB8-D195-429B-80BF-D50BAE9A4053}" type="slidenum">
              <a:rPr lang="en-US" smtClean="0"/>
              <a:t>1</a:t>
            </a:fld>
            <a:endParaRPr lang="en-US"/>
          </a:p>
        </p:txBody>
      </p:sp>
    </p:spTree>
    <p:extLst>
      <p:ext uri="{BB962C8B-B14F-4D97-AF65-F5344CB8AC3E}">
        <p14:creationId xmlns:p14="http://schemas.microsoft.com/office/powerpoint/2010/main" val="24588108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chemeClr val="tx1"/>
                </a:solidFill>
              </a:rPr>
              <a:t>The increase in the price of haircuts decreases the purchasing power of the $120 of income</a:t>
            </a:r>
          </a:p>
          <a:p>
            <a:endParaRPr lang="en-US" dirty="0">
              <a:solidFill>
                <a:schemeClr val="tx1"/>
              </a:solidFill>
            </a:endParaRPr>
          </a:p>
          <a:p>
            <a:r>
              <a:rPr lang="en-US" dirty="0">
                <a:solidFill>
                  <a:schemeClr val="tx1"/>
                </a:solidFill>
              </a:rPr>
              <a:t>The decrease in purchasing power causes the consumption of both goods, as well as utility, to decrease.</a:t>
            </a:r>
          </a:p>
          <a:p>
            <a:endParaRPr lang="en-US" dirty="0">
              <a:solidFill>
                <a:schemeClr val="tx1"/>
              </a:solidFill>
            </a:endParaRPr>
          </a:p>
          <a:p>
            <a:r>
              <a:rPr lang="en-US" dirty="0">
                <a:solidFill>
                  <a:schemeClr val="tx1"/>
                </a:solidFill>
              </a:rPr>
              <a:t>The change in consumption from Point C to Point B represents the income effect.</a:t>
            </a:r>
          </a:p>
          <a:p>
            <a:endParaRPr lang="en-US" dirty="0">
              <a:solidFill>
                <a:schemeClr val="tx1"/>
              </a:solidFill>
            </a:endParaRPr>
          </a:p>
          <a:p>
            <a:r>
              <a:rPr lang="en-US" sz="1200" dirty="0">
                <a:solidFill>
                  <a:schemeClr val="tx1"/>
                </a:solidFill>
              </a:rPr>
              <a:t>The income effect is the difference in the combination of haircuts and pizzas after the price increase compared to the combination that would be purchased at the new relative prices if the purchasing power of income could be held constant.</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F58FB8-D195-429B-80BF-D50BAE9A40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752787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lesson we will use indifference curves and budget constraints to explain the choice between labor and leisure. </a:t>
            </a:r>
          </a:p>
          <a:p>
            <a:endParaRPr lang="en-US" dirty="0"/>
          </a:p>
          <a:p>
            <a:r>
              <a:rPr lang="en-US" dirty="0"/>
              <a:t>We will also use the indifference curves and budget constraints to explain intertemporal choices, which is the choice between present and future consumption.</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8BF5C74-EEC7-450A-A5E6-37B424F9724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17765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chemeClr val="tx1"/>
                </a:solidFill>
              </a:rPr>
              <a:t>Petunia has 80 hours a week available for leisure and work, where she initially makes $12 per hour. At $12 per hour, she maximizes her utility at Point A, working 50 hours to earn 50 x $12 = $600, leaving 30 hours for leisure.</a:t>
            </a:r>
          </a:p>
          <a:p>
            <a:endParaRPr lang="en-US" dirty="0">
              <a:solidFill>
                <a:schemeClr val="tx1"/>
              </a:solidFill>
            </a:endParaRPr>
          </a:p>
          <a:p>
            <a:r>
              <a:rPr lang="en-US" dirty="0">
                <a:solidFill>
                  <a:schemeClr val="tx1"/>
                </a:solidFill>
              </a:rPr>
              <a:t>Petunia gets a raise at work to $20 an hour, which rotates her budget constraint to the right so that the vertical intercept, which is the maximum amount she could earn for 80 hours of work, is 80 x $20 = $1600, </a:t>
            </a:r>
            <a:r>
              <a:rPr lang="en-US" sz="1200" dirty="0">
                <a:solidFill>
                  <a:schemeClr val="tx1"/>
                </a:solidFill>
              </a:rPr>
              <a:t>compared to a maximum of $960 before her raise.</a:t>
            </a:r>
            <a:endParaRPr lang="en-US" dirty="0">
              <a:solidFill>
                <a:schemeClr val="tx1"/>
              </a:solidFill>
            </a:endParaRPr>
          </a:p>
          <a:p>
            <a:endParaRPr lang="en-US" dirty="0">
              <a:solidFill>
                <a:schemeClr val="tx1"/>
              </a:solidFill>
            </a:endParaRPr>
          </a:p>
          <a:p>
            <a:r>
              <a:rPr lang="en-US" dirty="0">
                <a:solidFill>
                  <a:schemeClr val="tx1"/>
                </a:solidFill>
              </a:rPr>
              <a:t>After her raise, Petunia will maximize her utility at Point B on a higher indifference curve, working 40 hours at $20 per hour to earn $800, and taking 40 hours of leisure.</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F58FB8-D195-429B-80BF-D50BAE9A40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675393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chemeClr val="tx1"/>
                </a:solidFill>
              </a:rPr>
              <a:t>The increase in her wage from $12 to $20 per hour increases Petunia’s opportunity cost of leisure.</a:t>
            </a:r>
          </a:p>
          <a:p>
            <a:endParaRPr lang="en-US" dirty="0">
              <a:solidFill>
                <a:schemeClr val="tx1"/>
              </a:solidFill>
            </a:endParaRPr>
          </a:p>
          <a:p>
            <a:r>
              <a:rPr lang="en-US" sz="1200" dirty="0">
                <a:solidFill>
                  <a:schemeClr val="bg1"/>
                </a:solidFill>
              </a:rPr>
              <a:t>Since leisure is more expensive, the hours of work increase, and the hours of leisure decrease, so Petunia moves from Point </a:t>
            </a:r>
            <a:r>
              <a:rPr lang="en-US" sz="1200" i="1" dirty="0">
                <a:solidFill>
                  <a:schemeClr val="bg1"/>
                </a:solidFill>
              </a:rPr>
              <a:t>A</a:t>
            </a:r>
            <a:r>
              <a:rPr lang="en-US" sz="1200" dirty="0">
                <a:solidFill>
                  <a:schemeClr val="bg1"/>
                </a:solidFill>
              </a:rPr>
              <a:t> to Point </a:t>
            </a:r>
            <a:r>
              <a:rPr lang="en-US" sz="1200" i="1" dirty="0">
                <a:solidFill>
                  <a:schemeClr val="bg1"/>
                </a:solidFill>
              </a:rPr>
              <a:t>C</a:t>
            </a:r>
            <a:r>
              <a:rPr lang="en-US" sz="1200" dirty="0">
                <a:solidFill>
                  <a:schemeClr val="bg1"/>
                </a:solidFill>
              </a:rPr>
              <a:t> due to the substitution effect.</a:t>
            </a:r>
          </a:p>
          <a:p>
            <a:endParaRPr lang="en-US" dirty="0">
              <a:solidFill>
                <a:schemeClr val="tx1"/>
              </a:solidFill>
            </a:endParaRPr>
          </a:p>
          <a:p>
            <a:r>
              <a:rPr lang="en-US" sz="1200" dirty="0">
                <a:solidFill>
                  <a:schemeClr val="bg1"/>
                </a:solidFill>
              </a:rPr>
              <a:t>To find the substitution effect, construct the dotted budget line, which shows the change in the wage rate, but keeps purchasing power and utility constant.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After the substitution effect, Petunia is working more and enjoying less leisure at Point </a:t>
            </a:r>
            <a:r>
              <a:rPr lang="en-US" sz="1200" i="1" dirty="0">
                <a:solidFill>
                  <a:schemeClr val="bg1"/>
                </a:solidFill>
              </a:rPr>
              <a:t>C</a:t>
            </a:r>
            <a:r>
              <a:rPr lang="en-US" sz="1200" dirty="0">
                <a:solidFill>
                  <a:schemeClr val="bg1"/>
                </a:solidFill>
              </a:rPr>
              <a:t>.</a:t>
            </a:r>
          </a:p>
          <a:p>
            <a:endParaRPr lang="en-US" sz="1200"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F58FB8-D195-429B-80BF-D50BAE9A40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915895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The increase in her wage from $12 to $20 per hour increases Petunia’s buying power of an hour at work.</a:t>
            </a:r>
          </a:p>
          <a:p>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The increase in purchasing power causes the consumption of both work and leisure to increase.</a:t>
            </a:r>
          </a:p>
          <a:p>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The income effect of the wage increase will increase utility so that Petunia will be on a higher indifference curve </a:t>
            </a:r>
            <a:r>
              <a:rPr lang="en-US" sz="1200" i="1" dirty="0">
                <a:solidFill>
                  <a:schemeClr val="bg1"/>
                </a:solidFill>
              </a:rPr>
              <a:t>U</a:t>
            </a:r>
            <a:r>
              <a:rPr lang="en-US" sz="1200" baseline="-25000" dirty="0">
                <a:solidFill>
                  <a:schemeClr val="bg1"/>
                </a:solidFill>
              </a:rPr>
              <a:t>h</a:t>
            </a:r>
            <a:r>
              <a:rPr lang="en-US" sz="1200" dirty="0">
                <a:solidFill>
                  <a:schemeClr val="bg1"/>
                </a:solidFill>
              </a:rPr>
              <a:t>.</a:t>
            </a:r>
          </a:p>
          <a:p>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After both the substitution and income effects, Petunia is maximizing utility at Point </a:t>
            </a:r>
            <a:r>
              <a:rPr lang="en-US" sz="1200" i="1" dirty="0">
                <a:solidFill>
                  <a:schemeClr val="bg1"/>
                </a:solidFill>
              </a:rPr>
              <a:t>B</a:t>
            </a:r>
            <a:r>
              <a:rPr lang="en-US" sz="1200" dirty="0">
                <a:solidFill>
                  <a:schemeClr val="bg1"/>
                </a:solidFill>
              </a:rPr>
              <a:t>, working 40 hours. She earns 40 x $20 = $800 and enjoys 40 hours of leisure.</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F58FB8-D195-429B-80BF-D50BAE9A40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887163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schemeClr val="tx1"/>
                </a:solidFill>
              </a:rPr>
              <a:t>Quentin has saved $10,000, and he is trying to decide how much he wants to spend on a vacation now and how much he wants to save for the next 5 years. He expects to earn 80% on his savings.</a:t>
            </a:r>
          </a:p>
          <a:p>
            <a:endParaRPr lang="en-US" sz="1200" dirty="0">
              <a:solidFill>
                <a:schemeClr val="tx1"/>
              </a:solidFill>
            </a:endParaRPr>
          </a:p>
          <a:p>
            <a:r>
              <a:rPr lang="en-US" sz="1200" dirty="0">
                <a:solidFill>
                  <a:schemeClr val="tx1"/>
                </a:solidFill>
              </a:rPr>
              <a:t>Initially Quentin is maximizing utility at Point A, spending $6000 now and saving $4000, which will generate $4000 x 1.8 = $7200 for future consumption in 5 years.</a:t>
            </a:r>
          </a:p>
          <a:p>
            <a:endParaRPr lang="en-US" sz="1200" dirty="0">
              <a:solidFill>
                <a:schemeClr val="tx1"/>
              </a:solidFill>
            </a:endParaRPr>
          </a:p>
          <a:p>
            <a:r>
              <a:rPr lang="en-US" sz="1200" dirty="0">
                <a:solidFill>
                  <a:schemeClr val="tx1"/>
                </a:solidFill>
              </a:rPr>
              <a:t>Quentin revises his estimate of his return on saving from 80% to 30% for the 5-year period. </a:t>
            </a:r>
          </a:p>
          <a:p>
            <a:endParaRPr lang="en-US" sz="1200" dirty="0">
              <a:solidFill>
                <a:schemeClr val="tx1"/>
              </a:solidFill>
            </a:endParaRPr>
          </a:p>
          <a:p>
            <a:r>
              <a:rPr lang="en-US" sz="1200" dirty="0">
                <a:solidFill>
                  <a:schemeClr val="tx1"/>
                </a:solidFill>
              </a:rPr>
              <a:t>This rotates his budget line downward, giving him less future ($3900) and more current consumption ($7000) when he maximizes his utility.</a:t>
            </a:r>
          </a:p>
          <a:p>
            <a:endParaRPr lang="en-US" dirty="0">
              <a:solidFill>
                <a:schemeClr val="tx1"/>
              </a:solidFill>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F58FB8-D195-429B-80BF-D50BAE9A40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061025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schemeClr val="tx1"/>
                </a:solidFill>
              </a:rPr>
              <a:t>The decrease in the rate of return from 80% to 30% makes present consumption less expensive and future consumption relatively more expensive.</a:t>
            </a:r>
          </a:p>
          <a:p>
            <a:endParaRPr lang="en-US" sz="1200" dirty="0">
              <a:solidFill>
                <a:schemeClr val="tx1"/>
              </a:solidFill>
            </a:endParaRPr>
          </a:p>
          <a:p>
            <a:r>
              <a:rPr lang="en-US" sz="1200" dirty="0">
                <a:solidFill>
                  <a:schemeClr val="tx1"/>
                </a:solidFill>
              </a:rPr>
              <a:t>Since the cost of present consumption is less, present consumption increases and future consumption decreases</a:t>
            </a:r>
          </a:p>
          <a:p>
            <a:endParaRPr lang="en-US" sz="1200" dirty="0">
              <a:solidFill>
                <a:schemeClr val="tx1"/>
              </a:solidFill>
            </a:endParaRPr>
          </a:p>
          <a:p>
            <a:r>
              <a:rPr lang="en-US" sz="1200" dirty="0">
                <a:solidFill>
                  <a:schemeClr val="bg1"/>
                </a:solidFill>
              </a:rPr>
              <a:t>The substitution effect is the combination of present and future consumption that Quentin chooses after the change in the rate of return from 80% to 30%, but with purchasing power and utility held constant.</a:t>
            </a:r>
          </a:p>
          <a:p>
            <a:endParaRPr lang="en-US" sz="1200" dirty="0">
              <a:solidFill>
                <a:schemeClr val="bg1"/>
              </a:solidFill>
            </a:endParaRPr>
          </a:p>
          <a:p>
            <a:r>
              <a:rPr lang="en-US" sz="1200" dirty="0">
                <a:solidFill>
                  <a:schemeClr val="bg1"/>
                </a:solidFill>
              </a:rPr>
              <a:t>The substitution effect is the movement from Point A to Point C.</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F58FB8-D195-429B-80BF-D50BAE9A40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355257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schemeClr val="tx1"/>
                </a:solidFill>
              </a:rPr>
              <a:t>The income effect of the decrease in the rate of return will decrease both present and future consumption.</a:t>
            </a:r>
          </a:p>
          <a:p>
            <a:endParaRPr lang="en-US" sz="1200" dirty="0">
              <a:solidFill>
                <a:schemeClr val="tx1"/>
              </a:solidFill>
            </a:endParaRPr>
          </a:p>
          <a:p>
            <a:r>
              <a:rPr lang="en-US" sz="1200" dirty="0">
                <a:solidFill>
                  <a:schemeClr val="tx1"/>
                </a:solidFill>
              </a:rPr>
              <a:t>The income effect of the decrease in the rate of return will also decrease the level of utility </a:t>
            </a:r>
            <a:r>
              <a:rPr lang="en-US" sz="1200" dirty="0">
                <a:solidFill>
                  <a:schemeClr val="bg1"/>
                </a:solidFill>
              </a:rPr>
              <a:t>from </a:t>
            </a:r>
            <a:r>
              <a:rPr lang="en-US" sz="1200" i="1" dirty="0" err="1">
                <a:solidFill>
                  <a:schemeClr val="bg1"/>
                </a:solidFill>
              </a:rPr>
              <a:t>U</a:t>
            </a:r>
            <a:r>
              <a:rPr lang="en-US" sz="1200" baseline="-25000" dirty="0" err="1">
                <a:solidFill>
                  <a:schemeClr val="bg1"/>
                </a:solidFill>
              </a:rPr>
              <a:t>l</a:t>
            </a:r>
            <a:r>
              <a:rPr lang="en-US" sz="1200" baseline="-25000" dirty="0">
                <a:solidFill>
                  <a:schemeClr val="bg1"/>
                </a:solidFill>
              </a:rPr>
              <a:t> </a:t>
            </a:r>
            <a:r>
              <a:rPr lang="en-US" sz="1200" dirty="0">
                <a:solidFill>
                  <a:schemeClr val="bg1"/>
                </a:solidFill>
              </a:rPr>
              <a:t>to </a:t>
            </a:r>
            <a:r>
              <a:rPr lang="en-US" sz="1200" i="1" dirty="0">
                <a:solidFill>
                  <a:schemeClr val="bg1"/>
                </a:solidFill>
              </a:rPr>
              <a:t>U</a:t>
            </a:r>
            <a:r>
              <a:rPr lang="en-US" sz="1200" baseline="-25000" dirty="0">
                <a:solidFill>
                  <a:schemeClr val="bg1"/>
                </a:solidFill>
              </a:rPr>
              <a:t>h</a:t>
            </a:r>
            <a:r>
              <a:rPr lang="en-US" sz="1200" dirty="0">
                <a:solidFill>
                  <a:schemeClr val="bg1"/>
                </a:solidFill>
              </a:rPr>
              <a:t>.</a:t>
            </a:r>
          </a:p>
          <a:p>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The income effect is the movement from Point </a:t>
            </a:r>
            <a:r>
              <a:rPr lang="en-US" sz="1200" i="1" dirty="0">
                <a:solidFill>
                  <a:schemeClr val="bg1"/>
                </a:solidFill>
              </a:rPr>
              <a:t>C</a:t>
            </a:r>
            <a:r>
              <a:rPr lang="en-US" sz="1200" dirty="0">
                <a:solidFill>
                  <a:schemeClr val="bg1"/>
                </a:solidFill>
              </a:rPr>
              <a:t> to Point </a:t>
            </a:r>
            <a:r>
              <a:rPr lang="en-US" sz="1200" i="1" dirty="0">
                <a:solidFill>
                  <a:schemeClr val="bg1"/>
                </a:solidFill>
              </a:rPr>
              <a:t>B</a:t>
            </a:r>
            <a:r>
              <a:rPr lang="en-US" sz="1200" dirty="0">
                <a:solidFill>
                  <a:schemeClr val="bg1"/>
                </a:solidFill>
              </a:rPr>
              <a:t>.</a:t>
            </a:r>
            <a:endParaRPr lang="en-US" sz="1200" dirty="0">
              <a:solidFill>
                <a:schemeClr val="tx1"/>
              </a:solidFill>
            </a:endParaRPr>
          </a:p>
          <a:p>
            <a:endParaRPr lang="en-US" sz="12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After both the substitution and income effects, Quentin is maximizing utility by spending $7000 now and saving $3000, which grows to $3000 x 1.3 = $3900 for future consumption.</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F58FB8-D195-429B-80BF-D50BAE9A40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710134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2F58FB8-D195-429B-80BF-D50BAE9A4053}" type="slidenum">
              <a:rPr lang="en-US" smtClean="0"/>
              <a:t>18</a:t>
            </a:fld>
            <a:endParaRPr lang="en-US"/>
          </a:p>
        </p:txBody>
      </p:sp>
    </p:spTree>
    <p:extLst>
      <p:ext uri="{BB962C8B-B14F-4D97-AF65-F5344CB8AC3E}">
        <p14:creationId xmlns:p14="http://schemas.microsoft.com/office/powerpoint/2010/main" val="9903189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schemeClr val="tx1"/>
                </a:solidFill>
              </a:rPr>
              <a:t>Indifference curves show combinations of goods that provide an equal amount of utility, or satisfaction.</a:t>
            </a:r>
          </a:p>
          <a:p>
            <a:endParaRPr lang="en-US" sz="1200" dirty="0">
              <a:solidFill>
                <a:schemeClr val="tx1"/>
              </a:solidFill>
            </a:endParaRPr>
          </a:p>
          <a:p>
            <a:r>
              <a:rPr lang="en-US" sz="1200" dirty="0">
                <a:solidFill>
                  <a:schemeClr val="tx1"/>
                </a:solidFill>
              </a:rPr>
              <a:t>Lily receives equal amounts of satisfaction from the combinations of doughnuts and books A, B, C, and D on indifference curve U</a:t>
            </a:r>
            <a:r>
              <a:rPr lang="en-US" sz="1200" baseline="-25000" dirty="0">
                <a:solidFill>
                  <a:schemeClr val="tx1"/>
                </a:solidFill>
              </a:rPr>
              <a:t>M.</a:t>
            </a:r>
            <a:endParaRPr lang="en-US" sz="1200" dirty="0">
              <a:solidFill>
                <a:schemeClr val="tx1"/>
              </a:solidFill>
            </a:endParaRP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Any point on the highest indifference curve (</a:t>
            </a:r>
            <a:r>
              <a:rPr kumimoji="0" lang="en-US" sz="1200" b="0" i="1" u="none" strike="noStrike" kern="1200" cap="none" spc="0" normalizeH="0" baseline="0" noProof="0" dirty="0">
                <a:ln>
                  <a:noFill/>
                </a:ln>
                <a:solidFill>
                  <a:prstClr val="white"/>
                </a:solidFill>
                <a:effectLst/>
                <a:uLnTx/>
                <a:uFillTx/>
                <a:latin typeface="Calibri" panose="020F0502020204030204"/>
                <a:ea typeface="+mn-ea"/>
                <a:cs typeface="+mn-cs"/>
              </a:rPr>
              <a:t>U</a:t>
            </a:r>
            <a:r>
              <a:rPr kumimoji="0" lang="en-US" sz="1200" b="0" i="0" u="none" strike="noStrike" kern="1200" cap="none" spc="0" normalizeH="0" baseline="-25000" noProof="0" dirty="0">
                <a:ln>
                  <a:noFill/>
                </a:ln>
                <a:solidFill>
                  <a:prstClr val="white"/>
                </a:solidFill>
                <a:effectLst/>
                <a:uLnTx/>
                <a:uFillTx/>
                <a:latin typeface="Calibri" panose="020F0502020204030204"/>
                <a:ea typeface="+mn-ea"/>
                <a:cs typeface="+mn-cs"/>
              </a:rPr>
              <a:t>h</a:t>
            </a:r>
            <a:r>
              <a:rPr kumimoji="0" lang="en-US" sz="1200" b="0" i="0" u="none" strike="noStrike" kern="1200" cap="none" spc="0" normalizeH="0" noProof="0" dirty="0">
                <a:ln>
                  <a:noFill/>
                </a:ln>
                <a:solidFill>
                  <a:prstClr val="white"/>
                </a:solidFill>
                <a:effectLst/>
                <a:uLnTx/>
                <a:uFillTx/>
                <a:latin typeface="Calibri" panose="020F0502020204030204"/>
                <a:ea typeface="+mn-ea"/>
                <a:cs typeface="+mn-cs"/>
              </a:rPr>
              <a:t>)</a:t>
            </a: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 provides greater utility than any point on the middle indifference curve (</a:t>
            </a:r>
            <a:r>
              <a:rPr kumimoji="0" lang="en-US" sz="1200" b="0" i="1" u="none" strike="noStrike" kern="1200" cap="none" spc="0" normalizeH="0" baseline="0" noProof="0" dirty="0">
                <a:ln>
                  <a:noFill/>
                </a:ln>
                <a:solidFill>
                  <a:prstClr val="white"/>
                </a:solidFill>
                <a:effectLst/>
                <a:uLnTx/>
                <a:uFillTx/>
                <a:latin typeface="Calibri" panose="020F0502020204030204"/>
                <a:ea typeface="+mn-ea"/>
                <a:cs typeface="+mn-cs"/>
              </a:rPr>
              <a:t>U</a:t>
            </a:r>
            <a:r>
              <a:rPr lang="en-US" sz="1200" baseline="-25000" dirty="0">
                <a:solidFill>
                  <a:prstClr val="white"/>
                </a:solidFill>
                <a:latin typeface="Calibri" panose="020F0502020204030204"/>
              </a:rPr>
              <a:t>m</a:t>
            </a:r>
            <a:r>
              <a:rPr kumimoji="0" lang="en-US" sz="1200" b="0" i="0" u="none" strike="noStrike" kern="1200" cap="none" spc="0" normalizeH="0" noProof="0" dirty="0">
                <a:ln>
                  <a:noFill/>
                </a:ln>
                <a:solidFill>
                  <a:prstClr val="white"/>
                </a:solidFill>
                <a:effectLst/>
                <a:uLnTx/>
                <a:uFillTx/>
                <a:latin typeface="Calibri" panose="020F0502020204030204"/>
                <a:ea typeface="+mn-ea"/>
                <a:cs typeface="+mn-cs"/>
              </a:rPr>
              <a:t>)</a:t>
            </a: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Similarly</a:t>
            </a:r>
            <a:r>
              <a:rPr lang="en-US" sz="1200" dirty="0">
                <a:solidFill>
                  <a:prstClr val="white"/>
                </a:solidFill>
                <a:latin typeface="Calibri" panose="020F0502020204030204"/>
              </a:rPr>
              <a:t>, a</a:t>
            </a:r>
            <a:r>
              <a:rPr kumimoji="0" lang="en-US" sz="1200" b="0" i="0" u="none" strike="noStrike" kern="1200" cap="none" spc="0" normalizeH="0" baseline="0" noProof="0" dirty="0" err="1">
                <a:ln>
                  <a:noFill/>
                </a:ln>
                <a:solidFill>
                  <a:prstClr val="white"/>
                </a:solidFill>
                <a:effectLst/>
                <a:uLnTx/>
                <a:uFillTx/>
                <a:latin typeface="Calibri" panose="020F0502020204030204"/>
                <a:ea typeface="+mn-ea"/>
                <a:cs typeface="+mn-cs"/>
              </a:rPr>
              <a:t>ny</a:t>
            </a: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 point on the middle indifference curve (</a:t>
            </a:r>
            <a:r>
              <a:rPr kumimoji="0" lang="en-US" sz="1200" b="0" i="1" u="none" strike="noStrike" kern="1200" cap="none" spc="0" normalizeH="0" baseline="0" noProof="0" dirty="0">
                <a:ln>
                  <a:noFill/>
                </a:ln>
                <a:solidFill>
                  <a:prstClr val="white"/>
                </a:solidFill>
                <a:effectLst/>
                <a:uLnTx/>
                <a:uFillTx/>
                <a:latin typeface="Calibri" panose="020F0502020204030204"/>
                <a:ea typeface="+mn-ea"/>
                <a:cs typeface="+mn-cs"/>
              </a:rPr>
              <a:t>U</a:t>
            </a:r>
            <a:r>
              <a:rPr lang="en-US" sz="1200" baseline="-25000" dirty="0">
                <a:solidFill>
                  <a:prstClr val="white"/>
                </a:solidFill>
                <a:latin typeface="Calibri" panose="020F0502020204030204"/>
              </a:rPr>
              <a:t>m</a:t>
            </a:r>
            <a:r>
              <a:rPr kumimoji="0" lang="en-US" sz="1200" b="0" i="0" u="none" strike="noStrike" kern="1200" cap="none" spc="0" normalizeH="0" noProof="0" dirty="0">
                <a:ln>
                  <a:noFill/>
                </a:ln>
                <a:solidFill>
                  <a:prstClr val="white"/>
                </a:solidFill>
                <a:effectLst/>
                <a:uLnTx/>
                <a:uFillTx/>
                <a:latin typeface="Calibri" panose="020F0502020204030204"/>
                <a:ea typeface="+mn-ea"/>
                <a:cs typeface="+mn-cs"/>
              </a:rPr>
              <a:t>)</a:t>
            </a: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 provides greater utility than any point on the lowest indifference curve (</a:t>
            </a:r>
            <a:r>
              <a:rPr kumimoji="0" lang="en-US" sz="1200" b="0" i="1" u="none" strike="noStrike" kern="1200" cap="none" spc="0" normalizeH="0" baseline="0" noProof="0" dirty="0">
                <a:ln>
                  <a:noFill/>
                </a:ln>
                <a:solidFill>
                  <a:prstClr val="white"/>
                </a:solidFill>
                <a:effectLst/>
                <a:uLnTx/>
                <a:uFillTx/>
                <a:latin typeface="Calibri" panose="020F0502020204030204"/>
                <a:ea typeface="+mn-ea"/>
                <a:cs typeface="+mn-cs"/>
              </a:rPr>
              <a:t>U</a:t>
            </a:r>
            <a:r>
              <a:rPr lang="en-US" sz="1200" baseline="-25000" dirty="0">
                <a:solidFill>
                  <a:prstClr val="white"/>
                </a:solidFill>
                <a:latin typeface="Calibri" panose="020F0502020204030204"/>
              </a:rPr>
              <a:t>l</a:t>
            </a:r>
            <a:r>
              <a:rPr kumimoji="0" lang="en-US" sz="1200" b="0" i="0" u="none" strike="noStrike" kern="1200" cap="none" spc="0" normalizeH="0" noProof="0" dirty="0">
                <a:ln>
                  <a:noFill/>
                </a:ln>
                <a:solidFill>
                  <a:prstClr val="white"/>
                </a:solidFill>
                <a:effectLst/>
                <a:uLnTx/>
                <a:uFillTx/>
                <a:latin typeface="Calibri" panose="020F0502020204030204"/>
                <a:ea typeface="+mn-ea"/>
                <a:cs typeface="+mn-cs"/>
              </a:rPr>
              <a:t>)</a:t>
            </a: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F58FB8-D195-429B-80BF-D50BAE9A40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45428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schemeClr val="tx1"/>
                </a:solidFill>
              </a:rPr>
              <a:t>All indifference curves are downward sloping and convex to the origin.</a:t>
            </a:r>
          </a:p>
          <a:p>
            <a:endParaRPr lang="en-US" sz="1200" dirty="0">
              <a:solidFill>
                <a:schemeClr val="tx1"/>
              </a:solidFill>
            </a:endParaRPr>
          </a:p>
          <a:p>
            <a:r>
              <a:rPr lang="en-US" sz="1200" dirty="0">
                <a:solidFill>
                  <a:schemeClr val="tx1"/>
                </a:solidFill>
              </a:rPr>
              <a:t>The slope of the indifference curve reflects the marginal rate of substitution, which is the rate at which Lilly will trade one good for another, keeping utility the same</a:t>
            </a:r>
          </a:p>
          <a:p>
            <a:r>
              <a:rPr lang="en-US" sz="1200" dirty="0">
                <a:solidFill>
                  <a:schemeClr val="tx1"/>
                </a:solidFill>
              </a:rPr>
              <a:t>Indifference curves reflect diminishing marginal utility.  </a:t>
            </a:r>
          </a:p>
          <a:p>
            <a:endParaRPr lang="en-US" sz="1200" dirty="0">
              <a:solidFill>
                <a:schemeClr val="tx1"/>
              </a:solidFill>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Indifference curves reflect diminishing marginal utility. If Lilly moves from Point </a:t>
            </a:r>
            <a:r>
              <a:rPr kumimoji="0" lang="en-US" sz="1200" b="0" i="1" strike="noStrike" kern="1200" cap="none" spc="0" normalizeH="0" baseline="0" noProof="0" dirty="0">
                <a:ln>
                  <a:noFill/>
                </a:ln>
                <a:solidFill>
                  <a:prstClr val="white"/>
                </a:solidFill>
                <a:effectLst/>
                <a:uLnTx/>
                <a:uFillTx/>
                <a:latin typeface="Calibri" panose="020F0502020204030204"/>
                <a:ea typeface="+mn-ea"/>
                <a:cs typeface="+mn-cs"/>
              </a:rPr>
              <a:t>A</a:t>
            </a: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 to </a:t>
            </a:r>
            <a:r>
              <a:rPr kumimoji="0" lang="en-US" sz="1200" b="0" i="1" u="none" strike="noStrike" kern="1200" cap="none" spc="0" normalizeH="0" baseline="0" noProof="0" dirty="0">
                <a:ln>
                  <a:noFill/>
                </a:ln>
                <a:solidFill>
                  <a:prstClr val="white"/>
                </a:solidFill>
                <a:effectLst/>
                <a:uLnTx/>
                <a:uFillTx/>
                <a:latin typeface="Calibri" panose="020F0502020204030204"/>
                <a:ea typeface="+mn-ea"/>
                <a:cs typeface="+mn-cs"/>
              </a:rPr>
              <a:t>B</a:t>
            </a: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 she is willing to give up 36 doughnuts to get one more book, but from Point </a:t>
            </a:r>
            <a:r>
              <a:rPr kumimoji="0" lang="en-US" sz="1200" b="0" i="1" u="none" strike="noStrike" kern="1200" cap="none" spc="0" normalizeH="0" baseline="0" noProof="0" dirty="0">
                <a:ln>
                  <a:noFill/>
                </a:ln>
                <a:solidFill>
                  <a:prstClr val="white"/>
                </a:solidFill>
                <a:effectLst/>
                <a:uLnTx/>
                <a:uFillTx/>
                <a:latin typeface="Calibri" panose="020F0502020204030204"/>
                <a:ea typeface="+mn-ea"/>
                <a:cs typeface="+mn-cs"/>
              </a:rPr>
              <a:t>C</a:t>
            </a: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 to </a:t>
            </a:r>
            <a:r>
              <a:rPr kumimoji="0" lang="en-US" sz="1200" b="0" i="1" u="none" strike="noStrike" kern="1200" cap="none" spc="0" normalizeH="0" baseline="0" noProof="0" dirty="0">
                <a:ln>
                  <a:noFill/>
                </a:ln>
                <a:solidFill>
                  <a:prstClr val="white"/>
                </a:solidFill>
                <a:effectLst/>
                <a:uLnTx/>
                <a:uFillTx/>
                <a:latin typeface="Calibri" panose="020F0502020204030204"/>
                <a:ea typeface="+mn-ea"/>
                <a:cs typeface="+mn-cs"/>
              </a:rPr>
              <a:t>D</a:t>
            </a: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 she is only willing to give up 4 doughnuts to get one more book.</a:t>
            </a:r>
          </a:p>
          <a:p>
            <a:endParaRPr lang="en-US" sz="1200" dirty="0">
              <a:solidFill>
                <a:schemeClr val="tx1"/>
              </a:solidFill>
            </a:endParaRPr>
          </a:p>
          <a:p>
            <a:r>
              <a:rPr lang="en-US" sz="1200" dirty="0">
                <a:solidFill>
                  <a:schemeClr val="tx1"/>
                </a:solidFill>
              </a:rPr>
              <a:t>The slope of an indifference curve will be steeper at the top and flatter at the bottom because of diminishing marginal utility.</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F58FB8-D195-429B-80BF-D50BAE9A40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675393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schemeClr val="tx1"/>
                </a:solidFill>
              </a:rPr>
              <a:t>Each indifference curve shows choices that provide a single level of utility to a specific person. </a:t>
            </a:r>
          </a:p>
          <a:p>
            <a:endParaRPr lang="en-US" sz="1200" dirty="0">
              <a:solidFill>
                <a:schemeClr val="tx1"/>
              </a:solidFill>
            </a:endParaRPr>
          </a:p>
          <a:p>
            <a:r>
              <a:rPr lang="en-US" sz="1200" dirty="0">
                <a:solidFill>
                  <a:schemeClr val="tx1"/>
                </a:solidFill>
              </a:rPr>
              <a:t>Indifference curves further from the origin represent more utility.</a:t>
            </a:r>
          </a:p>
          <a:p>
            <a:endParaRPr lang="en-US" sz="1200" dirty="0">
              <a:solidFill>
                <a:schemeClr val="tx1"/>
              </a:solidFill>
            </a:endParaRPr>
          </a:p>
          <a:p>
            <a:r>
              <a:rPr lang="en-US" sz="1200" dirty="0">
                <a:solidFill>
                  <a:schemeClr val="tx1"/>
                </a:solidFill>
              </a:rPr>
              <a:t>Indifference curve U</a:t>
            </a:r>
            <a:r>
              <a:rPr lang="en-US" sz="1200" baseline="-25000" dirty="0">
                <a:solidFill>
                  <a:schemeClr val="tx1"/>
                </a:solidFill>
              </a:rPr>
              <a:t>h</a:t>
            </a:r>
            <a:r>
              <a:rPr lang="en-US" sz="1200" dirty="0">
                <a:solidFill>
                  <a:schemeClr val="tx1"/>
                </a:solidFill>
              </a:rPr>
              <a:t> represents more utility than U</a:t>
            </a:r>
            <a:r>
              <a:rPr lang="en-US" sz="1200" baseline="-25000" dirty="0">
                <a:solidFill>
                  <a:schemeClr val="tx1"/>
                </a:solidFill>
              </a:rPr>
              <a:t>m</a:t>
            </a:r>
            <a:r>
              <a:rPr lang="en-US" sz="1200" dirty="0">
                <a:solidFill>
                  <a:schemeClr val="tx1"/>
                </a:solidFill>
              </a:rPr>
              <a:t> and </a:t>
            </a:r>
            <a:r>
              <a:rPr lang="en-US" sz="1200" dirty="0" err="1">
                <a:solidFill>
                  <a:schemeClr val="tx1"/>
                </a:solidFill>
              </a:rPr>
              <a:t>U</a:t>
            </a:r>
            <a:r>
              <a:rPr lang="en-US" sz="1200" baseline="-25000" dirty="0" err="1">
                <a:solidFill>
                  <a:schemeClr val="tx1"/>
                </a:solidFill>
              </a:rPr>
              <a:t>l</a:t>
            </a:r>
            <a:r>
              <a:rPr lang="en-US" sz="1200" dirty="0">
                <a:solidFill>
                  <a:schemeClr val="tx1"/>
                </a:solidFill>
              </a:rPr>
              <a:t>.  Indifference curve U</a:t>
            </a:r>
            <a:r>
              <a:rPr lang="en-US" sz="1200" baseline="-25000" dirty="0">
                <a:solidFill>
                  <a:schemeClr val="tx1"/>
                </a:solidFill>
              </a:rPr>
              <a:t>m</a:t>
            </a:r>
            <a:r>
              <a:rPr lang="en-US" sz="1200" dirty="0">
                <a:solidFill>
                  <a:schemeClr val="tx1"/>
                </a:solidFill>
              </a:rPr>
              <a:t> shows more utility than </a:t>
            </a:r>
            <a:r>
              <a:rPr lang="en-US" sz="1200" dirty="0" err="1">
                <a:solidFill>
                  <a:schemeClr val="tx1"/>
                </a:solidFill>
              </a:rPr>
              <a:t>U</a:t>
            </a:r>
            <a:r>
              <a:rPr lang="en-US" sz="1200" baseline="-25000" dirty="0" err="1">
                <a:solidFill>
                  <a:schemeClr val="tx1"/>
                </a:solidFill>
              </a:rPr>
              <a:t>l</a:t>
            </a:r>
            <a:r>
              <a:rPr lang="en-US" sz="1200" dirty="0">
                <a:solidFill>
                  <a:schemeClr val="tx1"/>
                </a:solidFill>
              </a:rPr>
              <a:t>.</a:t>
            </a:r>
          </a:p>
          <a:p>
            <a:endParaRPr lang="en-US" sz="12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rPr>
              <a:t>Every level of utility will have its own indifference curve. Lilly’s preferences will include an infinite number of indifference curves. The graph only displays three indifference curves, representing three levels of utility.</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F58FB8-D195-429B-80BF-D50BAE9A40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370092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schemeClr val="tx1"/>
                </a:solidFill>
              </a:rPr>
              <a:t>People want to maximize their utility, which means they want to be on the highest possible indifference curve.</a:t>
            </a:r>
          </a:p>
          <a:p>
            <a:endParaRPr lang="en-US" sz="1200" dirty="0">
              <a:solidFill>
                <a:schemeClr val="tx1"/>
              </a:solidFill>
            </a:endParaRPr>
          </a:p>
          <a:p>
            <a:r>
              <a:rPr lang="en-US" sz="1200" dirty="0">
                <a:solidFill>
                  <a:schemeClr val="tx1"/>
                </a:solidFill>
              </a:rPr>
              <a:t>If Lilly has $120 to spend on doughnuts and books, and doughnuts cost $1 each and books cost $12 each, the straight line is Lilly’s budget constraint.</a:t>
            </a:r>
          </a:p>
          <a:p>
            <a:endParaRPr lang="en-US" sz="1200" dirty="0">
              <a:solidFill>
                <a:schemeClr val="tx1"/>
              </a:solidFill>
            </a:endParaRPr>
          </a:p>
          <a:p>
            <a:r>
              <a:rPr lang="en-US" sz="1200" dirty="0">
                <a:solidFill>
                  <a:schemeClr val="tx1"/>
                </a:solidFill>
              </a:rPr>
              <a:t>Lilly maximizes utility at point B, which is on the budget constraint, so she can afford the 3 books and 84 doughnuts with $120.  </a:t>
            </a:r>
          </a:p>
          <a:p>
            <a:endParaRPr lang="en-US" sz="1200" dirty="0">
              <a:solidFill>
                <a:schemeClr val="tx1"/>
              </a:solidFill>
            </a:endParaRPr>
          </a:p>
          <a:p>
            <a:r>
              <a:rPr lang="en-US" sz="1200" dirty="0">
                <a:solidFill>
                  <a:schemeClr val="tx1"/>
                </a:solidFill>
              </a:rPr>
              <a:t>She would prefer point A or F, but points beyond the budget constraint are unaffordable.</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F58FB8-D195-429B-80BF-D50BAE9A40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320122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lesson we will use indifference curves to analyze how consumers react to changes in income and prices. </a:t>
            </a:r>
          </a:p>
          <a:p>
            <a:endParaRPr lang="en-US" dirty="0"/>
          </a:p>
          <a:p>
            <a:r>
              <a:rPr lang="en-US" dirty="0"/>
              <a:t>For price changes, we will identify and explain the substitution and income effects.</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F83A6C5-6EEA-4FB1-BD40-7E88591A19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201632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Manuel initially has $80 to spend on yogurt, which costs $2 each, and sandwiches, which cost $8 each. Manuel maximizes his utility at Point W, buying 3 sandwiches and 28 yogurts.</a:t>
            </a:r>
          </a:p>
          <a:p>
            <a:endParaRPr lang="en-US" dirty="0"/>
          </a:p>
          <a:p>
            <a:r>
              <a:rPr lang="en-US" dirty="0"/>
              <a:t>If Manuel’s income increases to $120, his budget line shifts out because he can afford more of both goods, and he will buy more of both goods if they are normal goods.</a:t>
            </a:r>
          </a:p>
          <a:p>
            <a:endParaRPr lang="en-US" dirty="0"/>
          </a:p>
          <a:p>
            <a:r>
              <a:rPr lang="en-US" dirty="0"/>
              <a:t>With the $40 increase in income, Manuel will maximize his utility at Point X, buying 7 sandwiches and 32 yogurts.</a:t>
            </a:r>
          </a:p>
          <a:p>
            <a:endParaRPr lang="en-US" dirty="0">
              <a:solidFill>
                <a:schemeClr val="bg1"/>
              </a:solidFill>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F58FB8-D195-429B-80BF-D50BAE9A40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675393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Ogden has $120 to spend on haircuts, which cost $20 each, and pizzas, which cost $6 each. </a:t>
            </a:r>
          </a:p>
          <a:p>
            <a:endParaRPr lang="en-US" dirty="0"/>
          </a:p>
          <a:p>
            <a:r>
              <a:rPr lang="en-US" dirty="0"/>
              <a:t>Ogden maximizes his utility at Point A, buying 3 haircuts and 10 pizzas.</a:t>
            </a:r>
          </a:p>
          <a:p>
            <a:endParaRPr lang="en-US" dirty="0"/>
          </a:p>
          <a:p>
            <a:r>
              <a:rPr lang="en-US" dirty="0"/>
              <a:t>If the price of haircuts increases to $30, his budget constraint rotates to the left, indicating a change in the relative prices of haircuts and pizza and showing that he can only afford 4 haircuts if he buys only haircuts. Before the price increase, his $120 would buy 6 haircuts.</a:t>
            </a:r>
          </a:p>
          <a:p>
            <a:endParaRPr lang="en-US" dirty="0"/>
          </a:p>
          <a:p>
            <a:r>
              <a:rPr lang="en-US" dirty="0"/>
              <a:t>After the price increase, Ogden maximizes utility at Point B, buying 2 haircuts and 10 pizzas. He buys fewer of the more expensive haircuts and the same amount of pizza.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F58FB8-D195-429B-80BF-D50BAE9A40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88534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increase in the price of haircuts from $20 to $30 changes relative prices, making pizza less expensive, which results in an increase in pizza and a decrease in haircuts purchased.</a:t>
            </a:r>
          </a:p>
          <a:p>
            <a:endParaRPr lang="en-US" dirty="0"/>
          </a:p>
          <a:p>
            <a:r>
              <a:rPr lang="en-US" dirty="0"/>
              <a:t>The move along the original indifference curve from Point A to Point C is the substitution effect due to the change in relative prices of the two goods.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The dashed budget constraint shows the change in relative prices but keeps buying power constant. </a:t>
            </a:r>
            <a:endParaRPr lang="en-US" dirty="0"/>
          </a:p>
          <a:p>
            <a:r>
              <a:rPr lang="en-US" dirty="0"/>
              <a:t>The substitution effect is the difference in the new utility-maximizing combination of haircuts and pizzas on the original indifference curve and the initial utility-maximizing combination before the price change.</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2F58FB8-D195-429B-80BF-D50BAE9A405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11696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2/3/2026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2/3/2026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2/3/2026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2/3/2026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2/3/2026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2/3/2026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526241"/>
            <a:ext cx="9144000"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chemeClr val="tx1"/>
                </a:solidFill>
                <a:effectLst/>
                <a:uLnTx/>
                <a:uFillTx/>
                <a:latin typeface="Century Gothic" panose="020B0502020202020204" pitchFamily="34" charset="0"/>
                <a:ea typeface="+mn-ea"/>
                <a:cs typeface="+mn-cs"/>
              </a:rPr>
              <a:t>Utility-Maximizing with Indifference Curves</a:t>
            </a:r>
          </a:p>
        </p:txBody>
      </p:sp>
      <p:cxnSp>
        <p:nvCxnSpPr>
          <p:cNvPr id="14" name="Straight Connector 13">
            <a:extLst>
              <a:ext uri="{C183D7F6-B498-43B3-948B-1728B52AA6E4}">
                <adec:decorative xmlns:adec="http://schemas.microsoft.com/office/drawing/2017/decorative" val="1"/>
              </a:ext>
            </a:extLst>
          </p:cNvPr>
          <p:cNvCxnSpPr/>
          <p:nvPr/>
        </p:nvCxnSpPr>
        <p:spPr>
          <a:xfrm>
            <a:off x="2863342" y="4723983"/>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The Income Effect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6586E890-76D2-F6E3-B318-DCA046AF017A}"/>
              </a:ext>
            </a:extLst>
          </p:cNvPr>
          <p:cNvSpPr txBox="1"/>
          <p:nvPr/>
        </p:nvSpPr>
        <p:spPr>
          <a:xfrm>
            <a:off x="950976" y="1537262"/>
            <a:ext cx="5900928" cy="1015663"/>
          </a:xfrm>
          <a:prstGeom prst="rect">
            <a:avLst/>
          </a:prstGeom>
          <a:solidFill>
            <a:srgbClr val="637981"/>
          </a:solidFill>
        </p:spPr>
        <p:txBody>
          <a:bodyPr wrap="square" rtlCol="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increase in the price of haircuts from $20 to $30 decreases the purchasing power of the $120 of income.</a:t>
            </a:r>
          </a:p>
        </p:txBody>
      </p:sp>
      <p:sp>
        <p:nvSpPr>
          <p:cNvPr id="9" name="Rectangle 8">
            <a:extLst>
              <a:ext uri="{FF2B5EF4-FFF2-40B4-BE49-F238E27FC236}">
                <a16:creationId xmlns:a16="http://schemas.microsoft.com/office/drawing/2014/main" id="{8B6994E2-2D15-2222-22E2-75CB6823664C}"/>
              </a:ext>
            </a:extLst>
          </p:cNvPr>
          <p:cNvSpPr/>
          <p:nvPr/>
        </p:nvSpPr>
        <p:spPr>
          <a:xfrm>
            <a:off x="950976" y="2674337"/>
            <a:ext cx="5900928" cy="1014984"/>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decrease in purchasing power causes the consumption of both goods, as well as utility, to decrease.</a:t>
            </a:r>
          </a:p>
        </p:txBody>
      </p:sp>
      <p:sp>
        <p:nvSpPr>
          <p:cNvPr id="2" name="Rectangle 1">
            <a:extLst>
              <a:ext uri="{FF2B5EF4-FFF2-40B4-BE49-F238E27FC236}">
                <a16:creationId xmlns:a16="http://schemas.microsoft.com/office/drawing/2014/main" id="{8D07BA0A-8A3B-0164-459E-95C3EBC3674E}"/>
              </a:ext>
            </a:extLst>
          </p:cNvPr>
          <p:cNvSpPr/>
          <p:nvPr/>
        </p:nvSpPr>
        <p:spPr>
          <a:xfrm>
            <a:off x="956488" y="3810733"/>
            <a:ext cx="5900928" cy="829054"/>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change in consumption from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C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B</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represents the income effect.</a:t>
            </a:r>
          </a:p>
        </p:txBody>
      </p:sp>
      <p:sp>
        <p:nvSpPr>
          <p:cNvPr id="6" name="Rectangle 5">
            <a:extLst>
              <a:ext uri="{FF2B5EF4-FFF2-40B4-BE49-F238E27FC236}">
                <a16:creationId xmlns:a16="http://schemas.microsoft.com/office/drawing/2014/main" id="{AF07DD37-D9BA-DE7D-4909-EA70652BE88F}"/>
              </a:ext>
            </a:extLst>
          </p:cNvPr>
          <p:cNvSpPr/>
          <p:nvPr/>
        </p:nvSpPr>
        <p:spPr>
          <a:xfrm>
            <a:off x="950976" y="4761199"/>
            <a:ext cx="5900928" cy="1749290"/>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income effect is the difference in the combination of haircuts and pizzas after the price increase compared to the combination that would be purchased at the new relative prices if the purchasing power of income could be held constant.</a:t>
            </a:r>
          </a:p>
        </p:txBody>
      </p:sp>
      <p:pic>
        <p:nvPicPr>
          <p:cNvPr id="3" name="Picture 2" descr="A graph with two indifference curves and two budget constraints">
            <a:extLst>
              <a:ext uri="{FF2B5EF4-FFF2-40B4-BE49-F238E27FC236}">
                <a16:creationId xmlns:a16="http://schemas.microsoft.com/office/drawing/2014/main" id="{395733C4-1E84-ACD7-3235-DDDED6DF4C5B}"/>
              </a:ext>
            </a:extLst>
          </p:cNvPr>
          <p:cNvPicPr>
            <a:picLocks noChangeAspect="1"/>
          </p:cNvPicPr>
          <p:nvPr/>
        </p:nvPicPr>
        <p:blipFill rotWithShape="1">
          <a:blip r:embed="rId3"/>
          <a:srcRect l="5995" t="2651" r="2805"/>
          <a:stretch/>
        </p:blipFill>
        <p:spPr>
          <a:xfrm>
            <a:off x="7041465" y="1383374"/>
            <a:ext cx="4027892" cy="5353846"/>
          </a:xfrm>
          <a:prstGeom prst="rect">
            <a:avLst/>
          </a:prstGeom>
        </p:spPr>
      </p:pic>
    </p:spTree>
    <p:extLst>
      <p:ext uri="{BB962C8B-B14F-4D97-AF65-F5344CB8AC3E}">
        <p14:creationId xmlns:p14="http://schemas.microsoft.com/office/powerpoint/2010/main" val="29737021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526241"/>
            <a:ext cx="9144000" cy="258532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Indifference Curves with Labor-Leisure and Intertemporal Choices</a:t>
            </a:r>
          </a:p>
        </p:txBody>
      </p:sp>
      <p:cxnSp>
        <p:nvCxnSpPr>
          <p:cNvPr id="14" name="Straight Connector 13">
            <a:extLst>
              <a:ext uri="{C183D7F6-B498-43B3-948B-1728B52AA6E4}">
                <adec:decorative xmlns:adec="http://schemas.microsoft.com/office/drawing/2017/decorative" val="1"/>
              </a:ext>
            </a:extLst>
          </p:cNvPr>
          <p:cNvCxnSpPr/>
          <p:nvPr/>
        </p:nvCxnSpPr>
        <p:spPr>
          <a:xfrm>
            <a:off x="2913792" y="5537483"/>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21597528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Labor-Leisure Choice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923585" y="1496435"/>
            <a:ext cx="5788218" cy="1323439"/>
          </a:xfrm>
          <a:prstGeom prst="rect">
            <a:avLst/>
          </a:prstGeom>
          <a:solidFill>
            <a:srgbClr val="637981"/>
          </a:solidFill>
        </p:spPr>
        <p:txBody>
          <a:bodyPr wrap="square" rtlCol="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Petunia has 80 hours a week available for leisure and work, where she initially makes $12 per hour. At $12 per hour, she maximizes her utility at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working 50 hours to earn $600, leaving 30 hours for leisure.</a:t>
            </a:r>
          </a:p>
        </p:txBody>
      </p:sp>
      <p:sp>
        <p:nvSpPr>
          <p:cNvPr id="3" name="Rectangle 2">
            <a:extLst>
              <a:ext uri="{FF2B5EF4-FFF2-40B4-BE49-F238E27FC236}">
                <a16:creationId xmlns:a16="http://schemas.microsoft.com/office/drawing/2014/main" id="{F4AB9CB1-A0ED-F0A7-CA1F-A5153FEDF6BC}"/>
              </a:ext>
            </a:extLst>
          </p:cNvPr>
          <p:cNvSpPr/>
          <p:nvPr/>
        </p:nvSpPr>
        <p:spPr>
          <a:xfrm>
            <a:off x="923585" y="2985552"/>
            <a:ext cx="5788216" cy="1724671"/>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Petunia gets a raise at work to $20 an hour, which rotates her budget constraint to the right so that the vertical intercept, which is the maximum amount she could earn for 80 hours of work, is 80 </a:t>
            </a:r>
            <a:r>
              <a:rPr lang="en-US" dirty="0"/>
              <a: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$20 = $1,600, compared to a maximum of $960 before her raise. </a:t>
            </a:r>
          </a:p>
        </p:txBody>
      </p:sp>
      <p:sp>
        <p:nvSpPr>
          <p:cNvPr id="6" name="Rectangle 5">
            <a:extLst>
              <a:ext uri="{FF2B5EF4-FFF2-40B4-BE49-F238E27FC236}">
                <a16:creationId xmlns:a16="http://schemas.microsoft.com/office/drawing/2014/main" id="{AF07DD37-D9BA-DE7D-4909-EA70652BE88F}"/>
              </a:ext>
            </a:extLst>
          </p:cNvPr>
          <p:cNvSpPr/>
          <p:nvPr/>
        </p:nvSpPr>
        <p:spPr>
          <a:xfrm>
            <a:off x="923585" y="4872977"/>
            <a:ext cx="5788216" cy="1371600"/>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After her raise, Petunia will maximize her utility at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B</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on a higher indifference curve, working 40 hours at $20 per hour to earn $800, and taking 40 hours of leisure.</a:t>
            </a:r>
          </a:p>
        </p:txBody>
      </p:sp>
      <p:pic>
        <p:nvPicPr>
          <p:cNvPr id="8" name="Picture 7" descr="A graph with two budget constraints and two indifference curves that demonstrates the substitution and income effects">
            <a:extLst>
              <a:ext uri="{FF2B5EF4-FFF2-40B4-BE49-F238E27FC236}">
                <a16:creationId xmlns:a16="http://schemas.microsoft.com/office/drawing/2014/main" id="{102BAEC8-4D80-F179-4E56-3F9E504483C5}"/>
              </a:ext>
            </a:extLst>
          </p:cNvPr>
          <p:cNvPicPr>
            <a:picLocks noChangeAspect="1"/>
          </p:cNvPicPr>
          <p:nvPr/>
        </p:nvPicPr>
        <p:blipFill>
          <a:blip r:embed="rId3"/>
          <a:stretch>
            <a:fillRect/>
          </a:stretch>
        </p:blipFill>
        <p:spPr>
          <a:xfrm>
            <a:off x="6807495" y="1668721"/>
            <a:ext cx="5062267" cy="4582464"/>
          </a:xfrm>
          <a:prstGeom prst="rect">
            <a:avLst/>
          </a:prstGeom>
        </p:spPr>
      </p:pic>
    </p:spTree>
    <p:extLst>
      <p:ext uri="{BB962C8B-B14F-4D97-AF65-F5344CB8AC3E}">
        <p14:creationId xmlns:p14="http://schemas.microsoft.com/office/powerpoint/2010/main" val="26213903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Labor-Leisure Choice: Substitution Effect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923583" y="1550375"/>
            <a:ext cx="5788218" cy="886968"/>
          </a:xfrm>
          <a:prstGeom prst="rect">
            <a:avLst/>
          </a:prstGeom>
          <a:solidFill>
            <a:srgbClr val="637981"/>
          </a:solidFill>
        </p:spPr>
        <p:txBody>
          <a:bodyPr wrap="square" rtlCol="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increase in her wage from $12 to $20 per hour increases Petunia’s opportunity cost of leisure.</a:t>
            </a:r>
          </a:p>
        </p:txBody>
      </p:sp>
      <p:sp>
        <p:nvSpPr>
          <p:cNvPr id="3" name="Rectangle 2">
            <a:extLst>
              <a:ext uri="{FF2B5EF4-FFF2-40B4-BE49-F238E27FC236}">
                <a16:creationId xmlns:a16="http://schemas.microsoft.com/office/drawing/2014/main" id="{F4AB9CB1-A0ED-F0A7-CA1F-A5153FEDF6BC}"/>
              </a:ext>
            </a:extLst>
          </p:cNvPr>
          <p:cNvSpPr/>
          <p:nvPr/>
        </p:nvSpPr>
        <p:spPr>
          <a:xfrm>
            <a:off x="923583" y="2555689"/>
            <a:ext cx="5788216" cy="1371601"/>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Since leisure is more expensive, the hours of work increase, and the hours of leisure decrease, so Petunia moves from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to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due to the substitution effect.</a:t>
            </a:r>
          </a:p>
        </p:txBody>
      </p:sp>
      <p:sp>
        <p:nvSpPr>
          <p:cNvPr id="5" name="Rectangle 4">
            <a:extLst>
              <a:ext uri="{FF2B5EF4-FFF2-40B4-BE49-F238E27FC236}">
                <a16:creationId xmlns:a16="http://schemas.microsoft.com/office/drawing/2014/main" id="{8B740E8E-D696-1CA7-2616-C2300353B6E4}"/>
              </a:ext>
            </a:extLst>
          </p:cNvPr>
          <p:cNvSpPr/>
          <p:nvPr/>
        </p:nvSpPr>
        <p:spPr>
          <a:xfrm>
            <a:off x="923583" y="4045636"/>
            <a:ext cx="5788216" cy="1168401"/>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 find the substitution effect, construct the dotted budget line, which shows the change in the wage rate, but keeps purchasing power and utility constant.</a:t>
            </a:r>
          </a:p>
        </p:txBody>
      </p:sp>
      <p:sp>
        <p:nvSpPr>
          <p:cNvPr id="6" name="Rectangle 5">
            <a:extLst>
              <a:ext uri="{FF2B5EF4-FFF2-40B4-BE49-F238E27FC236}">
                <a16:creationId xmlns:a16="http://schemas.microsoft.com/office/drawing/2014/main" id="{AF07DD37-D9BA-DE7D-4909-EA70652BE88F}"/>
              </a:ext>
            </a:extLst>
          </p:cNvPr>
          <p:cNvSpPr/>
          <p:nvPr/>
        </p:nvSpPr>
        <p:spPr>
          <a:xfrm>
            <a:off x="923583" y="5332383"/>
            <a:ext cx="5788216" cy="888104"/>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After the substitution effect, Petunia is working more and enjoying less leisure at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pic>
        <p:nvPicPr>
          <p:cNvPr id="8" name="Picture 7" descr="A graph with two budget constraints and two indifference curves that demonstrates the substitution and income effects">
            <a:extLst>
              <a:ext uri="{FF2B5EF4-FFF2-40B4-BE49-F238E27FC236}">
                <a16:creationId xmlns:a16="http://schemas.microsoft.com/office/drawing/2014/main" id="{102BAEC8-4D80-F179-4E56-3F9E504483C5}"/>
              </a:ext>
            </a:extLst>
          </p:cNvPr>
          <p:cNvPicPr>
            <a:picLocks noChangeAspect="1"/>
          </p:cNvPicPr>
          <p:nvPr/>
        </p:nvPicPr>
        <p:blipFill>
          <a:blip r:embed="rId3"/>
          <a:stretch>
            <a:fillRect/>
          </a:stretch>
        </p:blipFill>
        <p:spPr>
          <a:xfrm>
            <a:off x="6807495" y="1668721"/>
            <a:ext cx="5062267" cy="4582464"/>
          </a:xfrm>
          <a:prstGeom prst="rect">
            <a:avLst/>
          </a:prstGeom>
        </p:spPr>
      </p:pic>
    </p:spTree>
    <p:extLst>
      <p:ext uri="{BB962C8B-B14F-4D97-AF65-F5344CB8AC3E}">
        <p14:creationId xmlns:p14="http://schemas.microsoft.com/office/powerpoint/2010/main" val="33558047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Labor-Leisure Choice: Income Effect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CF861283-B4CD-24D3-E1B1-B90D4BE7F2AE}"/>
              </a:ext>
            </a:extLst>
          </p:cNvPr>
          <p:cNvSpPr txBox="1"/>
          <p:nvPr/>
        </p:nvSpPr>
        <p:spPr>
          <a:xfrm>
            <a:off x="1056295" y="1668721"/>
            <a:ext cx="5751200" cy="707886"/>
          </a:xfrm>
          <a:prstGeom prst="rect">
            <a:avLst/>
          </a:prstGeom>
          <a:solidFill>
            <a:srgbClr val="637981"/>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increase in her wage from $12 to $20 per hour increases Petunia’s buying power of an hour at work.</a:t>
            </a:r>
          </a:p>
        </p:txBody>
      </p:sp>
      <p:sp>
        <p:nvSpPr>
          <p:cNvPr id="4" name="Rectangle 3">
            <a:extLst>
              <a:ext uri="{FF2B5EF4-FFF2-40B4-BE49-F238E27FC236}">
                <a16:creationId xmlns:a16="http://schemas.microsoft.com/office/drawing/2014/main" id="{D040C32D-5CE1-98EB-8D45-8A47F6F8D8F1}"/>
              </a:ext>
            </a:extLst>
          </p:cNvPr>
          <p:cNvSpPr/>
          <p:nvPr/>
        </p:nvSpPr>
        <p:spPr>
          <a:xfrm>
            <a:off x="1055919" y="2519096"/>
            <a:ext cx="5751576" cy="707887"/>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increase in purchasing power causes the consumption of both work and leisure to increase.</a:t>
            </a:r>
          </a:p>
        </p:txBody>
      </p:sp>
      <p:sp>
        <p:nvSpPr>
          <p:cNvPr id="9" name="Rectangle 8">
            <a:extLst>
              <a:ext uri="{FF2B5EF4-FFF2-40B4-BE49-F238E27FC236}">
                <a16:creationId xmlns:a16="http://schemas.microsoft.com/office/drawing/2014/main" id="{BDCB5DDE-023D-DCCB-40E7-55E808C39D03}"/>
              </a:ext>
            </a:extLst>
          </p:cNvPr>
          <p:cNvSpPr/>
          <p:nvPr/>
        </p:nvSpPr>
        <p:spPr>
          <a:xfrm>
            <a:off x="1055919" y="3377699"/>
            <a:ext cx="5751576" cy="1097280"/>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income effect of the wage increase will increase utility so that Petunia will be on a higher indifference curve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U </a:t>
            </a:r>
            <a:r>
              <a:rPr kumimoji="0" lang="en-US" sz="2000" b="0" i="0" u="none" strike="noStrike" kern="1200" cap="none" spc="0" normalizeH="0" baseline="-25000" noProof="0" dirty="0">
                <a:ln>
                  <a:noFill/>
                </a:ln>
                <a:solidFill>
                  <a:prstClr val="white"/>
                </a:solidFill>
                <a:effectLst/>
                <a:uLnTx/>
                <a:uFillTx/>
                <a:latin typeface="Calibri" panose="020F0502020204030204"/>
                <a:ea typeface="+mn-ea"/>
                <a:cs typeface="+mn-cs"/>
              </a:rPr>
              <a:t>h</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sp>
        <p:nvSpPr>
          <p:cNvPr id="10" name="TextBox 9">
            <a:extLst>
              <a:ext uri="{FF2B5EF4-FFF2-40B4-BE49-F238E27FC236}">
                <a16:creationId xmlns:a16="http://schemas.microsoft.com/office/drawing/2014/main" id="{89156DE8-D31B-B52C-1663-FAB607984ECA}"/>
              </a:ext>
            </a:extLst>
          </p:cNvPr>
          <p:cNvSpPr txBox="1"/>
          <p:nvPr/>
        </p:nvSpPr>
        <p:spPr>
          <a:xfrm>
            <a:off x="1055919" y="4625695"/>
            <a:ext cx="5751576" cy="1323439"/>
          </a:xfrm>
          <a:prstGeom prst="rect">
            <a:avLst/>
          </a:prstGeom>
          <a:solidFill>
            <a:srgbClr val="637981"/>
          </a:solidFill>
        </p:spPr>
        <p:txBody>
          <a:bodyPr wrap="square" rtlCol="0">
            <a:spAutoFit/>
          </a:bodyPr>
          <a:lstStyle/>
          <a:p>
            <a:pPr lvl="0">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After both the substitution and income effects, Petunia is maximizing utility at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B</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working 40 hours. She earns 40 </a:t>
            </a:r>
            <a:r>
              <a:rPr lang="en-US" sz="2000" dirty="0">
                <a:solidFill>
                  <a:schemeClr val="bg1"/>
                </a:solidFill>
              </a:rPr>
              <a: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$20 = $800 and enjoys 40 hours of leisure.</a:t>
            </a:r>
          </a:p>
        </p:txBody>
      </p:sp>
      <p:pic>
        <p:nvPicPr>
          <p:cNvPr id="8" name="Picture 7" descr="A graph with two budget constraints and two indifference curves that demonstrates the substitution and income effects">
            <a:extLst>
              <a:ext uri="{FF2B5EF4-FFF2-40B4-BE49-F238E27FC236}">
                <a16:creationId xmlns:a16="http://schemas.microsoft.com/office/drawing/2014/main" id="{102BAEC8-4D80-F179-4E56-3F9E504483C5}"/>
              </a:ext>
            </a:extLst>
          </p:cNvPr>
          <p:cNvPicPr>
            <a:picLocks noChangeAspect="1"/>
          </p:cNvPicPr>
          <p:nvPr/>
        </p:nvPicPr>
        <p:blipFill>
          <a:blip r:embed="rId3"/>
          <a:stretch>
            <a:fillRect/>
          </a:stretch>
        </p:blipFill>
        <p:spPr>
          <a:xfrm>
            <a:off x="6807495" y="1668721"/>
            <a:ext cx="5062267" cy="4582464"/>
          </a:xfrm>
          <a:prstGeom prst="rect">
            <a:avLst/>
          </a:prstGeom>
        </p:spPr>
      </p:pic>
    </p:spTree>
    <p:extLst>
      <p:ext uri="{BB962C8B-B14F-4D97-AF65-F5344CB8AC3E}">
        <p14:creationId xmlns:p14="http://schemas.microsoft.com/office/powerpoint/2010/main" val="20518967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Intertemporal Choice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923585" y="1496435"/>
            <a:ext cx="5788218" cy="1323439"/>
          </a:xfrm>
          <a:prstGeom prst="rect">
            <a:avLst/>
          </a:prstGeom>
          <a:solidFill>
            <a:srgbClr val="637981"/>
          </a:solidFill>
        </p:spPr>
        <p:txBody>
          <a:bodyPr wrap="square" rtlCol="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Quentin has saved $10,000, and he is trying to decide how much he wants to spend on a vacation now and how much he wants to save for the next 5 years. He expects to earn 80% on his savings.</a:t>
            </a:r>
          </a:p>
        </p:txBody>
      </p:sp>
      <p:sp>
        <p:nvSpPr>
          <p:cNvPr id="3" name="Rectangle 2">
            <a:extLst>
              <a:ext uri="{FF2B5EF4-FFF2-40B4-BE49-F238E27FC236}">
                <a16:creationId xmlns:a16="http://schemas.microsoft.com/office/drawing/2014/main" id="{F4AB9CB1-A0ED-F0A7-CA1F-A5153FEDF6BC}"/>
              </a:ext>
            </a:extLst>
          </p:cNvPr>
          <p:cNvSpPr/>
          <p:nvPr/>
        </p:nvSpPr>
        <p:spPr>
          <a:xfrm>
            <a:off x="923585" y="2985552"/>
            <a:ext cx="5788216" cy="1325880"/>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Initially Quentin is maximizing utility at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spending $6,000 now and saving $4,000, which will generate $4,000 </a:t>
            </a:r>
            <a:r>
              <a:rPr lang="en-US" sz="2000" dirty="0">
                <a:solidFill>
                  <a:schemeClr val="bg1"/>
                </a:solidFill>
              </a:rPr>
              <a: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1.8 = $7,200 for future consumption in 5 years.</a:t>
            </a:r>
          </a:p>
        </p:txBody>
      </p:sp>
      <p:sp>
        <p:nvSpPr>
          <p:cNvPr id="6" name="Rectangle 5">
            <a:extLst>
              <a:ext uri="{FF2B5EF4-FFF2-40B4-BE49-F238E27FC236}">
                <a16:creationId xmlns:a16="http://schemas.microsoft.com/office/drawing/2014/main" id="{AF07DD37-D9BA-DE7D-4909-EA70652BE88F}"/>
              </a:ext>
            </a:extLst>
          </p:cNvPr>
          <p:cNvSpPr/>
          <p:nvPr/>
        </p:nvSpPr>
        <p:spPr>
          <a:xfrm>
            <a:off x="923585" y="4477110"/>
            <a:ext cx="5788216" cy="1767467"/>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Quentin revises his estimate of his return on saving from 80% to 30% for the 5-year period. This rotates his budget line downward, giving him less future consumption ($3,900) and more current consumption ($7,000) when he maximizes his utility.</a:t>
            </a:r>
          </a:p>
        </p:txBody>
      </p:sp>
      <p:pic>
        <p:nvPicPr>
          <p:cNvPr id="4" name="Picture 3" descr="A graph with two budget constraints and two indifference curves that demonstrates the substitution and income effects">
            <a:extLst>
              <a:ext uri="{FF2B5EF4-FFF2-40B4-BE49-F238E27FC236}">
                <a16:creationId xmlns:a16="http://schemas.microsoft.com/office/drawing/2014/main" id="{80E4D918-31EE-D81A-6F17-BFC954EC4F89}"/>
              </a:ext>
            </a:extLst>
          </p:cNvPr>
          <p:cNvPicPr>
            <a:picLocks noChangeAspect="1"/>
          </p:cNvPicPr>
          <p:nvPr/>
        </p:nvPicPr>
        <p:blipFill rotWithShape="1">
          <a:blip r:embed="rId3"/>
          <a:srcRect l="1842"/>
          <a:stretch/>
        </p:blipFill>
        <p:spPr>
          <a:xfrm>
            <a:off x="6895652" y="1546431"/>
            <a:ext cx="4683989" cy="4698146"/>
          </a:xfrm>
          <a:prstGeom prst="rect">
            <a:avLst/>
          </a:prstGeom>
        </p:spPr>
      </p:pic>
    </p:spTree>
    <p:extLst>
      <p:ext uri="{BB962C8B-B14F-4D97-AF65-F5344CB8AC3E}">
        <p14:creationId xmlns:p14="http://schemas.microsoft.com/office/powerpoint/2010/main" val="28131053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Intertemporal Choice: Substitution Effect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923585" y="1650323"/>
            <a:ext cx="5788218" cy="1015663"/>
          </a:xfrm>
          <a:prstGeom prst="rect">
            <a:avLst/>
          </a:prstGeom>
          <a:solidFill>
            <a:srgbClr val="637981"/>
          </a:solidFill>
        </p:spPr>
        <p:txBody>
          <a:bodyPr wrap="square" rtlCol="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decrease in the rate of return from 80% to 30% makes present consumption less expensive and future consumption relatively more expensive.</a:t>
            </a:r>
          </a:p>
        </p:txBody>
      </p:sp>
      <p:sp>
        <p:nvSpPr>
          <p:cNvPr id="3" name="Rectangle 2">
            <a:extLst>
              <a:ext uri="{FF2B5EF4-FFF2-40B4-BE49-F238E27FC236}">
                <a16:creationId xmlns:a16="http://schemas.microsoft.com/office/drawing/2014/main" id="{F4AB9CB1-A0ED-F0A7-CA1F-A5153FEDF6BC}"/>
              </a:ext>
            </a:extLst>
          </p:cNvPr>
          <p:cNvSpPr/>
          <p:nvPr/>
        </p:nvSpPr>
        <p:spPr>
          <a:xfrm>
            <a:off x="923585" y="2828000"/>
            <a:ext cx="5788216" cy="1014984"/>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Since the cost of present consumption is less, present consumption increases and future consumption decreases to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sp>
        <p:nvSpPr>
          <p:cNvPr id="6" name="Rectangle 5">
            <a:extLst>
              <a:ext uri="{FF2B5EF4-FFF2-40B4-BE49-F238E27FC236}">
                <a16:creationId xmlns:a16="http://schemas.microsoft.com/office/drawing/2014/main" id="{AF07DD37-D9BA-DE7D-4909-EA70652BE88F}"/>
              </a:ext>
            </a:extLst>
          </p:cNvPr>
          <p:cNvSpPr/>
          <p:nvPr/>
        </p:nvSpPr>
        <p:spPr>
          <a:xfrm>
            <a:off x="923585" y="4004998"/>
            <a:ext cx="5788216" cy="1521970"/>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substitution effect is the combination of present and future consumption that Quentin chooses after the change in the rate of return from 80% to 30%, but with purchasing power and utility held constant.</a:t>
            </a:r>
          </a:p>
        </p:txBody>
      </p:sp>
      <p:sp>
        <p:nvSpPr>
          <p:cNvPr id="2" name="Rectangle 1">
            <a:extLst>
              <a:ext uri="{FF2B5EF4-FFF2-40B4-BE49-F238E27FC236}">
                <a16:creationId xmlns:a16="http://schemas.microsoft.com/office/drawing/2014/main" id="{FB4FB1D9-6BA6-A2D0-876F-B0D9F760192F}"/>
              </a:ext>
            </a:extLst>
          </p:cNvPr>
          <p:cNvSpPr/>
          <p:nvPr/>
        </p:nvSpPr>
        <p:spPr>
          <a:xfrm>
            <a:off x="923585" y="5688982"/>
            <a:ext cx="5788216" cy="733761"/>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substitution effect is the movement from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to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pic>
        <p:nvPicPr>
          <p:cNvPr id="4" name="Picture 3" descr="A graph with two budget constraints and two indifference curves that demonstrates the substitution and income effects">
            <a:extLst>
              <a:ext uri="{FF2B5EF4-FFF2-40B4-BE49-F238E27FC236}">
                <a16:creationId xmlns:a16="http://schemas.microsoft.com/office/drawing/2014/main" id="{80E4D918-31EE-D81A-6F17-BFC954EC4F89}"/>
              </a:ext>
            </a:extLst>
          </p:cNvPr>
          <p:cNvPicPr>
            <a:picLocks noChangeAspect="1"/>
          </p:cNvPicPr>
          <p:nvPr/>
        </p:nvPicPr>
        <p:blipFill rotWithShape="1">
          <a:blip r:embed="rId3"/>
          <a:srcRect l="1842"/>
          <a:stretch/>
        </p:blipFill>
        <p:spPr>
          <a:xfrm>
            <a:off x="6895652" y="1546431"/>
            <a:ext cx="4683989" cy="4698146"/>
          </a:xfrm>
          <a:prstGeom prst="rect">
            <a:avLst/>
          </a:prstGeom>
        </p:spPr>
      </p:pic>
    </p:spTree>
    <p:extLst>
      <p:ext uri="{BB962C8B-B14F-4D97-AF65-F5344CB8AC3E}">
        <p14:creationId xmlns:p14="http://schemas.microsoft.com/office/powerpoint/2010/main" val="24122581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Intertemporal Choice: Income Effect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923585" y="1650323"/>
            <a:ext cx="5788218" cy="1015663"/>
          </a:xfrm>
          <a:prstGeom prst="rect">
            <a:avLst/>
          </a:prstGeom>
          <a:solidFill>
            <a:srgbClr val="637981"/>
          </a:solidFill>
        </p:spPr>
        <p:txBody>
          <a:bodyPr wrap="square" rtlCol="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income effect of the decrease in the rate of return will decrease both present and future consumption.</a:t>
            </a:r>
          </a:p>
        </p:txBody>
      </p:sp>
      <p:sp>
        <p:nvSpPr>
          <p:cNvPr id="3" name="Rectangle 2">
            <a:extLst>
              <a:ext uri="{FF2B5EF4-FFF2-40B4-BE49-F238E27FC236}">
                <a16:creationId xmlns:a16="http://schemas.microsoft.com/office/drawing/2014/main" id="{F4AB9CB1-A0ED-F0A7-CA1F-A5153FEDF6BC}"/>
              </a:ext>
            </a:extLst>
          </p:cNvPr>
          <p:cNvSpPr/>
          <p:nvPr/>
        </p:nvSpPr>
        <p:spPr>
          <a:xfrm>
            <a:off x="923585" y="2828000"/>
            <a:ext cx="5788216" cy="740664"/>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income effect of the decrease in the rate of return will decrease the level of utility from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U </a:t>
            </a:r>
            <a:r>
              <a:rPr kumimoji="0" lang="en-US" sz="2000" b="0" i="0" u="none" strike="noStrike" kern="1200" cap="none" spc="0" normalizeH="0" baseline="-25000" noProof="0" dirty="0">
                <a:ln>
                  <a:noFill/>
                </a:ln>
                <a:solidFill>
                  <a:prstClr val="white"/>
                </a:solidFill>
                <a:effectLst/>
                <a:uLnTx/>
                <a:uFillTx/>
                <a:latin typeface="Calibri" panose="020F0502020204030204"/>
                <a:ea typeface="+mn-ea"/>
                <a:cs typeface="+mn-cs"/>
              </a:rPr>
              <a:t>l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to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U </a:t>
            </a:r>
            <a:r>
              <a:rPr kumimoji="0" lang="en-US" sz="2000" b="0" i="0" u="none" strike="noStrike" kern="1200" cap="none" spc="0" normalizeH="0" baseline="-25000" noProof="0" dirty="0">
                <a:ln>
                  <a:noFill/>
                </a:ln>
                <a:solidFill>
                  <a:prstClr val="white"/>
                </a:solidFill>
                <a:effectLst/>
                <a:uLnTx/>
                <a:uFillTx/>
                <a:latin typeface="Calibri" panose="020F0502020204030204"/>
                <a:ea typeface="+mn-ea"/>
                <a:cs typeface="+mn-cs"/>
              </a:rPr>
              <a:t>h</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sp>
        <p:nvSpPr>
          <p:cNvPr id="2" name="Rectangle 1">
            <a:extLst>
              <a:ext uri="{FF2B5EF4-FFF2-40B4-BE49-F238E27FC236}">
                <a16:creationId xmlns:a16="http://schemas.microsoft.com/office/drawing/2014/main" id="{FB4FB1D9-6BA6-A2D0-876F-B0D9F760192F}"/>
              </a:ext>
            </a:extLst>
          </p:cNvPr>
          <p:cNvSpPr/>
          <p:nvPr/>
        </p:nvSpPr>
        <p:spPr>
          <a:xfrm>
            <a:off x="923585" y="3726543"/>
            <a:ext cx="5788216" cy="733761"/>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income effect is the movement from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to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B</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sp>
        <p:nvSpPr>
          <p:cNvPr id="6" name="Rectangle 5">
            <a:extLst>
              <a:ext uri="{FF2B5EF4-FFF2-40B4-BE49-F238E27FC236}">
                <a16:creationId xmlns:a16="http://schemas.microsoft.com/office/drawing/2014/main" id="{AF07DD37-D9BA-DE7D-4909-EA70652BE88F}"/>
              </a:ext>
            </a:extLst>
          </p:cNvPr>
          <p:cNvSpPr/>
          <p:nvPr/>
        </p:nvSpPr>
        <p:spPr>
          <a:xfrm>
            <a:off x="923585" y="4618184"/>
            <a:ext cx="5788216" cy="1521970"/>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After both the substitution and income effects, Quentin is maximizing utility by spending $7,000 now and saving $3,000, which grows to $3,000 </a:t>
            </a:r>
            <a:r>
              <a:rPr lang="en-US" sz="2000" dirty="0">
                <a:solidFill>
                  <a:schemeClr val="bg1"/>
                </a:solidFill>
              </a:rPr>
              <a: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1.3 = $3,900 for future consumption.</a:t>
            </a:r>
          </a:p>
        </p:txBody>
      </p:sp>
      <p:pic>
        <p:nvPicPr>
          <p:cNvPr id="4" name="Picture 3" descr="A graph with two budget constraints and two indifference curves that demonstrates the substitution and income effects">
            <a:extLst>
              <a:ext uri="{FF2B5EF4-FFF2-40B4-BE49-F238E27FC236}">
                <a16:creationId xmlns:a16="http://schemas.microsoft.com/office/drawing/2014/main" id="{80E4D918-31EE-D81A-6F17-BFC954EC4F89}"/>
              </a:ext>
            </a:extLst>
          </p:cNvPr>
          <p:cNvPicPr>
            <a:picLocks noChangeAspect="1"/>
          </p:cNvPicPr>
          <p:nvPr/>
        </p:nvPicPr>
        <p:blipFill rotWithShape="1">
          <a:blip r:embed="rId3"/>
          <a:srcRect l="1842"/>
          <a:stretch/>
        </p:blipFill>
        <p:spPr>
          <a:xfrm>
            <a:off x="6895652" y="1546431"/>
            <a:ext cx="4683989" cy="4698146"/>
          </a:xfrm>
          <a:prstGeom prst="rect">
            <a:avLst/>
          </a:prstGeom>
        </p:spPr>
      </p:pic>
    </p:spTree>
    <p:extLst>
      <p:ext uri="{BB962C8B-B14F-4D97-AF65-F5344CB8AC3E}">
        <p14:creationId xmlns:p14="http://schemas.microsoft.com/office/powerpoint/2010/main" val="17630682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sp>
        <p:nvSpPr>
          <p:cNvPr id="5" name="Title 4"/>
          <p:cNvSpPr txBox="1">
            <a:spLocks noGrp="1"/>
          </p:cNvSpPr>
          <p:nvPr>
            <p:ph type="title" idx="4294967295"/>
          </p:nvPr>
        </p:nvSpPr>
        <p:spPr>
          <a:xfrm>
            <a:off x="1524000" y="1410227"/>
            <a:ext cx="9144000" cy="12003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 LEARNING</a:t>
            </a:r>
          </a:p>
        </p:txBody>
      </p:sp>
      <p:cxnSp>
        <p:nvCxnSpPr>
          <p:cNvPr id="11" name="Straight Connector 10">
            <a:extLst>
              <a:ext uri="{C183D7F6-B498-43B3-948B-1728B52AA6E4}">
                <adec:decorative xmlns:adec="http://schemas.microsoft.com/office/drawing/2017/decorative" val="1"/>
              </a:ext>
            </a:extLst>
          </p:cNvPr>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5">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a:extLs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a:extLs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Indifference Curves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4" name="Group 33" descr="Indifference curves show combinations of goods that provide an equal amount of utility, or satisfaction."/>
          <p:cNvGrpSpPr/>
          <p:nvPr/>
        </p:nvGrpSpPr>
        <p:grpSpPr>
          <a:xfrm>
            <a:off x="730004" y="1345503"/>
            <a:ext cx="4642882" cy="1085156"/>
            <a:chOff x="542923" y="1736761"/>
            <a:chExt cx="8058154" cy="806935"/>
          </a:xfrm>
          <a:solidFill>
            <a:srgbClr val="637981"/>
          </a:solidFill>
        </p:grpSpPr>
        <p:sp>
          <p:nvSpPr>
            <p:cNvPr id="35" name="Rectangle 34"/>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TextBox 35"/>
            <p:cNvSpPr txBox="1"/>
            <p:nvPr/>
          </p:nvSpPr>
          <p:spPr>
            <a:xfrm>
              <a:off x="668212" y="1755971"/>
              <a:ext cx="7807571" cy="535059"/>
            </a:xfrm>
            <a:prstGeom prst="rect">
              <a:avLst/>
            </a:prstGeom>
            <a:grp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Indifference curves show combinations of goods that provide an equal amount of utility, or satisfaction.</a:t>
              </a:r>
            </a:p>
          </p:txBody>
        </p:sp>
      </p:grpSp>
      <p:sp>
        <p:nvSpPr>
          <p:cNvPr id="3" name="Rectangle 2">
            <a:extLst>
              <a:ext uri="{FF2B5EF4-FFF2-40B4-BE49-F238E27FC236}">
                <a16:creationId xmlns:a16="http://schemas.microsoft.com/office/drawing/2014/main" id="{F4AB9CB1-A0ED-F0A7-CA1F-A5153FEDF6BC}"/>
              </a:ext>
            </a:extLst>
          </p:cNvPr>
          <p:cNvSpPr/>
          <p:nvPr/>
        </p:nvSpPr>
        <p:spPr>
          <a:xfrm>
            <a:off x="730003" y="2531688"/>
            <a:ext cx="4642882" cy="1384460"/>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Lily receives equal amounts of satisfaction from the combinations of doughnuts and books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B</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and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on indifference curve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U </a:t>
            </a:r>
            <a:r>
              <a:rPr kumimoji="0" lang="en-US" sz="2000" b="0" i="0" u="none" strike="noStrike" kern="1200" cap="none" spc="0" normalizeH="0" baseline="-25000" noProof="0" dirty="0">
                <a:ln>
                  <a:noFill/>
                </a:ln>
                <a:solidFill>
                  <a:prstClr val="white"/>
                </a:solidFill>
                <a:effectLst/>
                <a:uLnTx/>
                <a:uFillTx/>
                <a:latin typeface="Calibri" panose="020F0502020204030204"/>
                <a:ea typeface="+mn-ea"/>
                <a:cs typeface="+mn-cs"/>
              </a:rPr>
              <a:t>m</a:t>
            </a:r>
            <a:r>
              <a:rPr kumimoji="0" lang="en-US" sz="2000" b="0" i="0" u="none" strike="noStrike" kern="1200" cap="none" spc="0" normalizeH="0" noProof="0" dirty="0">
                <a:ln>
                  <a:noFill/>
                </a:ln>
                <a:solidFill>
                  <a:prstClr val="white"/>
                </a:solidFill>
                <a:effectLst/>
                <a:uLnTx/>
                <a:uFillTx/>
                <a:latin typeface="Calibri" panose="020F0502020204030204"/>
                <a:ea typeface="+mn-ea"/>
                <a:cs typeface="+mn-cs"/>
              </a:rPr>
              <a:t>.</a:t>
            </a:r>
          </a:p>
        </p:txBody>
      </p:sp>
      <p:sp>
        <p:nvSpPr>
          <p:cNvPr id="8" name="Rectangle 7">
            <a:extLst>
              <a:ext uri="{FF2B5EF4-FFF2-40B4-BE49-F238E27FC236}">
                <a16:creationId xmlns:a16="http://schemas.microsoft.com/office/drawing/2014/main" id="{C60888ED-C89C-721C-19D4-76F24E6B136B}"/>
              </a:ext>
            </a:extLst>
          </p:cNvPr>
          <p:cNvSpPr/>
          <p:nvPr/>
        </p:nvSpPr>
        <p:spPr>
          <a:xfrm>
            <a:off x="730003" y="4045513"/>
            <a:ext cx="4642882" cy="1172145"/>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Any point on the highest indifference curve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U </a:t>
            </a:r>
            <a:r>
              <a:rPr kumimoji="0" lang="en-US" sz="2000" b="0" i="0" u="none" strike="noStrike" kern="1200" cap="none" spc="0" normalizeH="0" baseline="-25000" noProof="0" dirty="0">
                <a:ln>
                  <a:noFill/>
                </a:ln>
                <a:solidFill>
                  <a:prstClr val="white"/>
                </a:solidFill>
                <a:effectLst/>
                <a:uLnTx/>
                <a:uFillTx/>
                <a:latin typeface="Calibri" panose="020F0502020204030204"/>
                <a:ea typeface="+mn-ea"/>
                <a:cs typeface="+mn-cs"/>
              </a:rPr>
              <a:t>h</a:t>
            </a:r>
            <a:r>
              <a:rPr kumimoji="0" lang="en-US" sz="2000" b="0" i="0" u="none" strike="noStrike" kern="1200" cap="none" spc="0" normalizeH="0" noProof="0" dirty="0">
                <a:ln>
                  <a:noFill/>
                </a:ln>
                <a:solidFill>
                  <a:prstClr val="white"/>
                </a:solidFill>
                <a:effectLst/>
                <a:uLnTx/>
                <a:uFillTx/>
                <a:latin typeface="Calibri" panose="020F0502020204030204"/>
                <a:ea typeface="+mn-ea"/>
                <a:cs typeface="+mn-cs"/>
              </a:rPr>
              <a: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provides greater utility than any point on the middle indifference curve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U </a:t>
            </a:r>
            <a:r>
              <a:rPr lang="en-US" sz="2000" baseline="-25000" dirty="0">
                <a:solidFill>
                  <a:prstClr val="white"/>
                </a:solidFill>
                <a:latin typeface="Calibri" panose="020F0502020204030204"/>
              </a:rPr>
              <a:t>m</a:t>
            </a:r>
            <a:r>
              <a:rPr kumimoji="0" lang="en-US" sz="2000" b="0" i="0" u="none" strike="noStrike" kern="1200" cap="none" spc="0" normalizeH="0" noProof="0" dirty="0">
                <a:ln>
                  <a:noFill/>
                </a:ln>
                <a:solidFill>
                  <a:prstClr val="white"/>
                </a:solidFill>
                <a:effectLst/>
                <a:uLnTx/>
                <a:uFillTx/>
                <a:latin typeface="Calibri" panose="020F0502020204030204"/>
                <a:ea typeface="+mn-ea"/>
                <a:cs typeface="+mn-cs"/>
              </a:rPr>
              <a: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sp>
        <p:nvSpPr>
          <p:cNvPr id="9" name="Rectangle 8">
            <a:extLst>
              <a:ext uri="{FF2B5EF4-FFF2-40B4-BE49-F238E27FC236}">
                <a16:creationId xmlns:a16="http://schemas.microsoft.com/office/drawing/2014/main" id="{5370344D-F514-7601-D2C1-C4AB4FCF2B6E}"/>
              </a:ext>
            </a:extLst>
          </p:cNvPr>
          <p:cNvSpPr/>
          <p:nvPr/>
        </p:nvSpPr>
        <p:spPr>
          <a:xfrm>
            <a:off x="730002" y="5347410"/>
            <a:ext cx="4642882" cy="1323663"/>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Similarly</a:t>
            </a:r>
            <a:r>
              <a:rPr lang="en-US" sz="2000" dirty="0">
                <a:solidFill>
                  <a:prstClr val="white"/>
                </a:solidFill>
                <a:latin typeface="Calibri" panose="020F0502020204030204"/>
              </a:rPr>
              <a:t>, any</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point on the middle indifference curve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U </a:t>
            </a:r>
            <a:r>
              <a:rPr lang="en-US" sz="2000" baseline="-25000" dirty="0">
                <a:solidFill>
                  <a:prstClr val="white"/>
                </a:solidFill>
                <a:latin typeface="Calibri" panose="020F0502020204030204"/>
              </a:rPr>
              <a:t>m</a:t>
            </a:r>
            <a:r>
              <a:rPr kumimoji="0" lang="en-US" sz="2000" b="0" i="0" u="none" strike="noStrike" kern="1200" cap="none" spc="0" normalizeH="0" noProof="0" dirty="0">
                <a:ln>
                  <a:noFill/>
                </a:ln>
                <a:solidFill>
                  <a:prstClr val="white"/>
                </a:solidFill>
                <a:effectLst/>
                <a:uLnTx/>
                <a:uFillTx/>
                <a:latin typeface="Calibri" panose="020F0502020204030204"/>
                <a:ea typeface="+mn-ea"/>
                <a:cs typeface="+mn-cs"/>
              </a:rPr>
              <a: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provides greater utility than any point on the lowest indifference curve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U </a:t>
            </a:r>
            <a:r>
              <a:rPr lang="en-US" sz="2000" baseline="-25000" dirty="0">
                <a:solidFill>
                  <a:prstClr val="white"/>
                </a:solidFill>
                <a:latin typeface="Calibri" panose="020F0502020204030204"/>
              </a:rPr>
              <a:t>l</a:t>
            </a:r>
            <a:r>
              <a:rPr kumimoji="0" lang="en-US" sz="2000" b="0" i="0" u="none" strike="noStrike" kern="1200" cap="none" spc="0" normalizeH="0" noProof="0" dirty="0">
                <a:ln>
                  <a:noFill/>
                </a:ln>
                <a:solidFill>
                  <a:prstClr val="white"/>
                </a:solidFill>
                <a:effectLst/>
                <a:uLnTx/>
                <a:uFillTx/>
                <a:latin typeface="Calibri" panose="020F0502020204030204"/>
                <a:ea typeface="+mn-ea"/>
                <a:cs typeface="+mn-cs"/>
              </a:rPr>
              <a:t>)</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pic>
        <p:nvPicPr>
          <p:cNvPr id="7" name="Picture 6" descr="A graph with three indifference curves">
            <a:extLst>
              <a:ext uri="{FF2B5EF4-FFF2-40B4-BE49-F238E27FC236}">
                <a16:creationId xmlns:a16="http://schemas.microsoft.com/office/drawing/2014/main" id="{13AD2B0E-39E8-A416-BC89-6CF95D92B915}"/>
              </a:ext>
            </a:extLst>
          </p:cNvPr>
          <p:cNvPicPr>
            <a:picLocks noChangeAspect="1"/>
          </p:cNvPicPr>
          <p:nvPr/>
        </p:nvPicPr>
        <p:blipFill>
          <a:blip r:embed="rId3"/>
          <a:stretch>
            <a:fillRect/>
          </a:stretch>
        </p:blipFill>
        <p:spPr>
          <a:xfrm>
            <a:off x="5815366" y="1600391"/>
            <a:ext cx="5344477" cy="4744121"/>
          </a:xfrm>
          <a:prstGeom prst="rect">
            <a:avLst/>
          </a:prstGeom>
        </p:spPr>
      </p:pic>
    </p:spTree>
    <p:extLst>
      <p:ext uri="{BB962C8B-B14F-4D97-AF65-F5344CB8AC3E}">
        <p14:creationId xmlns:p14="http://schemas.microsoft.com/office/powerpoint/2010/main" val="3827768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The Shape of an Indifference Curve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4" name="Group 33" descr="All indifference curves are downward-sloping and convex to the origin."/>
          <p:cNvGrpSpPr/>
          <p:nvPr/>
        </p:nvGrpSpPr>
        <p:grpSpPr>
          <a:xfrm>
            <a:off x="525610" y="1503529"/>
            <a:ext cx="5048387" cy="974872"/>
            <a:chOff x="542923" y="1736761"/>
            <a:chExt cx="8058154" cy="806935"/>
          </a:xfrm>
          <a:solidFill>
            <a:srgbClr val="637981"/>
          </a:solidFill>
        </p:grpSpPr>
        <p:sp>
          <p:nvSpPr>
            <p:cNvPr id="35" name="Rectangle 34"/>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TextBox 35"/>
            <p:cNvSpPr txBox="1"/>
            <p:nvPr/>
          </p:nvSpPr>
          <p:spPr>
            <a:xfrm>
              <a:off x="542923" y="1872698"/>
              <a:ext cx="7807571" cy="585942"/>
            </a:xfrm>
            <a:prstGeom prst="rect">
              <a:avLst/>
            </a:prstGeom>
            <a:grp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All indifference curves are downward-sloping and convex to the origin.</a:t>
              </a:r>
            </a:p>
          </p:txBody>
        </p:sp>
      </p:grpSp>
      <p:sp>
        <p:nvSpPr>
          <p:cNvPr id="3" name="Rectangle 2">
            <a:extLst>
              <a:ext uri="{FF2B5EF4-FFF2-40B4-BE49-F238E27FC236}">
                <a16:creationId xmlns:a16="http://schemas.microsoft.com/office/drawing/2014/main" id="{F4AB9CB1-A0ED-F0A7-CA1F-A5153FEDF6BC}"/>
              </a:ext>
            </a:extLst>
          </p:cNvPr>
          <p:cNvSpPr/>
          <p:nvPr/>
        </p:nvSpPr>
        <p:spPr>
          <a:xfrm>
            <a:off x="525609" y="2609823"/>
            <a:ext cx="5048386" cy="1619617"/>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slope of the indifference curve reflects the marginal rate of substitution, which is the rate at which Lilly will trade one good for another, keeping utility the same.</a:t>
            </a:r>
          </a:p>
        </p:txBody>
      </p:sp>
      <p:sp>
        <p:nvSpPr>
          <p:cNvPr id="6" name="Rectangle 5">
            <a:extLst>
              <a:ext uri="{FF2B5EF4-FFF2-40B4-BE49-F238E27FC236}">
                <a16:creationId xmlns:a16="http://schemas.microsoft.com/office/drawing/2014/main" id="{AF07DD37-D9BA-DE7D-4909-EA70652BE88F}"/>
              </a:ext>
            </a:extLst>
          </p:cNvPr>
          <p:cNvSpPr/>
          <p:nvPr/>
        </p:nvSpPr>
        <p:spPr>
          <a:xfrm>
            <a:off x="525610" y="4360862"/>
            <a:ext cx="5048385" cy="2173615"/>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Indifference curves reflect diminishing marginal utility. If Lilly moves from Point </a:t>
            </a:r>
            <a:r>
              <a:rPr kumimoji="0" lang="en-US" sz="2000" b="0" i="1" strike="noStrike" kern="1200" cap="none" spc="0" normalizeH="0" baseline="0" noProof="0" dirty="0">
                <a:ln>
                  <a:noFill/>
                </a:ln>
                <a:solidFill>
                  <a:prstClr val="white"/>
                </a:solidFill>
                <a:effectLst/>
                <a:uLnTx/>
                <a:uFillTx/>
                <a:latin typeface="Calibri" panose="020F0502020204030204"/>
                <a:ea typeface="+mn-ea"/>
                <a:cs typeface="+mn-cs"/>
              </a:rPr>
              <a:t>A</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to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B</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she is willing to give up 36 doughnuts to get one more book, but from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to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D</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she is only willing to give up 4 doughnuts to get one more book.</a:t>
            </a:r>
          </a:p>
        </p:txBody>
      </p:sp>
      <p:pic>
        <p:nvPicPr>
          <p:cNvPr id="7" name="Picture 6" descr="A graph with three indifference curves">
            <a:extLst>
              <a:ext uri="{FF2B5EF4-FFF2-40B4-BE49-F238E27FC236}">
                <a16:creationId xmlns:a16="http://schemas.microsoft.com/office/drawing/2014/main" id="{72802475-2EDD-EE27-4129-767B9583D863}"/>
              </a:ext>
            </a:extLst>
          </p:cNvPr>
          <p:cNvPicPr>
            <a:picLocks noChangeAspect="1"/>
          </p:cNvPicPr>
          <p:nvPr/>
        </p:nvPicPr>
        <p:blipFill>
          <a:blip r:embed="rId3"/>
          <a:stretch>
            <a:fillRect/>
          </a:stretch>
        </p:blipFill>
        <p:spPr>
          <a:xfrm>
            <a:off x="5815366" y="1600391"/>
            <a:ext cx="5344477" cy="4744121"/>
          </a:xfrm>
          <a:prstGeom prst="rect">
            <a:avLst/>
          </a:prstGeom>
        </p:spPr>
      </p:pic>
    </p:spTree>
    <p:extLst>
      <p:ext uri="{BB962C8B-B14F-4D97-AF65-F5344CB8AC3E}">
        <p14:creationId xmlns:p14="http://schemas.microsoft.com/office/powerpoint/2010/main" val="4336217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The Field of Indifference Curves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4" name="Group 33" descr="Each indifference curve shows choices that provide a single level of utility to a specific person. Indifference curves further from the origin represent more utility."/>
          <p:cNvGrpSpPr/>
          <p:nvPr/>
        </p:nvGrpSpPr>
        <p:grpSpPr>
          <a:xfrm>
            <a:off x="525610" y="1503529"/>
            <a:ext cx="5048387" cy="1619616"/>
            <a:chOff x="542923" y="1736761"/>
            <a:chExt cx="8058154" cy="1340612"/>
          </a:xfrm>
          <a:solidFill>
            <a:srgbClr val="637981"/>
          </a:solidFill>
        </p:grpSpPr>
        <p:sp>
          <p:nvSpPr>
            <p:cNvPr id="35" name="Rectangle 34"/>
            <p:cNvSpPr/>
            <p:nvPr/>
          </p:nvSpPr>
          <p:spPr>
            <a:xfrm>
              <a:off x="542923" y="1736761"/>
              <a:ext cx="8058154" cy="134061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TextBox 35"/>
            <p:cNvSpPr txBox="1"/>
            <p:nvPr/>
          </p:nvSpPr>
          <p:spPr>
            <a:xfrm>
              <a:off x="542923" y="1872698"/>
              <a:ext cx="7807571" cy="1095456"/>
            </a:xfrm>
            <a:prstGeom prst="rect">
              <a:avLst/>
            </a:prstGeom>
            <a:grp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Each indifference curve shows choices that provide a single level of utility to a specific person. Indifference curves further from the origin represent more utility.</a:t>
              </a:r>
            </a:p>
          </p:txBody>
        </p:sp>
      </p:grpSp>
      <p:sp>
        <p:nvSpPr>
          <p:cNvPr id="3" name="Rectangle 2">
            <a:extLst>
              <a:ext uri="{FF2B5EF4-FFF2-40B4-BE49-F238E27FC236}">
                <a16:creationId xmlns:a16="http://schemas.microsoft.com/office/drawing/2014/main" id="{F4AB9CB1-A0ED-F0A7-CA1F-A5153FEDF6BC}"/>
              </a:ext>
            </a:extLst>
          </p:cNvPr>
          <p:cNvSpPr/>
          <p:nvPr/>
        </p:nvSpPr>
        <p:spPr>
          <a:xfrm>
            <a:off x="525611" y="3287373"/>
            <a:ext cx="5048386" cy="1235179"/>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Indifference curve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U </a:t>
            </a:r>
            <a:r>
              <a:rPr kumimoji="0" lang="en-US" sz="2000" b="0" i="0" u="none" strike="noStrike" kern="1200" cap="none" spc="0" normalizeH="0" baseline="-25000" noProof="0" dirty="0">
                <a:ln>
                  <a:noFill/>
                </a:ln>
                <a:solidFill>
                  <a:prstClr val="white"/>
                </a:solidFill>
                <a:effectLst/>
                <a:uLnTx/>
                <a:uFillTx/>
                <a:latin typeface="Calibri" panose="020F0502020204030204"/>
                <a:ea typeface="+mn-ea"/>
                <a:cs typeface="+mn-cs"/>
              </a:rPr>
              <a:t>h</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represents more utility than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U </a:t>
            </a:r>
            <a:r>
              <a:rPr kumimoji="0" lang="en-US" sz="2000" b="0" i="0" u="none" strike="noStrike" kern="1200" cap="none" spc="0" normalizeH="0" baseline="-25000" noProof="0" dirty="0">
                <a:ln>
                  <a:noFill/>
                </a:ln>
                <a:solidFill>
                  <a:prstClr val="white"/>
                </a:solidFill>
                <a:effectLst/>
                <a:uLnTx/>
                <a:uFillTx/>
                <a:latin typeface="Calibri" panose="020F0502020204030204"/>
                <a:ea typeface="+mn-ea"/>
                <a:cs typeface="+mn-cs"/>
              </a:rPr>
              <a:t>m</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and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U </a:t>
            </a:r>
            <a:r>
              <a:rPr kumimoji="0" lang="en-US" sz="2000" b="0" i="0" u="none" strike="noStrike" kern="1200" cap="none" spc="0" normalizeH="0" baseline="-25000" noProof="0" dirty="0">
                <a:ln>
                  <a:noFill/>
                </a:ln>
                <a:solidFill>
                  <a:prstClr val="white"/>
                </a:solidFill>
                <a:effectLst/>
                <a:uLnTx/>
                <a:uFillTx/>
                <a:latin typeface="Calibri" panose="020F0502020204030204"/>
                <a:ea typeface="+mn-ea"/>
                <a:cs typeface="+mn-cs"/>
              </a:rPr>
              <a:t>l</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Indifference curve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U </a:t>
            </a:r>
            <a:r>
              <a:rPr kumimoji="0" lang="en-US" sz="2000" b="0" i="0" u="none" strike="noStrike" kern="1200" cap="none" spc="0" normalizeH="0" baseline="-25000" noProof="0" dirty="0">
                <a:ln>
                  <a:noFill/>
                </a:ln>
                <a:solidFill>
                  <a:prstClr val="white"/>
                </a:solidFill>
                <a:effectLst/>
                <a:uLnTx/>
                <a:uFillTx/>
                <a:latin typeface="Calibri" panose="020F0502020204030204"/>
                <a:ea typeface="+mn-ea"/>
                <a:cs typeface="+mn-cs"/>
              </a:rPr>
              <a:t>m</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shows more utility than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U </a:t>
            </a:r>
            <a:r>
              <a:rPr kumimoji="0" lang="en-US" sz="2000" b="0" i="0" u="none" strike="noStrike" kern="1200" cap="none" spc="0" normalizeH="0" baseline="-25000" noProof="0" dirty="0">
                <a:ln>
                  <a:noFill/>
                </a:ln>
                <a:solidFill>
                  <a:prstClr val="white"/>
                </a:solidFill>
                <a:effectLst/>
                <a:uLnTx/>
                <a:uFillTx/>
                <a:latin typeface="Calibri" panose="020F0502020204030204"/>
                <a:ea typeface="+mn-ea"/>
                <a:cs typeface="+mn-cs"/>
              </a:rPr>
              <a:t>l</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sp>
        <p:nvSpPr>
          <p:cNvPr id="5" name="Rectangle 4">
            <a:extLst>
              <a:ext uri="{FF2B5EF4-FFF2-40B4-BE49-F238E27FC236}">
                <a16:creationId xmlns:a16="http://schemas.microsoft.com/office/drawing/2014/main" id="{3D78BFC2-8D84-9D65-1EAA-A712BA8976B5}"/>
              </a:ext>
            </a:extLst>
          </p:cNvPr>
          <p:cNvSpPr/>
          <p:nvPr/>
        </p:nvSpPr>
        <p:spPr>
          <a:xfrm>
            <a:off x="525611" y="4686780"/>
            <a:ext cx="5048386" cy="1984293"/>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Every level of utility will have its own indifference curve. Lilly’s preferences will include an infinite number of indifference curves. The graph only displays three indifference curves, representing three levels of utility.</a:t>
            </a:r>
          </a:p>
        </p:txBody>
      </p:sp>
      <p:pic>
        <p:nvPicPr>
          <p:cNvPr id="7" name="Picture 6" descr="A graph with three indifference curves">
            <a:extLst>
              <a:ext uri="{FF2B5EF4-FFF2-40B4-BE49-F238E27FC236}">
                <a16:creationId xmlns:a16="http://schemas.microsoft.com/office/drawing/2014/main" id="{72802475-2EDD-EE27-4129-767B9583D863}"/>
              </a:ext>
            </a:extLst>
          </p:cNvPr>
          <p:cNvPicPr>
            <a:picLocks noChangeAspect="1"/>
          </p:cNvPicPr>
          <p:nvPr/>
        </p:nvPicPr>
        <p:blipFill>
          <a:blip r:embed="rId3"/>
          <a:stretch>
            <a:fillRect/>
          </a:stretch>
        </p:blipFill>
        <p:spPr>
          <a:xfrm>
            <a:off x="5815366" y="1600391"/>
            <a:ext cx="5344477" cy="4744121"/>
          </a:xfrm>
          <a:prstGeom prst="rect">
            <a:avLst/>
          </a:prstGeom>
        </p:spPr>
      </p:pic>
    </p:spTree>
    <p:extLst>
      <p:ext uri="{BB962C8B-B14F-4D97-AF65-F5344CB8AC3E}">
        <p14:creationId xmlns:p14="http://schemas.microsoft.com/office/powerpoint/2010/main" val="17929193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075765" y="338445"/>
            <a:ext cx="9592236"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Maximizing Utility at the Highest Indifference Curve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4" name="Group 33" descr="People want to maximize their utility, which means they want to be on the highest possible indifference curve."/>
          <p:cNvGrpSpPr/>
          <p:nvPr/>
        </p:nvGrpSpPr>
        <p:grpSpPr>
          <a:xfrm>
            <a:off x="525610" y="1503529"/>
            <a:ext cx="5048387" cy="1258783"/>
            <a:chOff x="542923" y="1736761"/>
            <a:chExt cx="8058154" cy="1340612"/>
          </a:xfrm>
          <a:solidFill>
            <a:srgbClr val="637981"/>
          </a:solidFill>
        </p:grpSpPr>
        <p:sp>
          <p:nvSpPr>
            <p:cNvPr id="35" name="Rectangle 34"/>
            <p:cNvSpPr/>
            <p:nvPr/>
          </p:nvSpPr>
          <p:spPr>
            <a:xfrm>
              <a:off x="542923" y="1736761"/>
              <a:ext cx="8058154" cy="134061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TextBox 35"/>
            <p:cNvSpPr txBox="1"/>
            <p:nvPr/>
          </p:nvSpPr>
          <p:spPr>
            <a:xfrm>
              <a:off x="542923" y="1839920"/>
              <a:ext cx="8058152" cy="1081688"/>
            </a:xfrm>
            <a:prstGeom prst="rect">
              <a:avLst/>
            </a:prstGeom>
            <a:grp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People want to maximize their utility, which means they want to be on the highest possible indifference curve.</a:t>
              </a:r>
            </a:p>
          </p:txBody>
        </p:sp>
      </p:grpSp>
      <p:sp>
        <p:nvSpPr>
          <p:cNvPr id="3" name="Rectangle 2">
            <a:extLst>
              <a:ext uri="{FF2B5EF4-FFF2-40B4-BE49-F238E27FC236}">
                <a16:creationId xmlns:a16="http://schemas.microsoft.com/office/drawing/2014/main" id="{F4AB9CB1-A0ED-F0A7-CA1F-A5153FEDF6BC}"/>
              </a:ext>
            </a:extLst>
          </p:cNvPr>
          <p:cNvSpPr/>
          <p:nvPr/>
        </p:nvSpPr>
        <p:spPr>
          <a:xfrm>
            <a:off x="525610" y="2891448"/>
            <a:ext cx="5048386" cy="1458236"/>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Lilly has $120 to spend on doughnuts and books, and doughnuts cost $1 each and books cost $12 each, the straight line is Lilly’s budget constraint.</a:t>
            </a:r>
          </a:p>
        </p:txBody>
      </p:sp>
      <p:sp>
        <p:nvSpPr>
          <p:cNvPr id="5" name="Rectangle 4">
            <a:extLst>
              <a:ext uri="{FF2B5EF4-FFF2-40B4-BE49-F238E27FC236}">
                <a16:creationId xmlns:a16="http://schemas.microsoft.com/office/drawing/2014/main" id="{3D78BFC2-8D84-9D65-1EAA-A712BA8976B5}"/>
              </a:ext>
            </a:extLst>
          </p:cNvPr>
          <p:cNvSpPr/>
          <p:nvPr/>
        </p:nvSpPr>
        <p:spPr>
          <a:xfrm>
            <a:off x="525610" y="4478820"/>
            <a:ext cx="5048386" cy="1791961"/>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Lilly maximizes utility at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B</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which is on the budget constraint, so she can afford the 3 books and 84 doughnuts with $120. She would prefer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or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F</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but points beyond the budget constraint are unaffordable.</a:t>
            </a:r>
          </a:p>
        </p:txBody>
      </p:sp>
      <p:pic>
        <p:nvPicPr>
          <p:cNvPr id="8" name="Picture 7" descr="A graph with three indifference curves and a budget constraint">
            <a:extLst>
              <a:ext uri="{FF2B5EF4-FFF2-40B4-BE49-F238E27FC236}">
                <a16:creationId xmlns:a16="http://schemas.microsoft.com/office/drawing/2014/main" id="{EA2C8801-8849-5D93-9DCB-DE5BED35879C}"/>
              </a:ext>
            </a:extLst>
          </p:cNvPr>
          <p:cNvPicPr>
            <a:picLocks noChangeAspect="1"/>
          </p:cNvPicPr>
          <p:nvPr/>
        </p:nvPicPr>
        <p:blipFill>
          <a:blip r:embed="rId3"/>
          <a:stretch>
            <a:fillRect/>
          </a:stretch>
        </p:blipFill>
        <p:spPr>
          <a:xfrm>
            <a:off x="5724321" y="1525045"/>
            <a:ext cx="5248975" cy="4745736"/>
          </a:xfrm>
          <a:prstGeom prst="rect">
            <a:avLst/>
          </a:prstGeom>
        </p:spPr>
      </p:pic>
    </p:spTree>
    <p:extLst>
      <p:ext uri="{BB962C8B-B14F-4D97-AF65-F5344CB8AC3E}">
        <p14:creationId xmlns:p14="http://schemas.microsoft.com/office/powerpoint/2010/main" val="36570512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C183D7F6-B498-43B3-948B-1728B52AA6E4}">
                <adec:decorative xmlns:adec="http://schemas.microsoft.com/office/drawing/2017/decorative" val="1"/>
              </a:ext>
            </a:extLst>
          </p:cNvPr>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cxnSp>
        <p:nvCxnSpPr>
          <p:cNvPr id="11" name="Straight Connector 10">
            <a:extLst>
              <a:ext uri="{C183D7F6-B498-43B3-948B-1728B52AA6E4}">
                <adec:decorative xmlns:adec="http://schemas.microsoft.com/office/drawing/2017/decorative" val="1"/>
              </a:ext>
            </a:extLst>
          </p:cNvPr>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itle 8"/>
          <p:cNvSpPr txBox="1">
            <a:spLocks noGrp="1"/>
          </p:cNvSpPr>
          <p:nvPr>
            <p:ph type="title" idx="4294967295"/>
          </p:nvPr>
        </p:nvSpPr>
        <p:spPr>
          <a:xfrm>
            <a:off x="1524000" y="2526241"/>
            <a:ext cx="9144000"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Responses to Changes in Income and Prices</a:t>
            </a:r>
          </a:p>
        </p:txBody>
      </p:sp>
      <p:cxnSp>
        <p:nvCxnSpPr>
          <p:cNvPr id="14" name="Straight Connector 13">
            <a:extLst>
              <a:ext uri="{C183D7F6-B498-43B3-948B-1728B52AA6E4}">
                <adec:decorative xmlns:adec="http://schemas.microsoft.com/office/drawing/2017/decorative" val="1"/>
              </a:ext>
            </a:extLst>
          </p:cNvPr>
          <p:cNvCxnSpPr/>
          <p:nvPr/>
        </p:nvCxnSpPr>
        <p:spPr>
          <a:xfrm>
            <a:off x="2989466" y="4692451"/>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spTree>
    <p:extLst>
      <p:ext uri="{BB962C8B-B14F-4D97-AF65-F5344CB8AC3E}">
        <p14:creationId xmlns:p14="http://schemas.microsoft.com/office/powerpoint/2010/main" val="3770691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Changes in Income</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6586E890-76D2-F6E3-B318-DCA046AF017A}"/>
              </a:ext>
            </a:extLst>
          </p:cNvPr>
          <p:cNvSpPr txBox="1"/>
          <p:nvPr/>
        </p:nvSpPr>
        <p:spPr>
          <a:xfrm>
            <a:off x="1595241" y="1462750"/>
            <a:ext cx="4776059" cy="1755648"/>
          </a:xfrm>
          <a:prstGeom prst="rect">
            <a:avLst/>
          </a:prstGeom>
          <a:solidFill>
            <a:srgbClr val="637981"/>
          </a:solidFill>
        </p:spPr>
        <p:txBody>
          <a:bodyPr wrap="square" rtlCol="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Suppose Manuel initially has $80 to spend on yogurt, which costs $2 each, and sandwiches, which cost $8 each. Manuel maximizes his utility at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W</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buying 3 sandwiches and 28 yogurts.</a:t>
            </a:r>
          </a:p>
        </p:txBody>
      </p:sp>
      <p:sp>
        <p:nvSpPr>
          <p:cNvPr id="9" name="Rectangle 8">
            <a:extLst>
              <a:ext uri="{FF2B5EF4-FFF2-40B4-BE49-F238E27FC236}">
                <a16:creationId xmlns:a16="http://schemas.microsoft.com/office/drawing/2014/main" id="{8B6994E2-2D15-2222-22E2-75CB6823664C}"/>
              </a:ext>
            </a:extLst>
          </p:cNvPr>
          <p:cNvSpPr/>
          <p:nvPr/>
        </p:nvSpPr>
        <p:spPr>
          <a:xfrm>
            <a:off x="1595240" y="3383689"/>
            <a:ext cx="4776059" cy="1580273"/>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Manuel’s income increases to $120, his budget line shifts out because he can afford more of both goods, and he will buy more of both goods if they are normal goods.</a:t>
            </a:r>
          </a:p>
        </p:txBody>
      </p:sp>
      <p:sp>
        <p:nvSpPr>
          <p:cNvPr id="6" name="Rectangle 5">
            <a:extLst>
              <a:ext uri="{FF2B5EF4-FFF2-40B4-BE49-F238E27FC236}">
                <a16:creationId xmlns:a16="http://schemas.microsoft.com/office/drawing/2014/main" id="{AF07DD37-D9BA-DE7D-4909-EA70652BE88F}"/>
              </a:ext>
            </a:extLst>
          </p:cNvPr>
          <p:cNvSpPr/>
          <p:nvPr/>
        </p:nvSpPr>
        <p:spPr>
          <a:xfrm>
            <a:off x="1598131" y="5129253"/>
            <a:ext cx="4773168" cy="1231242"/>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With the $40 increase in income, Manuel will maximize his utility at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X</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buying 7 sandwiches and 32 yogurts.</a:t>
            </a:r>
          </a:p>
        </p:txBody>
      </p:sp>
      <p:pic>
        <p:nvPicPr>
          <p:cNvPr id="10" name="Picture 9" descr="A graph with two indifference curves and two budget constraints">
            <a:extLst>
              <a:ext uri="{FF2B5EF4-FFF2-40B4-BE49-F238E27FC236}">
                <a16:creationId xmlns:a16="http://schemas.microsoft.com/office/drawing/2014/main" id="{D5639CF3-1D54-AFEA-2117-24F861D0E7BC}"/>
              </a:ext>
            </a:extLst>
          </p:cNvPr>
          <p:cNvPicPr>
            <a:picLocks noChangeAspect="1"/>
          </p:cNvPicPr>
          <p:nvPr/>
        </p:nvPicPr>
        <p:blipFill>
          <a:blip r:embed="rId3"/>
          <a:stretch>
            <a:fillRect/>
          </a:stretch>
        </p:blipFill>
        <p:spPr>
          <a:xfrm>
            <a:off x="6739537" y="1418822"/>
            <a:ext cx="4554765" cy="5016725"/>
          </a:xfrm>
          <a:prstGeom prst="rect">
            <a:avLst/>
          </a:prstGeom>
        </p:spPr>
      </p:pic>
    </p:spTree>
    <p:extLst>
      <p:ext uri="{BB962C8B-B14F-4D97-AF65-F5344CB8AC3E}">
        <p14:creationId xmlns:p14="http://schemas.microsoft.com/office/powerpoint/2010/main" val="3759100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Responses to Changes in Prices</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6586E890-76D2-F6E3-B318-DCA046AF017A}"/>
              </a:ext>
            </a:extLst>
          </p:cNvPr>
          <p:cNvSpPr txBox="1"/>
          <p:nvPr/>
        </p:nvSpPr>
        <p:spPr>
          <a:xfrm>
            <a:off x="950976" y="1533390"/>
            <a:ext cx="5900928" cy="1323439"/>
          </a:xfrm>
          <a:prstGeom prst="rect">
            <a:avLst/>
          </a:prstGeom>
          <a:solidFill>
            <a:srgbClr val="637981"/>
          </a:solidFill>
        </p:spPr>
        <p:txBody>
          <a:bodyPr wrap="square" rtlCol="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Suppose Ogden has $120 to spend on haircuts, which cost $20 each, and pizzas, which cost $6 each. Ogden maximizes his utility at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buying 3 haircuts and 10 pizzas.</a:t>
            </a:r>
          </a:p>
        </p:txBody>
      </p:sp>
      <p:sp>
        <p:nvSpPr>
          <p:cNvPr id="9" name="Rectangle 8">
            <a:extLst>
              <a:ext uri="{FF2B5EF4-FFF2-40B4-BE49-F238E27FC236}">
                <a16:creationId xmlns:a16="http://schemas.microsoft.com/office/drawing/2014/main" id="{8B6994E2-2D15-2222-22E2-75CB6823664C}"/>
              </a:ext>
            </a:extLst>
          </p:cNvPr>
          <p:cNvSpPr/>
          <p:nvPr/>
        </p:nvSpPr>
        <p:spPr>
          <a:xfrm>
            <a:off x="950976" y="3040159"/>
            <a:ext cx="5900928" cy="1922025"/>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the price of haircuts increases to $30, his budget constraint rotates to the left, indicating a change in the relative prices of haircuts and pizza and showing that he can only afford 4 haircuts if he buys only haircuts. Before the price increase, his $120 would buy 6 haircuts.</a:t>
            </a:r>
          </a:p>
        </p:txBody>
      </p:sp>
      <p:sp>
        <p:nvSpPr>
          <p:cNvPr id="6" name="Rectangle 5">
            <a:extLst>
              <a:ext uri="{FF2B5EF4-FFF2-40B4-BE49-F238E27FC236}">
                <a16:creationId xmlns:a16="http://schemas.microsoft.com/office/drawing/2014/main" id="{AF07DD37-D9BA-DE7D-4909-EA70652BE88F}"/>
              </a:ext>
            </a:extLst>
          </p:cNvPr>
          <p:cNvSpPr/>
          <p:nvPr/>
        </p:nvSpPr>
        <p:spPr>
          <a:xfrm>
            <a:off x="950976" y="5104470"/>
            <a:ext cx="5900928" cy="1320713"/>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After the price increase, Ogden maximizes utility at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B</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buying 2 haircuts and 10 pizzas. He buys fewer of the more expensive haircuts and the same amount of pizza. </a:t>
            </a:r>
          </a:p>
        </p:txBody>
      </p:sp>
      <p:pic>
        <p:nvPicPr>
          <p:cNvPr id="3" name="Picture 2" descr="A graph with two indifference curves and two budget constraints">
            <a:extLst>
              <a:ext uri="{FF2B5EF4-FFF2-40B4-BE49-F238E27FC236}">
                <a16:creationId xmlns:a16="http://schemas.microsoft.com/office/drawing/2014/main" id="{395733C4-1E84-ACD7-3235-DDDED6DF4C5B}"/>
              </a:ext>
            </a:extLst>
          </p:cNvPr>
          <p:cNvPicPr>
            <a:picLocks noChangeAspect="1"/>
          </p:cNvPicPr>
          <p:nvPr/>
        </p:nvPicPr>
        <p:blipFill rotWithShape="1">
          <a:blip r:embed="rId3"/>
          <a:srcRect l="5995" t="2651" r="2805"/>
          <a:stretch/>
        </p:blipFill>
        <p:spPr>
          <a:xfrm>
            <a:off x="7041465" y="1383374"/>
            <a:ext cx="4027892" cy="5353846"/>
          </a:xfrm>
          <a:prstGeom prst="rect">
            <a:avLst/>
          </a:prstGeom>
        </p:spPr>
      </p:pic>
    </p:spTree>
    <p:extLst>
      <p:ext uri="{BB962C8B-B14F-4D97-AF65-F5344CB8AC3E}">
        <p14:creationId xmlns:p14="http://schemas.microsoft.com/office/powerpoint/2010/main" val="23521221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txBox="1">
            <a:spLocks noGrp="1"/>
          </p:cNvSpPr>
          <p:nvPr>
            <p:ph type="title" idx="4294967295"/>
          </p:nvPr>
        </p:nvSpPr>
        <p:spPr>
          <a:xfrm>
            <a:off x="1524001" y="338445"/>
            <a:ext cx="9144000" cy="55399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The Substitution Effect</a:t>
            </a:r>
          </a:p>
        </p:txBody>
      </p:sp>
      <p:cxnSp>
        <p:nvCxnSpPr>
          <p:cNvPr id="55" name="Straight Connector 54">
            <a:extLst>
              <a:ext uri="{C183D7F6-B498-43B3-948B-1728B52AA6E4}">
                <adec:decorative xmlns:adec="http://schemas.microsoft.com/office/drawing/2017/decorative" val="1"/>
              </a:ext>
            </a:extLst>
          </p:cNvPr>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6586E890-76D2-F6E3-B318-DCA046AF017A}"/>
              </a:ext>
            </a:extLst>
          </p:cNvPr>
          <p:cNvSpPr txBox="1"/>
          <p:nvPr/>
        </p:nvSpPr>
        <p:spPr>
          <a:xfrm>
            <a:off x="950976" y="1383374"/>
            <a:ext cx="5900928" cy="1323439"/>
          </a:xfrm>
          <a:prstGeom prst="rect">
            <a:avLst/>
          </a:prstGeom>
          <a:solidFill>
            <a:srgbClr val="637981"/>
          </a:solidFill>
        </p:spPr>
        <p:txBody>
          <a:bodyPr wrap="square" rtlCol="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increase in the price of haircuts from $20 to $30 changes relative prices, making pizza less expensive, which results in an increase in pizza and a decrease in haircuts purchased.</a:t>
            </a:r>
          </a:p>
        </p:txBody>
      </p:sp>
      <p:sp>
        <p:nvSpPr>
          <p:cNvPr id="9" name="Rectangle 8">
            <a:extLst>
              <a:ext uri="{FF2B5EF4-FFF2-40B4-BE49-F238E27FC236}">
                <a16:creationId xmlns:a16="http://schemas.microsoft.com/office/drawing/2014/main" id="{8B6994E2-2D15-2222-22E2-75CB6823664C}"/>
              </a:ext>
            </a:extLst>
          </p:cNvPr>
          <p:cNvSpPr/>
          <p:nvPr/>
        </p:nvSpPr>
        <p:spPr>
          <a:xfrm>
            <a:off x="950976" y="2852055"/>
            <a:ext cx="5900928" cy="1153889"/>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move along the original indifference curve from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A</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to Point </a:t>
            </a: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C</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is the substitution effect due to the change in relative prices of the two goods.</a:t>
            </a:r>
          </a:p>
        </p:txBody>
      </p:sp>
      <p:sp>
        <p:nvSpPr>
          <p:cNvPr id="6" name="Rectangle 5">
            <a:extLst>
              <a:ext uri="{FF2B5EF4-FFF2-40B4-BE49-F238E27FC236}">
                <a16:creationId xmlns:a16="http://schemas.microsoft.com/office/drawing/2014/main" id="{AF07DD37-D9BA-DE7D-4909-EA70652BE88F}"/>
              </a:ext>
            </a:extLst>
          </p:cNvPr>
          <p:cNvSpPr/>
          <p:nvPr/>
        </p:nvSpPr>
        <p:spPr>
          <a:xfrm>
            <a:off x="950976" y="4151186"/>
            <a:ext cx="5900928" cy="2121336"/>
          </a:xfrm>
          <a:prstGeom prst="rect">
            <a:avLst/>
          </a:prstGeom>
          <a:solidFill>
            <a:srgbClr val="63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dashed budget constraint shows the change in relative prices but keeps buying power constant. The substitution effect is the difference in the new utility-maximizing combination of haircuts and pizzas on the original indifference curve and the initial utility-maximizing combination before the price change.</a:t>
            </a:r>
          </a:p>
        </p:txBody>
      </p:sp>
      <p:pic>
        <p:nvPicPr>
          <p:cNvPr id="3" name="Picture 2" descr="A graph with two indifference curves and two budget constraints">
            <a:extLst>
              <a:ext uri="{FF2B5EF4-FFF2-40B4-BE49-F238E27FC236}">
                <a16:creationId xmlns:a16="http://schemas.microsoft.com/office/drawing/2014/main" id="{395733C4-1E84-ACD7-3235-DDDED6DF4C5B}"/>
              </a:ext>
            </a:extLst>
          </p:cNvPr>
          <p:cNvPicPr>
            <a:picLocks noChangeAspect="1"/>
          </p:cNvPicPr>
          <p:nvPr/>
        </p:nvPicPr>
        <p:blipFill rotWithShape="1">
          <a:blip r:embed="rId3"/>
          <a:srcRect l="5995" t="2651" r="2805"/>
          <a:stretch/>
        </p:blipFill>
        <p:spPr>
          <a:xfrm>
            <a:off x="7041465" y="1383374"/>
            <a:ext cx="4027892" cy="5353846"/>
          </a:xfrm>
          <a:prstGeom prst="rect">
            <a:avLst/>
          </a:prstGeom>
        </p:spPr>
      </p:pic>
    </p:spTree>
    <p:extLst>
      <p:ext uri="{BB962C8B-B14F-4D97-AF65-F5344CB8AC3E}">
        <p14:creationId xmlns:p14="http://schemas.microsoft.com/office/powerpoint/2010/main" val="363368902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dab59f7-c3a7-48e5-acd8-618ce834776e" xsi:nil="true"/>
    <lcf76f155ced4ddcb4097134ff3c332f xmlns="06d9c582-05c2-476b-83d2-72ab8b1380b2">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327C35045E9A749BE72BEEA1A150D0C" ma:contentTypeVersion="12" ma:contentTypeDescription="Create a new document." ma:contentTypeScope="" ma:versionID="bba5ca8172f8fd72482d4b836006c6ac">
  <xsd:schema xmlns:xsd="http://www.w3.org/2001/XMLSchema" xmlns:xs="http://www.w3.org/2001/XMLSchema" xmlns:p="http://schemas.microsoft.com/office/2006/metadata/properties" xmlns:ns2="06d9c582-05c2-476b-83d2-72ab8b1380b2" xmlns:ns3="fdab59f7-c3a7-48e5-acd8-618ce834776e" targetNamespace="http://schemas.microsoft.com/office/2006/metadata/properties" ma:root="true" ma:fieldsID="ece3d55297cd2342a1e3baaeeaf598d6" ns2:_="" ns3:_="">
    <xsd:import namespace="06d9c582-05c2-476b-83d2-72ab8b1380b2"/>
    <xsd:import namespace="fdab59f7-c3a7-48e5-acd8-618ce834776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BillingMetadata"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d9c582-05c2-476b-83d2-72ab8b1380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BillingMetadata" ma:index="11" nillable="true" ma:displayName="MediaServiceBillingMetadata" ma:hidden="true" ma:internalName="MediaServiceBilling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d033b2a-f064-4877-9db0-61a81d71035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dab59f7-c3a7-48e5-acd8-618ce834776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c102bf4-6fae-482a-8201-639cb6b5c521}" ma:internalName="TaxCatchAll" ma:showField="CatchAllData" ma:web="fdab59f7-c3a7-48e5-acd8-618ce834776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D499DFF-19E4-4F0A-8057-828B2F4E75F5}">
  <ds:schemaRefs>
    <ds:schemaRef ds:uri="http://schemas.openxmlformats.org/package/2006/metadata/core-properties"/>
    <ds:schemaRef ds:uri="http://www.w3.org/XML/1998/namespace"/>
    <ds:schemaRef ds:uri="http://purl.org/dc/terms/"/>
    <ds:schemaRef ds:uri="http://purl.org/dc/dcmitype/"/>
    <ds:schemaRef ds:uri="http://schemas.microsoft.com/office/2006/documentManagement/types"/>
    <ds:schemaRef ds:uri="06d9c582-05c2-476b-83d2-72ab8b1380b2"/>
    <ds:schemaRef ds:uri="http://schemas.microsoft.com/office/2006/metadata/properties"/>
    <ds:schemaRef ds:uri="http://schemas.microsoft.com/office/infopath/2007/PartnerControls"/>
    <ds:schemaRef ds:uri="fdab59f7-c3a7-48e5-acd8-618ce834776e"/>
    <ds:schemaRef ds:uri="http://purl.org/dc/elements/1.1/"/>
  </ds:schemaRefs>
</ds:datastoreItem>
</file>

<file path=customXml/itemProps2.xml><?xml version="1.0" encoding="utf-8"?>
<ds:datastoreItem xmlns:ds="http://schemas.openxmlformats.org/officeDocument/2006/customXml" ds:itemID="{48CFB358-609A-4E7B-A9F8-D02AC40797DE}">
  <ds:schemaRefs>
    <ds:schemaRef ds:uri="http://schemas.microsoft.com/sharepoint/v3/contenttype/forms"/>
  </ds:schemaRefs>
</ds:datastoreItem>
</file>

<file path=customXml/itemProps3.xml><?xml version="1.0" encoding="utf-8"?>
<ds:datastoreItem xmlns:ds="http://schemas.openxmlformats.org/officeDocument/2006/customXml" ds:itemID="{14E281B8-60BF-4D2F-BE93-9D376C7D3EB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6d9c582-05c2-476b-83d2-72ab8b1380b2"/>
    <ds:schemaRef ds:uri="fdab59f7-c3a7-48e5-acd8-618ce83477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2001</TotalTime>
  <Words>3157</Words>
  <Application>Microsoft Office PowerPoint</Application>
  <PresentationFormat>Widescreen</PresentationFormat>
  <Paragraphs>187</Paragraphs>
  <Slides>18</Slides>
  <Notes>18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Calibri</vt:lpstr>
      <vt:lpstr>Calibri Light</vt:lpstr>
      <vt:lpstr>Century Gothic</vt:lpstr>
      <vt:lpstr>Office Theme</vt:lpstr>
      <vt:lpstr>Utility-Maximizing with Indifference Curves</vt:lpstr>
      <vt:lpstr>Indifference Curves</vt:lpstr>
      <vt:lpstr>The Shape of an Indifference Curve</vt:lpstr>
      <vt:lpstr>The Field of Indifference Curves</vt:lpstr>
      <vt:lpstr>Maximizing Utility at the Highest Indifference Curve</vt:lpstr>
      <vt:lpstr>Responses to Changes in Income and Prices</vt:lpstr>
      <vt:lpstr>Changes in Income</vt:lpstr>
      <vt:lpstr>Responses to Changes in Prices</vt:lpstr>
      <vt:lpstr>The Substitution Effect</vt:lpstr>
      <vt:lpstr>The Income Effect</vt:lpstr>
      <vt:lpstr>Indifference Curves with Labor-Leisure and Intertemporal Choices</vt:lpstr>
      <vt:lpstr>Labor-Leisure Choice</vt:lpstr>
      <vt:lpstr>Labor-Leisure Choice: Substitution Effect</vt:lpstr>
      <vt:lpstr>Labor-Leisure Choice: Income Effect</vt:lpstr>
      <vt:lpstr>Intertemporal Choice</vt:lpstr>
      <vt:lpstr>Intertemporal Choice: Substitution Effect</vt:lpstr>
      <vt:lpstr>Intertemporal Choice: Income Effect</vt:lpstr>
      <vt:lpstr>HAWKES LEARNING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Economics, 2nd Edition</dc:title>
  <dc:creator>Hawkes Learning</dc:creator>
  <cp:lastModifiedBy>Caitlin Coleman</cp:lastModifiedBy>
  <cp:revision>138</cp:revision>
  <cp:lastPrinted>2023-05-08T17:37:06Z</cp:lastPrinted>
  <dcterms:created xsi:type="dcterms:W3CDTF">2014-11-06T15:36:04Z</dcterms:created>
  <dcterms:modified xsi:type="dcterms:W3CDTF">2026-02-03T13:24:59Z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0x010100B327C35045E9A749BE72BEEA1A150D0C</vt:lpwstr>
  </property>
  <property fmtid="{D5CDD505-2E9C-101B-9397-08002B2CF9AE}" pid="3" name="Order">
    <vt:r8>100</vt:r8>
  </property>
  <property fmtid="{D5CDD505-2E9C-101B-9397-08002B2CF9AE}" pid="4" name="MediaServiceImageTags">
    <vt:lpwstr/>
  </property>
</Properties>
</file>