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8"/>
  </p:notesMasterIdLst>
  <p:sldIdLst>
    <p:sldId id="377" r:id="rId6"/>
    <p:sldId id="378" r:id="rId7"/>
    <p:sldId id="379" r:id="rId8"/>
    <p:sldId id="380" r:id="rId9"/>
    <p:sldId id="381" r:id="rId10"/>
    <p:sldId id="382" r:id="rId11"/>
    <p:sldId id="383" r:id="rId12"/>
    <p:sldId id="384" r:id="rId13"/>
    <p:sldId id="385" r:id="rId14"/>
    <p:sldId id="386" r:id="rId15"/>
    <p:sldId id="387" r:id="rId16"/>
    <p:sldId id="37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4D74C4-465D-4AFE-8043-3D684BAEA6B9}" v="3" dt="2026-02-03T13:22:31.4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t>
            </a:r>
            <a:r>
              <a:rPr lang="en-US" sz="1200" kern="1200">
                <a:solidFill>
                  <a:schemeClr val="tx1"/>
                </a:solidFill>
                <a:effectLst/>
                <a:latin typeface="+mn-lt"/>
                <a:ea typeface="+mn-ea"/>
                <a:cs typeface="+mn-cs"/>
              </a:rPr>
              <a:t>price of goods </a:t>
            </a:r>
            <a:r>
              <a:rPr lang="en-US" sz="1200" kern="1200" dirty="0">
                <a:solidFill>
                  <a:schemeClr val="tx1"/>
                </a:solidFill>
                <a:effectLst/>
                <a:latin typeface="+mn-lt"/>
                <a:ea typeface="+mn-ea"/>
                <a:cs typeface="+mn-cs"/>
              </a:rPr>
              <a:t>and the amount you have to spend affect </a:t>
            </a:r>
            <a:r>
              <a:rPr lang="en-US" sz="1200" b="0" i="1" kern="1200" dirty="0">
                <a:solidFill>
                  <a:schemeClr val="tx1"/>
                </a:solidFill>
                <a:effectLst/>
                <a:latin typeface="+mn-lt"/>
                <a:ea typeface="+mn-ea"/>
                <a:cs typeface="+mn-cs"/>
              </a:rPr>
              <a:t>what</a:t>
            </a:r>
            <a:r>
              <a:rPr lang="en-US" sz="1200" kern="1200" dirty="0">
                <a:solidFill>
                  <a:schemeClr val="tx1"/>
                </a:solidFill>
                <a:effectLst/>
                <a:latin typeface="+mn-lt"/>
                <a:ea typeface="+mn-ea"/>
                <a:cs typeface="+mn-cs"/>
              </a:rPr>
              <a:t> and </a:t>
            </a:r>
            <a:r>
              <a:rPr lang="en-US" sz="1200" b="0" i="1" kern="1200" dirty="0">
                <a:solidFill>
                  <a:schemeClr val="tx1"/>
                </a:solidFill>
                <a:effectLst/>
                <a:latin typeface="+mn-lt"/>
                <a:ea typeface="+mn-ea"/>
                <a:cs typeface="+mn-cs"/>
              </a:rPr>
              <a:t>how much </a:t>
            </a:r>
            <a:r>
              <a:rPr lang="en-US" sz="1200" kern="1200" dirty="0">
                <a:solidFill>
                  <a:schemeClr val="tx1"/>
                </a:solidFill>
                <a:effectLst/>
                <a:latin typeface="+mn-lt"/>
                <a:ea typeface="+mn-ea"/>
                <a:cs typeface="+mn-cs"/>
              </a:rPr>
              <a:t>you purchase. In this lesson, titled “How Changes in Income and Prices Affect Consumption Choices,” we’ll explore that in detail.</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1614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Changes in the price of a good lead the budget constraint to rotate. Budget constraint rotations mean that when individuals are seeking their highest utility, the quantity demanded of that good will change. In this way, the logical foundations of demand curves are based on the underlying idea of individuals seeking utility.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56481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budget constraint framework suggests that when income or price changes, a range of responses are possible.</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When income rises, households will demand a higher quantity of normal goods but a lower quantity of inferior goods.</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When the price of a good rises, households will typically demand less of that good—but whether they will demand a much lower quantity or only a slightly lower quantity will depend on personal preferences.</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Utility refers to the satisfaction that a good or service provides, which diminishes as a person receives more of a good, known as diminishing marginal utility.</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A higher price for one good can lead to more or less demand for other goods.</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12342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 in income shifts the budget constraint to the right. Following the change, consumers will again consider the utility and marginal utility received from the two goods to make the utility-maximizing choice.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7508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income rises, the most common reaction is to purchase more of both goods on the budget constraint. Goods and services are normal goods when a rise in income leads to a rise in the quantity consumed of that good, and vice versa. A rise in income could, however, cause consumption of one good to increase while consumption of the other good declines. Goods where demand declines as income rises (or conversely, where the demand rises as income falls) are called inferior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4970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 in the price of a good means less of the good can be bought with any given budget. If the good on the horizontal axis of a budget constraint has an increase in price, the budget constraint will shift inward from the vertical axis.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5729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Suppose you get your lawn mowed by a lawn service, and the government just imposed sales tax on lawn mowing services. What is the likely impact of the new tax on your budget constraint?</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5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Suppose you get your lawn mowed by a lawn service, and the government just imposed sales tax on lawn mowing services. What is the likely impact of the new tax on your budget constraint? The budget constraint would pivot inward for lawn services since the price is likely to be higher, making the amount of lawn mowing that can be purchased lower. At the same time, you might choose to consume less of other goods so that you can allocate more money to lawn care.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794532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typical response to higher prices is that a person chooses to consume less of the product with the higher price. This occurs for two reasons, and both effects can occur simultaneously. The substitute effect states that a higher price means the buying power of income has been reduced (even though actual income has not changed), which leads to buying less of the good. The income effect states that when a price changes and consumers have an incentive to substitute some of the good with a relatively lower-priced good.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33896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Changes in the price of a good lead the budget constraint to rotate. Budget constraint rotations mean that when individuals are seeking their highest utility, the quantity demanded of that good will change. In this way, the logical foundations of demand curves are based on the underlying idea of individuals seeking utility.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76632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budget constraint framework for making utility-maximizing choices offers a reminder that people can react to a change in price or income in a range of different ways. Real life examples include the aftermath of Hurricanes Katrina and Rita and taxes on alcohol.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5571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241788" y="1975519"/>
            <a:ext cx="9991093"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How Changes in Income and Prices Affect Consumption Choices</a:t>
            </a:r>
          </a:p>
        </p:txBody>
      </p:sp>
      <p:cxnSp>
        <p:nvCxnSpPr>
          <p:cNvPr id="14" name="Straight Connector 13">
            <a:extLst>
              <a:ext uri="{C183D7F6-B498-43B3-948B-1728B52AA6E4}">
                <adec:decorative xmlns:adec="http://schemas.microsoft.com/office/drawing/2017/decorative" val="1"/>
              </a:ext>
            </a:extLst>
          </p:cNvPr>
          <p:cNvCxnSpPr/>
          <p:nvPr/>
        </p:nvCxnSpPr>
        <p:spPr>
          <a:xfrm>
            <a:off x="3071446" y="473432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614054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Unifying Power of the Utility-Maximizing Budget Set Framework</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An interaction between prices, budget constraints, and personal preferences determines household choices.">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interaction between prices, budget constraints, and personal preferences determines household choices.</a:t>
              </a:r>
            </a:p>
          </p:txBody>
        </p:sp>
      </p:grpSp>
      <p:grpSp>
        <p:nvGrpSpPr>
          <p:cNvPr id="12" name="Group 11" descr="The flexible and powerful terminology of utility-maximization gives economists a vocabulary for bringing these elements together.">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flexible and powerful terminology of utility-maximization gives economists a vocabulary for bringing these elements together.</a:t>
              </a:r>
            </a:p>
          </p:txBody>
        </p:sp>
      </p:grpSp>
      <p:grpSp>
        <p:nvGrpSpPr>
          <p:cNvPr id="24" name="Group 23" descr="Not even economists believe people constantly measure their utility before making decisions.">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Not even economists believe people constantly measure their utility before making decisions.</a:t>
              </a:r>
            </a:p>
          </p:txBody>
        </p:sp>
      </p:grpSp>
      <p:grpSp>
        <p:nvGrpSpPr>
          <p:cNvPr id="15" name="Group 14" descr="However, economists do believe that people often decide to try a little less of one thing and a little more of another to maximize satisfaction.">
            <a:extLst>
              <a:ext uri="{FF2B5EF4-FFF2-40B4-BE49-F238E27FC236}">
                <a16:creationId xmlns:a16="http://schemas.microsoft.com/office/drawing/2014/main" id="{43656160-F3AA-4DFC-929D-8C788E1CB1FF}"/>
              </a:ext>
            </a:extLst>
          </p:cNvPr>
          <p:cNvGrpSpPr/>
          <p:nvPr/>
        </p:nvGrpSpPr>
        <p:grpSpPr>
          <a:xfrm>
            <a:off x="2066922" y="4353044"/>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3788ABC-A6E5-4CAE-BB6D-90D17D2E4B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D2E4024A-A609-4701-AF00-74D0E8C27436}"/>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However, economists do believe that people often decide to try a little less of one thing and a little more of another to maximize satisfaction. </a:t>
              </a:r>
            </a:p>
          </p:txBody>
        </p:sp>
      </p:grpSp>
    </p:spTree>
    <p:extLst>
      <p:ext uri="{BB962C8B-B14F-4D97-AF65-F5344CB8AC3E}">
        <p14:creationId xmlns:p14="http://schemas.microsoft.com/office/powerpoint/2010/main" val="3465292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5016758"/>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budget constraint framework suggests that when income or price changes, a range of responses are possible.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income rises, households will demand a higher quantity of normal goods but a lower quantity of inferior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price of a good rises, households will typically demand less of that good—but whether they will demand a much lower quantity or only a slightly lower quantity will depend on personal preferences.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Utility refers to the satisfaction that a good or service provides, which diminishes as a person receives more of a good, known as diminishing marginal utility.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higher price for one good can lead to more or less demand for other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6093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020713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8"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Changes in Income Affect Consumer Choices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7C896E5A-1A32-40BE-AB40-9228090EEAF9}"/>
              </a:ext>
            </a:extLst>
          </p:cNvPr>
          <p:cNvSpPr txBox="1"/>
          <p:nvPr/>
        </p:nvSpPr>
        <p:spPr>
          <a:xfrm>
            <a:off x="1979509" y="1552126"/>
            <a:ext cx="2824336" cy="4401203"/>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increase in income shifts the budget constraint to the right.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Following the change, consumers will again consider the utility and marginal utility received from the two goods to make the utility-maximizing choice.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026" name="Picture 2" descr="A graph of overnight stays and concert tickets. The budget constraint is shown shifting to the right.">
            <a:extLst>
              <a:ext uri="{FF2B5EF4-FFF2-40B4-BE49-F238E27FC236}">
                <a16:creationId xmlns:a16="http://schemas.microsoft.com/office/drawing/2014/main" id="{5CB0F65D-59C9-4B61-825A-8A59A14F72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97934" y="1552126"/>
            <a:ext cx="4850530" cy="4527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1993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Normal and Inferior Goods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When income rises, the most common reaction is to purchase more of both goods on the budget constraint.">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income rises, the most common reaction is to purchase more of both goods on the budget constraint.</a:t>
              </a:r>
            </a:p>
          </p:txBody>
        </p:sp>
      </p:grpSp>
      <p:grpSp>
        <p:nvGrpSpPr>
          <p:cNvPr id="12" name="Group 11" descr="Goods and services are normal goods when a rise in income leads to a rise in the quantity consumed of that good, and vice versa.">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Goods and services are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normal goods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rise in income leads to a rise in the quantity consumed of that good, and vice versa.</a:t>
              </a:r>
            </a:p>
          </p:txBody>
        </p:sp>
      </p:grpSp>
      <p:grpSp>
        <p:nvGrpSpPr>
          <p:cNvPr id="24" name="Group 23" descr="A rise in income could, however, cause consumption of one good to increase while consumption of the other good declines.">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rise in income could, however, cause consumption of one good to increase while consumption of the other good declines.</a:t>
              </a:r>
            </a:p>
          </p:txBody>
        </p:sp>
      </p:grpSp>
      <p:grpSp>
        <p:nvGrpSpPr>
          <p:cNvPr id="21" name="Group 20" descr="Goods where demand declines as income rises (or conversely, where the demand rises as income falls) are called inferior goods.">
            <a:extLst>
              <a:ext uri="{FF2B5EF4-FFF2-40B4-BE49-F238E27FC236}">
                <a16:creationId xmlns:a16="http://schemas.microsoft.com/office/drawing/2014/main" id="{4D0E1E7B-FE4D-443A-B921-805511369B2E}"/>
              </a:ext>
            </a:extLst>
          </p:cNvPr>
          <p:cNvGrpSpPr/>
          <p:nvPr/>
        </p:nvGrpSpPr>
        <p:grpSpPr>
          <a:xfrm>
            <a:off x="2066922" y="435304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Goods where demand declines as income rises (or conversely, where the demand rises as income falls) are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inferior goods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2150577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345714"/>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Price Changes Affect Consumer Choices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7C896E5A-1A32-40BE-AB40-9228090EEAF9}"/>
              </a:ext>
            </a:extLst>
          </p:cNvPr>
          <p:cNvSpPr txBox="1"/>
          <p:nvPr/>
        </p:nvSpPr>
        <p:spPr>
          <a:xfrm>
            <a:off x="1173004" y="1768361"/>
            <a:ext cx="2824336" cy="4093429"/>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increase in the price of a good means less of the good can be bought with any given budget.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good on the horizontal axis of a budget constraint has an increase in price, the budget constraint will shift inward from the vertical axis.</a:t>
            </a:r>
          </a:p>
        </p:txBody>
      </p:sp>
      <p:pic>
        <p:nvPicPr>
          <p:cNvPr id="3" name="Picture 2" descr="A graph with baseball bats labeled on the x-axis and cameras labeled on the y-axis. Arrows indicate an inward shift of the line indicating a shift of the budget constraint following an increase in the price of baseball bats.">
            <a:extLst>
              <a:ext uri="{FF2B5EF4-FFF2-40B4-BE49-F238E27FC236}">
                <a16:creationId xmlns:a16="http://schemas.microsoft.com/office/drawing/2014/main" id="{D8CB441F-4F04-49E3-8F0C-80FCCE1FB8DD}"/>
              </a:ext>
            </a:extLst>
          </p:cNvPr>
          <p:cNvPicPr>
            <a:picLocks noChangeAspect="1"/>
          </p:cNvPicPr>
          <p:nvPr/>
        </p:nvPicPr>
        <p:blipFill>
          <a:blip r:embed="rId3"/>
          <a:stretch>
            <a:fillRect/>
          </a:stretch>
        </p:blipFill>
        <p:spPr>
          <a:xfrm>
            <a:off x="4544675" y="1768360"/>
            <a:ext cx="6626278" cy="4093422"/>
          </a:xfrm>
          <a:prstGeom prst="rect">
            <a:avLst/>
          </a:prstGeom>
        </p:spPr>
      </p:pic>
    </p:spTree>
    <p:extLst>
      <p:ext uri="{BB962C8B-B14F-4D97-AF65-F5344CB8AC3E}">
        <p14:creationId xmlns:p14="http://schemas.microsoft.com/office/powerpoint/2010/main" val="3938678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36B01FD4-BF71-4ABB-AD66-EB5BBE9E9DC7}"/>
              </a:ext>
            </a:extLst>
          </p:cNvPr>
          <p:cNvSpPr txBox="1"/>
          <p:nvPr/>
        </p:nvSpPr>
        <p:spPr>
          <a:xfrm>
            <a:off x="1459469" y="1899062"/>
            <a:ext cx="9273061" cy="1015663"/>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get your lawn mowed by a lawn service, and the government just imposed sales tax on lawn mowing services. What is the likely impact of the new tax on your budget constraint?</a:t>
            </a:r>
          </a:p>
        </p:txBody>
      </p:sp>
    </p:spTree>
    <p:extLst>
      <p:ext uri="{BB962C8B-B14F-4D97-AF65-F5344CB8AC3E}">
        <p14:creationId xmlns:p14="http://schemas.microsoft.com/office/powerpoint/2010/main" val="73329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F1D7FB2-664B-41B9-A4CD-89D423E04E0F}"/>
              </a:ext>
              <a:ext uri="{C183D7F6-B498-43B3-948B-1728B52AA6E4}">
                <adec:decorative xmlns:adec="http://schemas.microsoft.com/office/drawing/2017/decorative" val="1"/>
              </a:ext>
            </a:extLst>
          </p:cNvPr>
          <p:cNvSpPr/>
          <p:nvPr/>
        </p:nvSpPr>
        <p:spPr>
          <a:xfrm>
            <a:off x="1459469" y="1776818"/>
            <a:ext cx="9273061" cy="369381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36B01FD4-BF71-4ABB-AD66-EB5BBE9E9DC7}"/>
              </a:ext>
            </a:extLst>
          </p:cNvPr>
          <p:cNvSpPr txBox="1"/>
          <p:nvPr/>
        </p:nvSpPr>
        <p:spPr>
          <a:xfrm>
            <a:off x="1459469" y="1899062"/>
            <a:ext cx="9273061" cy="1015663"/>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get your lawn mowed by a lawn service, and the government just imposed sales tax on lawn mowing services. What is the likely impact of the new tax on your budget constraint?</a:t>
            </a:r>
          </a:p>
        </p:txBody>
      </p:sp>
      <p:sp>
        <p:nvSpPr>
          <p:cNvPr id="6" name="TextBox 5">
            <a:extLst>
              <a:ext uri="{FF2B5EF4-FFF2-40B4-BE49-F238E27FC236}">
                <a16:creationId xmlns:a16="http://schemas.microsoft.com/office/drawing/2014/main" id="{EC3146C1-81C6-4139-AC68-31D55CEF6DF0}"/>
              </a:ext>
            </a:extLst>
          </p:cNvPr>
          <p:cNvSpPr txBox="1"/>
          <p:nvPr/>
        </p:nvSpPr>
        <p:spPr>
          <a:xfrm>
            <a:off x="1491734" y="3645212"/>
            <a:ext cx="9208529" cy="1323439"/>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The budget constraint would pivot inward for lawn services since the price is likely to be higher, making the amount of lawn mowing that can be purchased lower. At the same time, you might choose to consume less of other goods so that you can allocate more money to lawn care.</a:t>
            </a:r>
          </a:p>
        </p:txBody>
      </p:sp>
    </p:spTree>
    <p:extLst>
      <p:ext uri="{BB962C8B-B14F-4D97-AF65-F5344CB8AC3E}">
        <p14:creationId xmlns:p14="http://schemas.microsoft.com/office/powerpoint/2010/main" val="1617825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Substitution and Income Effect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 typical response to higher prices is that a person chooses to consume less of the product with the higher price. This occurs for two reasons, and both effects can occur simultaneously.">
            <a:extLst>
              <a:ext uri="{FF2B5EF4-FFF2-40B4-BE49-F238E27FC236}">
                <a16:creationId xmlns:a16="http://schemas.microsoft.com/office/drawing/2014/main" id="{47285EE7-D060-4635-A16E-9D51EC1088A8}"/>
              </a:ext>
            </a:extLst>
          </p:cNvPr>
          <p:cNvGrpSpPr/>
          <p:nvPr/>
        </p:nvGrpSpPr>
        <p:grpSpPr>
          <a:xfrm>
            <a:off x="2066923" y="1579841"/>
            <a:ext cx="8058154" cy="1080352"/>
            <a:chOff x="542923" y="1736761"/>
            <a:chExt cx="8058154" cy="1080352"/>
          </a:xfrm>
          <a:solidFill>
            <a:srgbClr val="627981"/>
          </a:solidFill>
        </p:grpSpPr>
        <p:sp>
          <p:nvSpPr>
            <p:cNvPr id="8" name="Rectangle 7">
              <a:extLst>
                <a:ext uri="{FF2B5EF4-FFF2-40B4-BE49-F238E27FC236}">
                  <a16:creationId xmlns:a16="http://schemas.microsoft.com/office/drawing/2014/main" id="{5E8FA9D3-7DB0-453F-ADB9-280A75CA8153}"/>
                </a:ext>
              </a:extLst>
            </p:cNvPr>
            <p:cNvSpPr/>
            <p:nvPr/>
          </p:nvSpPr>
          <p:spPr>
            <a:xfrm>
              <a:off x="542923" y="1736761"/>
              <a:ext cx="8058154" cy="10803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5A36A3FF-9916-4DAB-BEC1-91C1E7790858}"/>
                </a:ext>
              </a:extLst>
            </p:cNvPr>
            <p:cNvSpPr txBox="1"/>
            <p:nvPr/>
          </p:nvSpPr>
          <p:spPr>
            <a:xfrm>
              <a:off x="542923" y="1762862"/>
              <a:ext cx="7807571"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typical response to higher prices is that a person chooses to consume less of the product with the higher price. This occurs for two reasons, and both effects can occur simultaneously.</a:t>
              </a:r>
            </a:p>
          </p:txBody>
        </p:sp>
      </p:grpSp>
      <p:sp>
        <p:nvSpPr>
          <p:cNvPr id="3" name="TextBox 2">
            <a:extLst>
              <a:ext uri="{FF2B5EF4-FFF2-40B4-BE49-F238E27FC236}">
                <a16:creationId xmlns:a16="http://schemas.microsoft.com/office/drawing/2014/main" id="{B24558C2-92E1-4505-A208-471B04AD70F6}"/>
              </a:ext>
            </a:extLst>
          </p:cNvPr>
          <p:cNvSpPr txBox="1"/>
          <p:nvPr/>
        </p:nvSpPr>
        <p:spPr>
          <a:xfrm>
            <a:off x="2727434" y="3244334"/>
            <a:ext cx="2175642" cy="369332"/>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Substitution Effect</a:t>
            </a:r>
          </a:p>
        </p:txBody>
      </p:sp>
      <p:sp>
        <p:nvSpPr>
          <p:cNvPr id="2" name="Rectangle 1">
            <a:extLst>
              <a:ext uri="{FF2B5EF4-FFF2-40B4-BE49-F238E27FC236}">
                <a16:creationId xmlns:a16="http://schemas.microsoft.com/office/drawing/2014/main" id="{97248033-B4E3-467F-B60B-5EC023662539}"/>
              </a:ext>
            </a:extLst>
          </p:cNvPr>
          <p:cNvSpPr/>
          <p:nvPr/>
        </p:nvSpPr>
        <p:spPr>
          <a:xfrm>
            <a:off x="1553498" y="3896306"/>
            <a:ext cx="4345858" cy="1323439"/>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white"/>
                </a:solidFill>
                <a:effectLst/>
                <a:uLnTx/>
                <a:uFillTx/>
                <a:latin typeface="Calibri" panose="020F0502020204030204"/>
                <a:ea typeface="+mn-ea"/>
                <a:cs typeface="+mn-cs"/>
              </a:rPr>
              <a:t>When a price changes and consumers have an incentive to substitute some of the good with a relatively lower-priced good.</a:t>
            </a: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B0DB496F-FE1E-4439-B1C2-FB10E2B4691B}"/>
              </a:ext>
            </a:extLst>
          </p:cNvPr>
          <p:cNvSpPr txBox="1"/>
          <p:nvPr/>
        </p:nvSpPr>
        <p:spPr>
          <a:xfrm>
            <a:off x="7392502" y="3244334"/>
            <a:ext cx="2175642" cy="369332"/>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Income Effect</a:t>
            </a:r>
          </a:p>
        </p:txBody>
      </p:sp>
      <p:sp>
        <p:nvSpPr>
          <p:cNvPr id="6" name="Rectangle 5">
            <a:extLst>
              <a:ext uri="{FF2B5EF4-FFF2-40B4-BE49-F238E27FC236}">
                <a16:creationId xmlns:a16="http://schemas.microsoft.com/office/drawing/2014/main" id="{93A96AA5-1F80-4BFF-BE38-20DB1CA98D40}"/>
              </a:ext>
            </a:extLst>
          </p:cNvPr>
          <p:cNvSpPr/>
          <p:nvPr/>
        </p:nvSpPr>
        <p:spPr>
          <a:xfrm>
            <a:off x="6292646" y="3896306"/>
            <a:ext cx="4375355" cy="1323439"/>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higher price means the buying power of income has been reduced (even though actual income has not changed), which leads to buying less of the good.</a:t>
            </a:r>
          </a:p>
        </p:txBody>
      </p:sp>
    </p:spTree>
    <p:extLst>
      <p:ext uri="{BB962C8B-B14F-4D97-AF65-F5344CB8AC3E}">
        <p14:creationId xmlns:p14="http://schemas.microsoft.com/office/powerpoint/2010/main" val="423179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Foundations of Demand Curves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Changes in the price of a good lead the budget constraint to rotate.">
            <a:extLst>
              <a:ext uri="{FF2B5EF4-FFF2-40B4-BE49-F238E27FC236}">
                <a16:creationId xmlns:a16="http://schemas.microsoft.com/office/drawing/2014/main" id="{81BAE3D4-30CE-4A72-AF07-55CC4AD7DD5C}"/>
              </a:ext>
            </a:extLst>
          </p:cNvPr>
          <p:cNvGrpSpPr/>
          <p:nvPr/>
        </p:nvGrpSpPr>
        <p:grpSpPr>
          <a:xfrm>
            <a:off x="2045107" y="1502254"/>
            <a:ext cx="4827641" cy="916477"/>
            <a:chOff x="542920" y="1736762"/>
            <a:chExt cx="8058157" cy="66634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2"/>
              <a:ext cx="8058154" cy="6663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0" y="1801219"/>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Changes in the price of a good lead the budget constraint to rotate. </a:t>
              </a:r>
            </a:p>
          </p:txBody>
        </p:sp>
      </p:grpSp>
      <p:grpSp>
        <p:nvGrpSpPr>
          <p:cNvPr id="12" name="Group 11" descr="Budget constraint rotations mean that when individuals are seeking their highest utility, the quantity demanded of that good will change.">
            <a:extLst>
              <a:ext uri="{FF2B5EF4-FFF2-40B4-BE49-F238E27FC236}">
                <a16:creationId xmlns:a16="http://schemas.microsoft.com/office/drawing/2014/main" id="{8A8435D6-D374-4E5A-AF38-3D49C4E43E82}"/>
              </a:ext>
            </a:extLst>
          </p:cNvPr>
          <p:cNvGrpSpPr/>
          <p:nvPr/>
        </p:nvGrpSpPr>
        <p:grpSpPr>
          <a:xfrm>
            <a:off x="2045106" y="2614852"/>
            <a:ext cx="4827639" cy="1384773"/>
            <a:chOff x="542920" y="1782589"/>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0" y="178258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2" y="179687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Budget constraint rotations mean that when individuals are seeking their highest utility, the quantity demanded of that good will change.</a:t>
              </a:r>
            </a:p>
          </p:txBody>
        </p:sp>
      </p:grpSp>
      <p:grpSp>
        <p:nvGrpSpPr>
          <p:cNvPr id="24" name="Group 23" descr="In this way, the logical foundations of demand curves are based on the underlying idea of individuals seeking utility.">
            <a:extLst>
              <a:ext uri="{FF2B5EF4-FFF2-40B4-BE49-F238E27FC236}">
                <a16:creationId xmlns:a16="http://schemas.microsoft.com/office/drawing/2014/main" id="{5A3232CA-D39A-4A32-A38E-6129AB1A380C}"/>
              </a:ext>
            </a:extLst>
          </p:cNvPr>
          <p:cNvGrpSpPr/>
          <p:nvPr/>
        </p:nvGrpSpPr>
        <p:grpSpPr>
          <a:xfrm>
            <a:off x="2045107" y="4195746"/>
            <a:ext cx="4827639" cy="1437969"/>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3676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this way, the logical foundations of demand curves are based on the underlying idea of individuals seeking utility.</a:t>
              </a:r>
            </a:p>
          </p:txBody>
        </p:sp>
      </p:grpSp>
      <p:pic>
        <p:nvPicPr>
          <p:cNvPr id="3" name="Picture 2" descr="Two graphs showing how budget constraints influence the demand curve. The top graph, labeled a, is a budget constraint diagram for housing and &quot;everything else&quot;. The bottom graph, labeled b, derives a demand curve for housing. Dashed lines extend from the points on Graph a to points on Graph b to demonstrate the quantity of housing is the same.&#10;">
            <a:extLst>
              <a:ext uri="{FF2B5EF4-FFF2-40B4-BE49-F238E27FC236}">
                <a16:creationId xmlns:a16="http://schemas.microsoft.com/office/drawing/2014/main" id="{6D1F4165-6948-411F-8027-0BBBD465C0E3}"/>
              </a:ext>
            </a:extLst>
          </p:cNvPr>
          <p:cNvPicPr>
            <a:picLocks noChangeAspect="1"/>
          </p:cNvPicPr>
          <p:nvPr/>
        </p:nvPicPr>
        <p:blipFill>
          <a:blip r:embed="rId3"/>
          <a:stretch>
            <a:fillRect/>
          </a:stretch>
        </p:blipFill>
        <p:spPr>
          <a:xfrm>
            <a:off x="7415599" y="1236882"/>
            <a:ext cx="2895214" cy="5391865"/>
          </a:xfrm>
          <a:prstGeom prst="rect">
            <a:avLst/>
          </a:prstGeom>
        </p:spPr>
      </p:pic>
    </p:spTree>
    <p:extLst>
      <p:ext uri="{BB962C8B-B14F-4D97-AF65-F5344CB8AC3E}">
        <p14:creationId xmlns:p14="http://schemas.microsoft.com/office/powerpoint/2010/main" val="1329927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Applications in Government and Business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The budget constraint framework for making utility-maximizing choices offers a reminder that people can react to a change in price or income in a range of different ways.">
            <a:extLst>
              <a:ext uri="{FF2B5EF4-FFF2-40B4-BE49-F238E27FC236}">
                <a16:creationId xmlns:a16="http://schemas.microsoft.com/office/drawing/2014/main" id="{81BAE3D4-30CE-4A72-AF07-55CC4AD7DD5C}"/>
              </a:ext>
            </a:extLst>
          </p:cNvPr>
          <p:cNvGrpSpPr/>
          <p:nvPr/>
        </p:nvGrpSpPr>
        <p:grpSpPr>
          <a:xfrm>
            <a:off x="2116026" y="1533615"/>
            <a:ext cx="7959948" cy="1015663"/>
            <a:chOff x="542922" y="1736761"/>
            <a:chExt cx="8058155" cy="1015663"/>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101565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2" y="1736761"/>
              <a:ext cx="7807571"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budget constraint framework for making utility-maximizing choices offers a reminder that people can react to a change in price or income in a range of different ways. </a:t>
              </a:r>
            </a:p>
          </p:txBody>
        </p:sp>
      </p:grpSp>
      <p:sp>
        <p:nvSpPr>
          <p:cNvPr id="2" name="Rectangle 1">
            <a:extLst>
              <a:ext uri="{FF2B5EF4-FFF2-40B4-BE49-F238E27FC236}">
                <a16:creationId xmlns:a16="http://schemas.microsoft.com/office/drawing/2014/main" id="{D98CCA4E-6143-4BB9-8AD2-E0485F36868A}"/>
              </a:ext>
            </a:extLst>
          </p:cNvPr>
          <p:cNvSpPr/>
          <p:nvPr/>
        </p:nvSpPr>
        <p:spPr>
          <a:xfrm>
            <a:off x="2116028" y="2944979"/>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Higher prices for natural gas and electricity due to Hurricanes Katrina and Rita</a:t>
            </a:r>
          </a:p>
        </p:txBody>
      </p:sp>
      <p:cxnSp>
        <p:nvCxnSpPr>
          <p:cNvPr id="4" name="Straight Connector 3" descr="leads to">
            <a:extLst>
              <a:ext uri="{FF2B5EF4-FFF2-40B4-BE49-F238E27FC236}">
                <a16:creationId xmlns:a16="http://schemas.microsoft.com/office/drawing/2014/main" id="{9F0A2D3D-97B3-446A-B42F-8C1B02A54377}"/>
              </a:ext>
            </a:extLst>
          </p:cNvPr>
          <p:cNvCxnSpPr>
            <a:stCxn id="2" idx="2"/>
            <a:endCxn id="15" idx="0"/>
          </p:cNvCxnSpPr>
          <p:nvPr/>
        </p:nvCxnSpPr>
        <p:spPr>
          <a:xfrm flipH="1">
            <a:off x="3784626" y="3960606"/>
            <a:ext cx="1" cy="193922"/>
          </a:xfrm>
          <a:prstGeom prst="line">
            <a:avLst/>
          </a:prstGeom>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43F03A2D-1CC7-4EDB-85C3-0AC39ACE60B7}"/>
              </a:ext>
            </a:extLst>
          </p:cNvPr>
          <p:cNvSpPr/>
          <p:nvPr/>
        </p:nvSpPr>
        <p:spPr>
          <a:xfrm>
            <a:off x="2116026" y="4154528"/>
            <a:ext cx="3337200"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Many people turned down their thermostats and decreased energy consumption.</a:t>
            </a:r>
          </a:p>
        </p:txBody>
      </p:sp>
      <p:cxnSp>
        <p:nvCxnSpPr>
          <p:cNvPr id="6" name="Straight Connector 5" descr="leads to">
            <a:extLst>
              <a:ext uri="{FF2B5EF4-FFF2-40B4-BE49-F238E27FC236}">
                <a16:creationId xmlns:a16="http://schemas.microsoft.com/office/drawing/2014/main" id="{B45954F0-EA4E-427C-A796-704F09E0ED1D}"/>
              </a:ext>
            </a:extLst>
          </p:cNvPr>
          <p:cNvCxnSpPr>
            <a:stCxn id="15" idx="2"/>
            <a:endCxn id="16" idx="0"/>
          </p:cNvCxnSpPr>
          <p:nvPr/>
        </p:nvCxnSpPr>
        <p:spPr>
          <a:xfrm flipH="1">
            <a:off x="3784624" y="5170155"/>
            <a:ext cx="2" cy="197765"/>
          </a:xfrm>
          <a:prstGeom prst="line">
            <a:avLst/>
          </a:prstGeom>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7631CD2C-6112-4F06-97EE-E31315B6B3A3}"/>
              </a:ext>
            </a:extLst>
          </p:cNvPr>
          <p:cNvSpPr/>
          <p:nvPr/>
        </p:nvSpPr>
        <p:spPr>
          <a:xfrm>
            <a:off x="2116025" y="5367920"/>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People also adjusted their consumption of other goods.</a:t>
            </a:r>
          </a:p>
        </p:txBody>
      </p:sp>
      <p:sp>
        <p:nvSpPr>
          <p:cNvPr id="17" name="Rectangle 16">
            <a:extLst>
              <a:ext uri="{FF2B5EF4-FFF2-40B4-BE49-F238E27FC236}">
                <a16:creationId xmlns:a16="http://schemas.microsoft.com/office/drawing/2014/main" id="{354FCB1C-5404-4558-A6F9-50ABBFAC93C4}"/>
              </a:ext>
            </a:extLst>
          </p:cNvPr>
          <p:cNvSpPr/>
          <p:nvPr/>
        </p:nvSpPr>
        <p:spPr>
          <a:xfrm>
            <a:off x="6738778" y="2944979"/>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Taxes on alcohol</a:t>
            </a:r>
          </a:p>
        </p:txBody>
      </p:sp>
      <p:cxnSp>
        <p:nvCxnSpPr>
          <p:cNvPr id="8" name="Straight Connector 7" descr="leads to">
            <a:extLst>
              <a:ext uri="{FF2B5EF4-FFF2-40B4-BE49-F238E27FC236}">
                <a16:creationId xmlns:a16="http://schemas.microsoft.com/office/drawing/2014/main" id="{D7E7220A-1521-4070-A81A-F38A39E7F524}"/>
              </a:ext>
            </a:extLst>
          </p:cNvPr>
          <p:cNvCxnSpPr>
            <a:stCxn id="17" idx="2"/>
            <a:endCxn id="18" idx="0"/>
          </p:cNvCxnSpPr>
          <p:nvPr/>
        </p:nvCxnSpPr>
        <p:spPr>
          <a:xfrm flipH="1">
            <a:off x="8407376" y="3960606"/>
            <a:ext cx="1" cy="193922"/>
          </a:xfrm>
          <a:prstGeom prst="line">
            <a:avLst/>
          </a:prstGeom>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95BBBB8B-1046-407B-857A-A3D82602263A}"/>
              </a:ext>
            </a:extLst>
          </p:cNvPr>
          <p:cNvSpPr/>
          <p:nvPr/>
        </p:nvSpPr>
        <p:spPr>
          <a:xfrm>
            <a:off x="6738776" y="4154528"/>
            <a:ext cx="3337200"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Since a tax increases the price of alcohol, many people decrease their consumption of alcohol.</a:t>
            </a:r>
          </a:p>
        </p:txBody>
      </p:sp>
      <p:cxnSp>
        <p:nvCxnSpPr>
          <p:cNvPr id="21" name="Straight Connector 20" descr="leads to">
            <a:extLst>
              <a:ext uri="{FF2B5EF4-FFF2-40B4-BE49-F238E27FC236}">
                <a16:creationId xmlns:a16="http://schemas.microsoft.com/office/drawing/2014/main" id="{912F3BC9-0282-42A1-B607-651C293701B0}"/>
              </a:ext>
            </a:extLst>
          </p:cNvPr>
          <p:cNvCxnSpPr>
            <a:stCxn id="18" idx="2"/>
            <a:endCxn id="19" idx="0"/>
          </p:cNvCxnSpPr>
          <p:nvPr/>
        </p:nvCxnSpPr>
        <p:spPr>
          <a:xfrm flipH="1">
            <a:off x="8407374" y="5170155"/>
            <a:ext cx="2" cy="197765"/>
          </a:xfrm>
          <a:prstGeom prst="line">
            <a:avLst/>
          </a:prstGeom>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C84B9EED-2620-49A8-89C3-6820FDF967A6}"/>
              </a:ext>
            </a:extLst>
          </p:cNvPr>
          <p:cNvSpPr/>
          <p:nvPr/>
        </p:nvSpPr>
        <p:spPr>
          <a:xfrm>
            <a:off x="6738775" y="5367920"/>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Consumers may decrease their purchases of other goods and services due to the income effect.</a:t>
            </a:r>
          </a:p>
        </p:txBody>
      </p:sp>
    </p:spTree>
    <p:extLst>
      <p:ext uri="{BB962C8B-B14F-4D97-AF65-F5344CB8AC3E}">
        <p14:creationId xmlns:p14="http://schemas.microsoft.com/office/powerpoint/2010/main" val="17765110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F24EA1A-F58C-490E-9C47-4A7C1CACBCA1}">
  <ds:schemaRefs>
    <ds:schemaRef ds:uri="http://schemas.microsoft.com/sharepoint/v3/contenttype/forms"/>
  </ds:schemaRefs>
</ds:datastoreItem>
</file>

<file path=customXml/itemProps2.xml><?xml version="1.0" encoding="utf-8"?>
<ds:datastoreItem xmlns:ds="http://schemas.openxmlformats.org/officeDocument/2006/customXml" ds:itemID="{3E8FF259-29C2-4941-93A7-3DAF1857D2DD}">
  <ds:schemaRefs>
    <ds:schemaRef ds:uri="http://schemas.microsoft.com/office/2006/documentManagement/types"/>
    <ds:schemaRef ds:uri="http://www.w3.org/XML/1998/namespace"/>
    <ds:schemaRef ds:uri="http://purl.org/dc/dcmitype/"/>
    <ds:schemaRef ds:uri="http://schemas.openxmlformats.org/package/2006/metadata/core-properties"/>
    <ds:schemaRef ds:uri="http://schemas.microsoft.com/office/2006/metadata/properties"/>
    <ds:schemaRef ds:uri="http://purl.org/dc/elements/1.1/"/>
    <ds:schemaRef ds:uri="http://purl.org/dc/terms/"/>
    <ds:schemaRef ds:uri="http://schemas.microsoft.com/office/infopath/2007/PartnerControls"/>
    <ds:schemaRef ds:uri="fdab59f7-c3a7-48e5-acd8-618ce834776e"/>
    <ds:schemaRef ds:uri="06d9c582-05c2-476b-83d2-72ab8b1380b2"/>
  </ds:schemaRefs>
</ds:datastoreItem>
</file>

<file path=customXml/itemProps3.xml><?xml version="1.0" encoding="utf-8"?>
<ds:datastoreItem xmlns:ds="http://schemas.openxmlformats.org/officeDocument/2006/customXml" ds:itemID="{173B3176-84EF-4358-96EA-82A0855E6D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507</TotalTime>
  <Words>1546</Words>
  <Application>Microsoft Office PowerPoint</Application>
  <PresentationFormat>Widescreen</PresentationFormat>
  <Paragraphs>101</Paragraphs>
  <Slides>12</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How Changes in Income and Prices Affect Consumption Choices</vt:lpstr>
      <vt:lpstr>How Changes in Income Affect Consumer Choices</vt:lpstr>
      <vt:lpstr>Normal and Inferior Goods</vt:lpstr>
      <vt:lpstr>How Price Changes Affect Consumer Choices</vt:lpstr>
      <vt:lpstr>Real-World Discussion1</vt:lpstr>
      <vt:lpstr>Real-World Discussion2</vt:lpstr>
      <vt:lpstr>Substitution and Income Effect</vt:lpstr>
      <vt:lpstr>The Foundations of Demand Curves</vt:lpstr>
      <vt:lpstr>Applications in Government and Business</vt:lpstr>
      <vt:lpstr>The Unifying Power of the Utility-Maximizing Budget Set Framework</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46</cp:revision>
  <dcterms:created xsi:type="dcterms:W3CDTF">2017-06-16T13:06:21Z</dcterms:created>
  <dcterms:modified xsi:type="dcterms:W3CDTF">2026-02-03T13:22:40Z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