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0"/>
  </p:notesMasterIdLst>
  <p:sldIdLst>
    <p:sldId id="376" r:id="rId6"/>
    <p:sldId id="377" r:id="rId7"/>
    <p:sldId id="378" r:id="rId8"/>
    <p:sldId id="379" r:id="rId9"/>
    <p:sldId id="380" r:id="rId10"/>
    <p:sldId id="390" r:id="rId11"/>
    <p:sldId id="391" r:id="rId12"/>
    <p:sldId id="392" r:id="rId13"/>
    <p:sldId id="393" r:id="rId14"/>
    <p:sldId id="394" r:id="rId15"/>
    <p:sldId id="395" r:id="rId16"/>
    <p:sldId id="396" r:id="rId17"/>
    <p:sldId id="397" r:id="rId18"/>
    <p:sldId id="39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723857C-44A9-41A1-A1DC-3707DFEC2C65}" v="3" dt="2026-02-03T13:20:52.42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calculate total utility; propose decisions that maximize utility; and explain marginal utility and the significance of diminishing marginal utility.</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3845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Marginal utility per dollar is the additional satisfaction gained from purchasing a good given the price of the product. To maximize utility given a budget, consumers will always purchase the item with the greatest marginal utility per dollar of expenditure.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33963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you always choose the item with the greatest marginal utility per dollar spent, when your budget is exhausted, the utility-maximizing choice should occur where the marginal utility per dollar spent is the same for both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22472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Think about how you make decisions about what you consume. You know that you have a limited budget, and you want to get the most satisfaction per dollar from what you consume. What process do you go through to make your consumption decisions to try to maximize utility and be as close as possible to consumer equilibrium?</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Microeconomics seeks to understand the behavior of individual economic agents such as individuals and businesses. If people base their decisions on their own tastes and personal preferences, how can economists hope to analyze the choices consumers make?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Economists analyze individuals' decisions about goods and services to buy as choices made within certain budget constraints. Generally, consumers are trying to get the most happiness from their limited budget. In economics, happiness or satisfaction is called utility. This lesson introduces the economic theory of how consumers make choices about what to buy given their limited incomes.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4970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budget constraint shows the various combinations of two goods that are affordable given a consumer’s limited income. Total utility is the amount of satisfaction consumers receive from the choices they make given their budget constraint.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65644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Consumers wish to choose the combination of goods on a budget constraint that will provide the greatest utility, or the most utils. Marginal utility refers to the additional utility provided by one additional unit of consumption. Typically, consuming additional units of a particular good leads to greater total utility, but at a decreasing rate. The law of diminishing marginal utility holds that for most goods, the additional utility received decreases with each unit added.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7508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this table that corresponds to the budget constraint shown previously. Notice that marginal utility diminishes as additional units are consumed, which means that each subsequent unit of a good consumed provides less additional utility.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Consumers wish to choose the combination of goods on a budget constraint that will provide the greatest utility. In this case, Point S will give the consumer the highest utility, 103 utils. Moving to Point T results in a marginal utility of -3 utils, making it less desirable than Point 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73139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315290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27749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5" Type="http://schemas.openxmlformats.org/officeDocument/2006/relationships/image" Target="../media/image12.png"/><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251978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988413"/>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Consumption Choices</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1420709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Marginal Utility Per Dollar</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Marginal utility per dollar is the additional satisfaction gained from purchasing a good given the price of the product.">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Marginal utility per dollar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additional satisfaction gained from purchasing a good given the price of the product.</a:t>
              </a:r>
            </a:p>
          </p:txBody>
        </p:sp>
      </p:grpSp>
      <p:pic>
        <p:nvPicPr>
          <p:cNvPr id="3" name="Picture 2" descr="marginal utility per dollar equals marginal utility divided by price">
            <a:extLst>
              <a:ext uri="{FF2B5EF4-FFF2-40B4-BE49-F238E27FC236}">
                <a16:creationId xmlns:a16="http://schemas.microsoft.com/office/drawing/2014/main" id="{744524BF-853D-913A-CC70-50A65DD70266}"/>
              </a:ext>
            </a:extLst>
          </p:cNvPr>
          <p:cNvPicPr>
            <a:picLocks noChangeAspect="1"/>
          </p:cNvPicPr>
          <p:nvPr/>
        </p:nvPicPr>
        <p:blipFill>
          <a:blip r:embed="rId3"/>
          <a:stretch>
            <a:fillRect/>
          </a:stretch>
        </p:blipFill>
        <p:spPr>
          <a:xfrm>
            <a:off x="2788563" y="2611201"/>
            <a:ext cx="6614871" cy="794719"/>
          </a:xfrm>
          <a:prstGeom prst="rect">
            <a:avLst/>
          </a:prstGeom>
        </p:spPr>
      </p:pic>
      <p:grpSp>
        <p:nvGrpSpPr>
          <p:cNvPr id="24" name="Group 23" descr="To maximize utility given a budget, consumers will always purchase the item with the greatest marginal utility per dollar of expenditure.">
            <a:extLst>
              <a:ext uri="{FF2B5EF4-FFF2-40B4-BE49-F238E27FC236}">
                <a16:creationId xmlns:a16="http://schemas.microsoft.com/office/drawing/2014/main" id="{5A3232CA-D39A-4A32-A38E-6129AB1A380C}"/>
              </a:ext>
            </a:extLst>
          </p:cNvPr>
          <p:cNvGrpSpPr/>
          <p:nvPr/>
        </p:nvGrpSpPr>
        <p:grpSpPr>
          <a:xfrm>
            <a:off x="1941628" y="3629274"/>
            <a:ext cx="8058155" cy="806935"/>
            <a:chOff x="542922" y="1736761"/>
            <a:chExt cx="8058155"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2" y="1811048"/>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To maximize utility given a budget, consumers will always purchase the item with the greatest marginal utility per dollar of expenditure.</a:t>
              </a:r>
            </a:p>
          </p:txBody>
        </p:sp>
      </p:grpSp>
    </p:spTree>
    <p:extLst>
      <p:ext uri="{BB962C8B-B14F-4D97-AF65-F5344CB8AC3E}">
        <p14:creationId xmlns:p14="http://schemas.microsoft.com/office/powerpoint/2010/main" val="2676363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 Rule for Maximizing Utility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01C5E605-DA51-4B36-B2F5-E7ACF147264E}"/>
              </a:ext>
            </a:extLst>
          </p:cNvPr>
          <p:cNvSpPr txBox="1"/>
          <p:nvPr/>
        </p:nvSpPr>
        <p:spPr>
          <a:xfrm>
            <a:off x="2192214" y="1607013"/>
            <a:ext cx="7807571" cy="1323439"/>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you always choose the item with the greatest marginal utility per dollar spent, when your budget is exhausted, the utility-maximizing choice should occur where the marginal utility per dollar spent is the same for both goods.</a:t>
            </a:r>
          </a:p>
        </p:txBody>
      </p:sp>
      <p:pic>
        <p:nvPicPr>
          <p:cNvPr id="4" name="Picture 3" descr="M U sub 1 divided by P sub 1 equals M U sub 2 divided by P sub 2. Another way to write that is P sub 1 divided by P sub 2 equals M U sub 1 divided by M U sub 2.">
            <a:extLst>
              <a:ext uri="{FF2B5EF4-FFF2-40B4-BE49-F238E27FC236}">
                <a16:creationId xmlns:a16="http://schemas.microsoft.com/office/drawing/2014/main" id="{45F604DF-7407-9CF1-E2BE-88AFDF84EF61}"/>
              </a:ext>
            </a:extLst>
          </p:cNvPr>
          <p:cNvPicPr>
            <a:picLocks noChangeAspect="1"/>
          </p:cNvPicPr>
          <p:nvPr/>
        </p:nvPicPr>
        <p:blipFill>
          <a:blip r:embed="rId3"/>
          <a:stretch>
            <a:fillRect/>
          </a:stretch>
        </p:blipFill>
        <p:spPr>
          <a:xfrm>
            <a:off x="2377504" y="3712717"/>
            <a:ext cx="7436992" cy="1675433"/>
          </a:xfrm>
          <a:prstGeom prst="rect">
            <a:avLst/>
          </a:prstGeom>
        </p:spPr>
      </p:pic>
    </p:spTree>
    <p:extLst>
      <p:ext uri="{BB962C8B-B14F-4D97-AF65-F5344CB8AC3E}">
        <p14:creationId xmlns:p14="http://schemas.microsoft.com/office/powerpoint/2010/main" val="1907857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Real-World Discussion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36B01FD4-BF71-4ABB-AD66-EB5BBE9E9DC7}"/>
              </a:ext>
            </a:extLst>
          </p:cNvPr>
          <p:cNvSpPr txBox="1"/>
          <p:nvPr/>
        </p:nvSpPr>
        <p:spPr>
          <a:xfrm>
            <a:off x="1459469" y="1736076"/>
            <a:ext cx="9273061" cy="1323439"/>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Think about how you make decisions about what you consume. You know that you have a limited budget, and you want to get the most satisfaction per dollar from what you consume. What process do you go through to make your consumption decisions to try to maximize utility and be as close as possible to consumer equilibrium?</a:t>
            </a:r>
          </a:p>
        </p:txBody>
      </p:sp>
    </p:spTree>
    <p:extLst>
      <p:ext uri="{BB962C8B-B14F-4D97-AF65-F5344CB8AC3E}">
        <p14:creationId xmlns:p14="http://schemas.microsoft.com/office/powerpoint/2010/main" val="468905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a:spLocks/>
          </p:cNvSpPr>
          <p:nvPr/>
        </p:nvSpPr>
        <p:spPr>
          <a:xfrm>
            <a:off x="1459469" y="1876082"/>
            <a:ext cx="9273061" cy="255454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Economic analysis of household behavior is based on the assumption that people seek the highest level of utility or satisfaction.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general, greater consumption of a good brings higher total utility. However, the additional utility people receive from each unit of greater consumption tends to decline in a pattern of diminishing marginal utility.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907138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2145113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Consumption Choices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photograph of a calculator laying on top of a spreadsheet with a pen to the side.">
            <a:extLst>
              <a:ext uri="{FF2B5EF4-FFF2-40B4-BE49-F238E27FC236}">
                <a16:creationId xmlns:a16="http://schemas.microsoft.com/office/drawing/2014/main" id="{D74FA4C2-4F1B-4B10-8D01-4FFBB21AA8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88824" y="1285050"/>
            <a:ext cx="5414351" cy="3571017"/>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3BA1613B-4FD4-4AE6-8FFB-1A1AD1551B09}"/>
              </a:ext>
            </a:extLst>
          </p:cNvPr>
          <p:cNvSpPr txBox="1"/>
          <p:nvPr/>
        </p:nvSpPr>
        <p:spPr>
          <a:xfrm>
            <a:off x="2096771" y="4995687"/>
            <a:ext cx="7998448" cy="1384995"/>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Microeconomics seeks to understand the behavior of individual economic agents such as individuals and businesses. If people base their decisions on their own tastes and personal preferences, how can economists hope to analyze the choices consumers make?</a:t>
            </a:r>
          </a:p>
        </p:txBody>
      </p:sp>
    </p:spTree>
    <p:extLst>
      <p:ext uri="{BB962C8B-B14F-4D97-AF65-F5344CB8AC3E}">
        <p14:creationId xmlns:p14="http://schemas.microsoft.com/office/powerpoint/2010/main" val="4078751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Consumption Choices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Economists analyze individuals' decisions about what goods and services to buy as choices made within certain budget constraints.">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analyze individuals' decisions about what goods and services to buy as choices made within certain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budget constraints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12" name="Group 11" descr="Generally, consumers are trying to get the most happiness from their limited budget.">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Generally, consumers are trying to get the most happiness from their limited budget.</a:t>
              </a:r>
            </a:p>
          </p:txBody>
        </p:sp>
      </p:grpSp>
      <p:grpSp>
        <p:nvGrpSpPr>
          <p:cNvPr id="24" name="Group 23" descr="In economics, happiness or satisfaction is called utility.">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economics, happiness or satisfaction is called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utility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4238293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Consumption Choices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The budget constraint shows the various combinations of two goods that are affordable given a consumer’s limited income.">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budget constraint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shows the various combinations of two goods that are affordable given a consumer’s limited income. </a:t>
              </a:r>
            </a:p>
          </p:txBody>
        </p:sp>
      </p:grpSp>
      <p:grpSp>
        <p:nvGrpSpPr>
          <p:cNvPr id="12" name="Group 11" descr="Total utility is the amount of satisfaction consumers receive from the choices they make given their budget constraint.">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Total utility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amount of satisfaction consumers receive from the choices they make given their budget constraint.</a:t>
              </a:r>
            </a:p>
          </p:txBody>
        </p:sp>
      </p:grpSp>
      <p:pic>
        <p:nvPicPr>
          <p:cNvPr id="15" name="Picture 2" descr="A graph showing a line that represents a budget constraint with t-shirts on the x-axis and movies on the y-axis. The points on the line represent the different combinations of t-shirts and movies that can be purchased given a set budget.">
            <a:extLst>
              <a:ext uri="{FF2B5EF4-FFF2-40B4-BE49-F238E27FC236}">
                <a16:creationId xmlns:a16="http://schemas.microsoft.com/office/drawing/2014/main" id="{969BA94F-D767-4CDB-9703-4875EC8440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5559" y="3546110"/>
            <a:ext cx="4863456" cy="31369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9049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Marginal Utility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Consumers wish to choose the combination of goods on a budget constraint that will provide the greatest utility, or the most utils.">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Consumers wish to choose the combination of goods on a budget constraint that will provide the greatest utility, or the most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utils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24" name="Group 23" descr="Marginal utility refers to the additional utility provided by one additional unit of consumption.">
            <a:extLst>
              <a:ext uri="{FF2B5EF4-FFF2-40B4-BE49-F238E27FC236}">
                <a16:creationId xmlns:a16="http://schemas.microsoft.com/office/drawing/2014/main" id="{5A3232CA-D39A-4A32-A38E-6129AB1A380C}"/>
              </a:ext>
            </a:extLst>
          </p:cNvPr>
          <p:cNvGrpSpPr/>
          <p:nvPr/>
        </p:nvGrpSpPr>
        <p:grpSpPr>
          <a:xfrm>
            <a:off x="2066921" y="2504773"/>
            <a:ext cx="8058155" cy="806935"/>
            <a:chOff x="542922" y="1736761"/>
            <a:chExt cx="8058155"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2" y="1811048"/>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Marginal utility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refers to the additional utility provided by one additional unit of consumption.</a:t>
              </a:r>
            </a:p>
          </p:txBody>
        </p:sp>
      </p:grpSp>
      <p:grpSp>
        <p:nvGrpSpPr>
          <p:cNvPr id="12" name="Group 11" descr="Typically, consuming additional units of a particular good leads to greater total utility, but at a decreasing rate.">
            <a:extLst>
              <a:ext uri="{FF2B5EF4-FFF2-40B4-BE49-F238E27FC236}">
                <a16:creationId xmlns:a16="http://schemas.microsoft.com/office/drawing/2014/main" id="{8A8435D6-D374-4E5A-AF38-3D49C4E43E82}"/>
              </a:ext>
            </a:extLst>
          </p:cNvPr>
          <p:cNvGrpSpPr/>
          <p:nvPr/>
        </p:nvGrpSpPr>
        <p:grpSpPr>
          <a:xfrm>
            <a:off x="2066921" y="3425530"/>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Typically, consuming additional units of a particular good leads to greater total utility, but at a decreasing rate. </a:t>
              </a:r>
            </a:p>
          </p:txBody>
        </p:sp>
      </p:grpSp>
      <p:grpSp>
        <p:nvGrpSpPr>
          <p:cNvPr id="21" name="Group 20" descr="The law of diminishing marginal utility holds that for most goods, the additional utility received decreases with each unit added.">
            <a:extLst>
              <a:ext uri="{FF2B5EF4-FFF2-40B4-BE49-F238E27FC236}">
                <a16:creationId xmlns:a16="http://schemas.microsoft.com/office/drawing/2014/main" id="{4D0E1E7B-FE4D-443A-B921-805511369B2E}"/>
              </a:ext>
            </a:extLst>
          </p:cNvPr>
          <p:cNvGrpSpPr/>
          <p:nvPr/>
        </p:nvGrpSpPr>
        <p:grpSpPr>
          <a:xfrm>
            <a:off x="2066920" y="4349391"/>
            <a:ext cx="8058155" cy="806935"/>
            <a:chOff x="542922" y="1736761"/>
            <a:chExt cx="8058155" cy="806935"/>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2"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law of diminishing marginal utility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holds that for most goods, the additional utility received decreases with each unit added.</a:t>
              </a:r>
            </a:p>
          </p:txBody>
        </p:sp>
      </p:grpSp>
    </p:spTree>
    <p:extLst>
      <p:ext uri="{BB962C8B-B14F-4D97-AF65-F5344CB8AC3E}">
        <p14:creationId xmlns:p14="http://schemas.microsoft.com/office/powerpoint/2010/main" val="741854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Total and Marginal Utility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table comparing total and marginal utility of t-shirts and movies. It reads as follows: Row 1: T-Shirts: 1, Total Utility: 22, Marginal Utility: 22; Movies: 1, Total Utility: 16, Marginal Utility: 16.&#10;Row 2: T-Shirts: 2, Total Utility: 43, Marginal Utility: 21; Movies: 2, Total Utility: 31, Marginal Utility: 15.&#10;Row 3: T-Shirts: 3, Total Utility: 63, Marginal Utility: 20; Movies: 3, Total Utility: 45, Marginal Utility: 14.&#10;Row 4: T-Shirts: 4, Total Utility: 81, Marginal Utility: 18; Movies: 4, Total Utility: 58, Marginal Utility: 13.&#10;Row 5: T-Shirts: 5, Total Utility: 97, Marginal Utility: 16; Movies: 5, Total Utility: 70, Marginal Utility: 12.&#10;Row 6: T-Shirts: 6, Total Utility: 111, Marginal Utility: 14; Movies: 6, Total Utility: 81, Marginal Utility: 11.&#10;Row 7: T-Shirts: 7, Total Utility: 123, Marginal Utility: 12; Movies: 7, Total Utility: 91, Marginal Utility: 10.&#10;Row 8: T-Shirts: 8, Total Utility: 133, Marginal Utility: 10; Movies: 8, Total Utility: 100, Marginal Utility: 9.">
            <a:extLst>
              <a:ext uri="{FF2B5EF4-FFF2-40B4-BE49-F238E27FC236}">
                <a16:creationId xmlns:a16="http://schemas.microsoft.com/office/drawing/2014/main" id="{1ECAE94A-A8AB-19B7-B0A1-34DAA71675EF}"/>
              </a:ext>
            </a:extLst>
          </p:cNvPr>
          <p:cNvPicPr>
            <a:picLocks noChangeAspect="1"/>
          </p:cNvPicPr>
          <p:nvPr/>
        </p:nvPicPr>
        <p:blipFill>
          <a:blip r:embed="rId3"/>
          <a:stretch>
            <a:fillRect/>
          </a:stretch>
        </p:blipFill>
        <p:spPr>
          <a:xfrm>
            <a:off x="1294226" y="1383374"/>
            <a:ext cx="9603545" cy="3683983"/>
          </a:xfrm>
          <a:prstGeom prst="rect">
            <a:avLst/>
          </a:prstGeom>
        </p:spPr>
      </p:pic>
      <p:sp>
        <p:nvSpPr>
          <p:cNvPr id="18" name="TextBox 17">
            <a:extLst>
              <a:ext uri="{FF2B5EF4-FFF2-40B4-BE49-F238E27FC236}">
                <a16:creationId xmlns:a16="http://schemas.microsoft.com/office/drawing/2014/main" id="{E6F6F85F-855C-489C-9257-5FF9AC394BEF}"/>
              </a:ext>
            </a:extLst>
          </p:cNvPr>
          <p:cNvSpPr txBox="1"/>
          <p:nvPr/>
        </p:nvSpPr>
        <p:spPr>
          <a:xfrm>
            <a:off x="1294225" y="5503892"/>
            <a:ext cx="9603546" cy="1015663"/>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Consider this table that shows levels of utility given different combinations of t-shirts and movies. Notice that marginal utility diminishes as additional units are consumed, which means that each subsequent unit of a good consumed provides less additional utility.</a:t>
            </a:r>
          </a:p>
        </p:txBody>
      </p:sp>
    </p:spTree>
    <p:extLst>
      <p:ext uri="{BB962C8B-B14F-4D97-AF65-F5344CB8AC3E}">
        <p14:creationId xmlns:p14="http://schemas.microsoft.com/office/powerpoint/2010/main" val="1629298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Total and Marginal Utility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8" name="Picture 2" descr="A graph showing a line that represents a budget constraint with t-shirts on the x-axis and movies on the y-axis. The points on the line represent the different combinations of t-shirts and movies that can be purchased given a set budget.">
            <a:extLst>
              <a:ext uri="{FF2B5EF4-FFF2-40B4-BE49-F238E27FC236}">
                <a16:creationId xmlns:a16="http://schemas.microsoft.com/office/drawing/2014/main" id="{23BCE705-2506-4D94-9B3A-E10A636677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1833" y="1596521"/>
            <a:ext cx="4863456" cy="3117361"/>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A table matching the given graph and calculating total utility. It reads as follows: Point P is 4 t-shirts, 0 movies, and 81 plus 0 equals 81 total utility. Point Q is 3 t-shirts, 2 movies, and 63 plus 31 equals 94 total utility. Point R is 2 t-shirts, 4 movies, and 43 plus 58 equals 101 total utility. Point S is 1 t-shirt, 6 movies, and 22 plus 81 equals 103 total utility. Point T is 0 t-shirts, 8 movies, and 0 plus 100 equals 100 total utility.">
            <a:extLst>
              <a:ext uri="{FF2B5EF4-FFF2-40B4-BE49-F238E27FC236}">
                <a16:creationId xmlns:a16="http://schemas.microsoft.com/office/drawing/2014/main" id="{9218DB1F-8D08-7F85-A93E-E24D14244144}"/>
              </a:ext>
            </a:extLst>
          </p:cNvPr>
          <p:cNvPicPr>
            <a:picLocks noChangeAspect="1"/>
          </p:cNvPicPr>
          <p:nvPr/>
        </p:nvPicPr>
        <p:blipFill>
          <a:blip r:embed="rId4"/>
          <a:stretch>
            <a:fillRect/>
          </a:stretch>
        </p:blipFill>
        <p:spPr>
          <a:xfrm>
            <a:off x="6095999" y="1440656"/>
            <a:ext cx="5484222" cy="3171149"/>
          </a:xfrm>
          <a:prstGeom prst="rect">
            <a:avLst/>
          </a:prstGeom>
        </p:spPr>
      </p:pic>
      <p:sp>
        <p:nvSpPr>
          <p:cNvPr id="9" name="TextBox 8">
            <a:extLst>
              <a:ext uri="{FF2B5EF4-FFF2-40B4-BE49-F238E27FC236}">
                <a16:creationId xmlns:a16="http://schemas.microsoft.com/office/drawing/2014/main" id="{5680E63A-FE51-44AD-AE69-E4CEC5981046}"/>
              </a:ext>
            </a:extLst>
          </p:cNvPr>
          <p:cNvSpPr txBox="1"/>
          <p:nvPr/>
        </p:nvSpPr>
        <p:spPr>
          <a:xfrm>
            <a:off x="2192214" y="4914553"/>
            <a:ext cx="7807571" cy="1323439"/>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Consumers wish to choose the combination of goods on a budget constraint that will provide the greatest utility. In this case,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will give the consumer the highest utility, 103 utils. Moving to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results in a marginal utility of -3 utils, making it less desirable than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spTree>
    <p:extLst>
      <p:ext uri="{BB962C8B-B14F-4D97-AF65-F5344CB8AC3E}">
        <p14:creationId xmlns:p14="http://schemas.microsoft.com/office/powerpoint/2010/main" val="2635891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2487294D-B48A-4F7D-8D87-D4C2D7432859}"/>
              </a:ext>
            </a:extLst>
          </p:cNvPr>
          <p:cNvSpPr/>
          <p:nvPr/>
        </p:nvSpPr>
        <p:spPr>
          <a:xfrm>
            <a:off x="1524000" y="1481959"/>
            <a:ext cx="9144000" cy="8355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Susan loves jewelry, especially earrings and bracelets. The following table shows how many utils she derives from purchasing earrings and bracelets.</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pic>
        <p:nvPicPr>
          <p:cNvPr id="5" name="Picture 4" descr="A table comparing pairs of earrings and bracelets with their respective total utility and marginal utility values.&#10;&#10;Row 1: Earrings: 1 pair, total utility 15, marginal utility 15; Bracelets: 1, total utility 20, marginal utility 20.&#10;Row 2: Earrings: 2 pairs, total utility 30, marginal utility 15; Bracelets: 2, total utility 48, marginal utility 28.&#10;Row 3: Earrings: 3 pairs, total utility 40, marginal utility 10; Bracelets: 3, total utility 65, marginal utility 17.&#10;Row 4: Earrings: 4 pairs, total utility 49, marginal utility 9; Bracelets: 4, total utility 77, marginal utility 12.&#10;Row 5: Earrings: 5 pairs, total utility 53, marginal utility 4; Bracelets: 5, total utility 83, marginal utility 6.">
            <a:extLst>
              <a:ext uri="{FF2B5EF4-FFF2-40B4-BE49-F238E27FC236}">
                <a16:creationId xmlns:a16="http://schemas.microsoft.com/office/drawing/2014/main" id="{E61D73BA-758E-549E-1958-1E46D15A0B77}"/>
              </a:ext>
            </a:extLst>
          </p:cNvPr>
          <p:cNvPicPr>
            <a:picLocks noChangeAspect="1"/>
          </p:cNvPicPr>
          <p:nvPr/>
        </p:nvPicPr>
        <p:blipFill>
          <a:blip r:embed="rId3"/>
          <a:stretch>
            <a:fillRect/>
          </a:stretch>
        </p:blipFill>
        <p:spPr>
          <a:xfrm>
            <a:off x="548703" y="2661581"/>
            <a:ext cx="11094593" cy="2352054"/>
          </a:xfrm>
          <a:prstGeom prst="rect">
            <a:avLst/>
          </a:prstGeom>
        </p:spPr>
      </p:pic>
      <p:sp>
        <p:nvSpPr>
          <p:cNvPr id="10" name="Rectangle 9">
            <a:extLst>
              <a:ext uri="{FF2B5EF4-FFF2-40B4-BE49-F238E27FC236}">
                <a16:creationId xmlns:a16="http://schemas.microsoft.com/office/drawing/2014/main" id="{4F00D5F9-7360-4C97-AD1E-F45106BDDE3D}"/>
              </a:ext>
            </a:extLst>
          </p:cNvPr>
          <p:cNvSpPr/>
          <p:nvPr/>
        </p:nvSpPr>
        <p:spPr>
          <a:xfrm>
            <a:off x="1524000" y="5376041"/>
            <a:ext cx="9144000" cy="8355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What is her total utility if she purchases 5 pairs of earrings and 1 bracelet?</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318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The same table from the previous slide with 53 total utility for 5 pairs of earrings circled and 20 total utility for 1 bracelet circled.">
            <a:extLst>
              <a:ext uri="{FF2B5EF4-FFF2-40B4-BE49-F238E27FC236}">
                <a16:creationId xmlns:a16="http://schemas.microsoft.com/office/drawing/2014/main" id="{A215E3B8-D4E4-A2A1-8EF2-40BCF62A8BE1}"/>
              </a:ext>
            </a:extLst>
          </p:cNvPr>
          <p:cNvPicPr>
            <a:picLocks noChangeAspect="1"/>
          </p:cNvPicPr>
          <p:nvPr/>
        </p:nvPicPr>
        <p:blipFill>
          <a:blip r:embed="rId3"/>
          <a:stretch>
            <a:fillRect/>
          </a:stretch>
        </p:blipFill>
        <p:spPr>
          <a:xfrm>
            <a:off x="434378" y="2060309"/>
            <a:ext cx="11323244" cy="2364194"/>
          </a:xfrm>
          <a:prstGeom prst="rect">
            <a:avLst/>
          </a:prstGeom>
        </p:spPr>
      </p:pic>
      <p:sp>
        <p:nvSpPr>
          <p:cNvPr id="10" name="Rectangle 9">
            <a:extLst>
              <a:ext uri="{FF2B5EF4-FFF2-40B4-BE49-F238E27FC236}">
                <a16:creationId xmlns:a16="http://schemas.microsoft.com/office/drawing/2014/main" id="{4F00D5F9-7360-4C97-AD1E-F45106BDDE3D}"/>
              </a:ext>
            </a:extLst>
          </p:cNvPr>
          <p:cNvSpPr/>
          <p:nvPr/>
        </p:nvSpPr>
        <p:spPr>
          <a:xfrm>
            <a:off x="5027387" y="5302306"/>
            <a:ext cx="2137226" cy="8355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53 + 20 = 73 utils</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0469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546B658-9194-4B10-8E35-3403913454E3}">
  <ds:schemaRefs>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http://purl.org/dc/dcmitype/"/>
    <ds:schemaRef ds:uri="http://purl.org/dc/terms/"/>
    <ds:schemaRef ds:uri="http://schemas.microsoft.com/office/2006/metadata/properties"/>
    <ds:schemaRef ds:uri="06d9c582-05c2-476b-83d2-72ab8b1380b2"/>
    <ds:schemaRef ds:uri="fdab59f7-c3a7-48e5-acd8-618ce834776e"/>
    <ds:schemaRef ds:uri="http://purl.org/dc/elements/1.1/"/>
  </ds:schemaRefs>
</ds:datastoreItem>
</file>

<file path=customXml/itemProps2.xml><?xml version="1.0" encoding="utf-8"?>
<ds:datastoreItem xmlns:ds="http://schemas.openxmlformats.org/officeDocument/2006/customXml" ds:itemID="{2B1EE9E6-C328-40BB-BDF5-0DC930492D4F}">
  <ds:schemaRefs>
    <ds:schemaRef ds:uri="http://schemas.microsoft.com/sharepoint/v3/contenttype/forms"/>
  </ds:schemaRefs>
</ds:datastoreItem>
</file>

<file path=customXml/itemProps3.xml><?xml version="1.0" encoding="utf-8"?>
<ds:datastoreItem xmlns:ds="http://schemas.openxmlformats.org/officeDocument/2006/customXml" ds:itemID="{26947EF2-A680-446B-96E3-A2A40C4BED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441</TotalTime>
  <Words>1103</Words>
  <Application>Microsoft Office PowerPoint</Application>
  <PresentationFormat>Widescreen</PresentationFormat>
  <Paragraphs>76</Paragraphs>
  <Slides>14</Slides>
  <Notes>12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Calibri Light</vt:lpstr>
      <vt:lpstr>Century Gothic</vt:lpstr>
      <vt:lpstr>Open Sans</vt:lpstr>
      <vt:lpstr>Office Theme</vt:lpstr>
      <vt:lpstr>1_Office Theme</vt:lpstr>
      <vt:lpstr>Consumption Choices</vt:lpstr>
      <vt:lpstr>Consumption Choices1</vt:lpstr>
      <vt:lpstr>Consumption Choices2</vt:lpstr>
      <vt:lpstr>Consumption Choices3</vt:lpstr>
      <vt:lpstr>Marginal Utility</vt:lpstr>
      <vt:lpstr>Total and Marginal Utility1</vt:lpstr>
      <vt:lpstr>Total and Marginal Utility2</vt:lpstr>
      <vt:lpstr>On Your Own1</vt:lpstr>
      <vt:lpstr>On Your Own2</vt:lpstr>
      <vt:lpstr>Marginal Utility Per Dollar</vt:lpstr>
      <vt:lpstr>A Rule for Maximizing Utility</vt:lpstr>
      <vt:lpstr>Real-World Discussion</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53</cp:revision>
  <dcterms:created xsi:type="dcterms:W3CDTF">2017-06-16T13:06:21Z</dcterms:created>
  <dcterms:modified xsi:type="dcterms:W3CDTF">2026-02-03T13:21:03Z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