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94" r:id="rId6"/>
    <p:sldId id="395" r:id="rId7"/>
    <p:sldId id="396" r:id="rId8"/>
    <p:sldId id="397" r:id="rId9"/>
    <p:sldId id="398" r:id="rId10"/>
    <p:sldId id="399" r:id="rId11"/>
    <p:sldId id="400" r:id="rId12"/>
    <p:sldId id="401" r:id="rId13"/>
    <p:sldId id="402" r:id="rId14"/>
    <p:sldId id="4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99CC"/>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FFC16-EBCA-48C5-9AF4-04596126D526}" v="3" dt="2026-02-03T13:18:25.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calculate income elasticity of demand, cross-price elasticity of demand, and elasticity in labor and financial capital markets.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57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of elasticity does not just apply to the responsiveness of </a:t>
            </a:r>
            <a:r>
              <a:rPr lang="en-US" sz="1200" dirty="0">
                <a:solidFill>
                  <a:schemeClr val="bg1"/>
                </a:solidFill>
              </a:rPr>
              <a:t>quantity supplied and demanded </a:t>
            </a:r>
            <a:r>
              <a:rPr lang="en-US" sz="1200" kern="1200" dirty="0">
                <a:solidFill>
                  <a:schemeClr val="tx1"/>
                </a:solidFill>
                <a:effectLst/>
                <a:latin typeface="+mn-lt"/>
                <a:ea typeface="+mn-ea"/>
                <a:cs typeface="+mn-cs"/>
              </a:rPr>
              <a:t>to changes in the price of a product. Quantity demanded depends on income, tastes and preferences, the prices of related goods, and so on, as well as price. Quantity supplied depends on factors such as the cost of production, as well as price. Elasticity can be measured for any determinant of quantity supplied and quantity demanded, not just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love pancakes, an increase in your income will increase your demand for pancakes, meaning it is a normal good to you. If you like pancakes, but really prefer expensive croissants, an increase in your income will reduce your demand for pancakes, as you choose to purchase more croissants. This would make pancakes an inferior good to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43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Substitute goods have positive cross-price elasticities of demand: if Good A is a substitute for Good B, a higher price for B will mean a greater quantity consumed of A. Complement goods have negative cross-price elasticities: if Good A is a complement for Good B, a higher price for B will mean a lower quantity consumed of 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9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society where people love to eat peanut butter and jelly sandwiches and refuse to eat one good without the other, an increase in the price of one of the goods will decrease the demand for the other. This means the cross-price elasticity of demand between peanut butter and jelly is negative, indicating the two goods are complements.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9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42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Elasticity refers to the change of one variable divided by the percentage change of a related variable that we can apply to many economic connections.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income elasticity of demand is the percentage change in quantity demanded divided by the percentage change in income.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cross-price elasticity of demand is the percentage change in the quantity demanded of a good divided by the percentage change in the price of another good.</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wage elasticity of labor supply is the percentage change in the quantity of hours supplied divided by the percentage change in the wage.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elasticity of savings with respect to interest rates is the percentage change in the quantity of savings divided by the percentage change in interest rates.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09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Elasticity in Areas Other Than Price</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52763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87117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in Areas Other Than Price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The basic idea of elasticity does not just apply to the responsiveness of quantity supplied and demanded to changes in the price of a product.">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96198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basic idea of elasticity does not just apply to the responsiveness of quantity supplied and demanded to changes in the price of a product. </a:t>
              </a:r>
            </a:p>
          </p:txBody>
        </p:sp>
      </p:grpSp>
      <p:grpSp>
        <p:nvGrpSpPr>
          <p:cNvPr id="32" name="Group 31" descr="Quantity demanded depends on income, tastes and preferences, and the prices of related goods, as well as price.">
            <a:extLst>
              <a:ext uri="{FF2B5EF4-FFF2-40B4-BE49-F238E27FC236}">
                <a16:creationId xmlns:a16="http://schemas.microsoft.com/office/drawing/2014/main" id="{230C1D09-6C14-43AA-82DC-A2A61F34F6B2}"/>
              </a:ext>
            </a:extLst>
          </p:cNvPr>
          <p:cNvGrpSpPr/>
          <p:nvPr/>
        </p:nvGrpSpPr>
        <p:grpSpPr>
          <a:xfrm>
            <a:off x="2066922" y="2471278"/>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Quantity demanded depends on income, tastes and preferences, and the prices of related goods, as well as price.</a:t>
              </a:r>
            </a:p>
          </p:txBody>
        </p:sp>
      </p:grpSp>
      <p:grpSp>
        <p:nvGrpSpPr>
          <p:cNvPr id="25" name="Group 24" descr="Quantity supplied depends on factors such as the cost of production, as well as price.">
            <a:extLst>
              <a:ext uri="{FF2B5EF4-FFF2-40B4-BE49-F238E27FC236}">
                <a16:creationId xmlns:a16="http://schemas.microsoft.com/office/drawing/2014/main" id="{608B93DA-12D5-4969-B4A3-543200217DEA}"/>
              </a:ext>
            </a:extLst>
          </p:cNvPr>
          <p:cNvGrpSpPr/>
          <p:nvPr/>
        </p:nvGrpSpPr>
        <p:grpSpPr>
          <a:xfrm>
            <a:off x="2066922" y="33510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Quantity supplied depends on factors such as the cost of production, as well as price.</a:t>
              </a:r>
            </a:p>
          </p:txBody>
        </p:sp>
      </p:grpSp>
      <p:grpSp>
        <p:nvGrpSpPr>
          <p:cNvPr id="35" name="Group 34" descr="Elasticity can be measured for any determinant of quantity supplied and quantity demanded, not just the price.">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can be measured for any determinant of quantity supplied and quantity demanded, not just the price.</a:t>
              </a:r>
            </a:p>
          </p:txBody>
        </p:sp>
      </p:grpSp>
    </p:spTree>
    <p:extLst>
      <p:ext uri="{BB962C8B-B14F-4D97-AF65-F5344CB8AC3E}">
        <p14:creationId xmlns:p14="http://schemas.microsoft.com/office/powerpoint/2010/main" val="330832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Income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 income elasticity of demand is the percentage change in quantity demanded divided by the percentage change in income.">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income elasticity of demand is the percentage change in quantity demanded divided by the percentage change in income.</a:t>
              </a:r>
            </a:p>
          </p:txBody>
        </p:sp>
      </p:grpSp>
      <p:grpSp>
        <p:nvGrpSpPr>
          <p:cNvPr id="14" name="Group 13" descr="For most products, most of the time, the income elasticity of demand is positive.">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most products, most of the time, the income elasticity of demand is positive.</a:t>
              </a:r>
            </a:p>
          </p:txBody>
        </p:sp>
      </p:grpSp>
      <p:grpSp>
        <p:nvGrpSpPr>
          <p:cNvPr id="17" name="Group 16" descr="This pattern is common enough that these goods are referred to as normal goods.">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pattern is common enough that these goods are referred to as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normal goods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0" name="Group 19" descr="For some goods, an increase in income means that one might purchase less of the good.">
            <a:extLst>
              <a:ext uri="{FF2B5EF4-FFF2-40B4-BE49-F238E27FC236}">
                <a16:creationId xmlns:a16="http://schemas.microsoft.com/office/drawing/2014/main" id="{61A8A6E9-9403-451C-8077-FBD0A665ACFE}"/>
              </a:ext>
            </a:extLst>
          </p:cNvPr>
          <p:cNvGrpSpPr/>
          <p:nvPr/>
        </p:nvGrpSpPr>
        <p:grpSpPr>
          <a:xfrm>
            <a:off x="2066922" y="426039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ECF5D3B0-1D52-4E63-A2B7-8A93018B107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DDCE0B8-D3A4-4AD2-A032-DFBF7457E1DE}"/>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some goods, an increase in income means that one might purchase less of the good.</a:t>
              </a:r>
            </a:p>
          </p:txBody>
        </p:sp>
      </p:grpSp>
      <p:grpSp>
        <p:nvGrpSpPr>
          <p:cNvPr id="23" name="Group 22" descr="When the income elasticity of demand is negative, the good is referred to as an inferior good.">
            <a:extLst>
              <a:ext uri="{FF2B5EF4-FFF2-40B4-BE49-F238E27FC236}">
                <a16:creationId xmlns:a16="http://schemas.microsoft.com/office/drawing/2014/main" id="{221E18B7-58A8-4449-BEEA-8CE2ED958702}"/>
              </a:ext>
            </a:extLst>
          </p:cNvPr>
          <p:cNvGrpSpPr/>
          <p:nvPr/>
        </p:nvGrpSpPr>
        <p:grpSpPr>
          <a:xfrm>
            <a:off x="2066922" y="515360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FC609BC0-A271-4E33-8046-C2BB5A5BFC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ED8FA75-FA75-45A7-8B9F-7060BA85592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income elasticity of demand is negative, the good is referred to as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inferior good</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17420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Income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stack of pancakes">
            <a:extLst>
              <a:ext uri="{FF2B5EF4-FFF2-40B4-BE49-F238E27FC236}">
                <a16:creationId xmlns:a16="http://schemas.microsoft.com/office/drawing/2014/main" id="{0DC80B4C-D51C-4ADD-8C8F-7AB94075CACD}"/>
              </a:ext>
            </a:extLst>
          </p:cNvPr>
          <p:cNvPicPr>
            <a:picLocks noChangeAspect="1"/>
          </p:cNvPicPr>
          <p:nvPr/>
        </p:nvPicPr>
        <p:blipFill rotWithShape="1">
          <a:blip r:embed="rId3">
            <a:extLst>
              <a:ext uri="{28A0092B-C50C-407E-A947-70E740481C1C}">
                <a14:useLocalDpi xmlns:a14="http://schemas.microsoft.com/office/drawing/2010/main" val="0"/>
              </a:ext>
            </a:extLst>
          </a:blip>
          <a:srcRect t="29263" r="3456"/>
          <a:stretch/>
        </p:blipFill>
        <p:spPr>
          <a:xfrm>
            <a:off x="4304733" y="1475582"/>
            <a:ext cx="3582526" cy="2899928"/>
          </a:xfrm>
          <a:prstGeom prst="rect">
            <a:avLst/>
          </a:prstGeom>
        </p:spPr>
      </p:pic>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you love pancakes, an increase in your income will increase your demand for pancakes, meaning it is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normal good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you. If you like pancakes, but really prefer expensive croissants, an increase in your income will reduce your demand for pancakes, as you choose to purchase more croissants. This would make pancakes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inferior good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you.</a:t>
            </a:r>
          </a:p>
        </p:txBody>
      </p:sp>
    </p:spTree>
    <p:extLst>
      <p:ext uri="{BB962C8B-B14F-4D97-AF65-F5344CB8AC3E}">
        <p14:creationId xmlns:p14="http://schemas.microsoft.com/office/powerpoint/2010/main" val="339724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Cross-Price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A change in the price of one good can shift the quantity demanded for another good.">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change in the price of one good can shift the quantity demanded for another good.</a:t>
              </a:r>
            </a:p>
          </p:txBody>
        </p:sp>
      </p:grpSp>
      <p:grpSp>
        <p:nvGrpSpPr>
          <p:cNvPr id="14" name="Group 13" descr="If two goods are complements, a drop in the price of one good will lead to an increase in the quantity demanded of the other good.">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two goods are complements, a drop in the price of one good will lead to an increase in the quantity demanded of the other good.</a:t>
              </a:r>
            </a:p>
          </p:txBody>
        </p:sp>
      </p:grpSp>
      <p:grpSp>
        <p:nvGrpSpPr>
          <p:cNvPr id="17" name="Group 16" descr="If two goods are substitutes, a drop in the price of one good will cause people to substitute toward that good.">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two goods are substitutes, a drop in the price of one good will cause people to substitute toward that good. </a:t>
              </a:r>
            </a:p>
          </p:txBody>
        </p:sp>
      </p:grpSp>
      <p:grpSp>
        <p:nvGrpSpPr>
          <p:cNvPr id="27" name="Group 26" descr="The term &quot;cross-price&quot; refers to the idea that the price of one good is affecting the quantity demanded of a different good.">
            <a:extLst>
              <a:ext uri="{FF2B5EF4-FFF2-40B4-BE49-F238E27FC236}">
                <a16:creationId xmlns:a16="http://schemas.microsoft.com/office/drawing/2014/main" id="{0E3B4252-77AE-4406-87A3-0BFE70A65DE8}"/>
              </a:ext>
            </a:extLst>
          </p:cNvPr>
          <p:cNvGrpSpPr/>
          <p:nvPr/>
        </p:nvGrpSpPr>
        <p:grpSpPr>
          <a:xfrm>
            <a:off x="2066922" y="426039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256225DE-FEA7-4326-A0F9-1247020C21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FBCE4ED2-87ED-4CFE-973C-9B1AA4B2658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term "cross-price" refers to the idea that the price of one good is affecting the quantity demanded of a different good.</a:t>
              </a:r>
            </a:p>
          </p:txBody>
        </p:sp>
      </p:grpSp>
      <p:pic>
        <p:nvPicPr>
          <p:cNvPr id="3" name="Picture 2" descr="cross-price elasticity of demand equals percent change in quantity demanded of Good A divided by percent change in price of Good B">
            <a:extLst>
              <a:ext uri="{FF2B5EF4-FFF2-40B4-BE49-F238E27FC236}">
                <a16:creationId xmlns:a16="http://schemas.microsoft.com/office/drawing/2014/main" id="{05BAFB47-93A0-C36B-6714-CDA9F9C38525}"/>
              </a:ext>
            </a:extLst>
          </p:cNvPr>
          <p:cNvPicPr>
            <a:picLocks noChangeAspect="1"/>
          </p:cNvPicPr>
          <p:nvPr/>
        </p:nvPicPr>
        <p:blipFill>
          <a:blip r:embed="rId3"/>
          <a:srcRect l="1067" r="1116"/>
          <a:stretch>
            <a:fillRect/>
          </a:stretch>
        </p:blipFill>
        <p:spPr>
          <a:xfrm>
            <a:off x="2066922" y="5153606"/>
            <a:ext cx="8058154" cy="794304"/>
          </a:xfrm>
          <a:prstGeom prst="rect">
            <a:avLst/>
          </a:prstGeom>
        </p:spPr>
      </p:pic>
    </p:spTree>
    <p:extLst>
      <p:ext uri="{BB962C8B-B14F-4D97-AF65-F5344CB8AC3E}">
        <p14:creationId xmlns:p14="http://schemas.microsoft.com/office/powerpoint/2010/main" val="1820721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Cross-Price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3" name="Picture 32" descr="A graphic depicting the following: Substitute goods have positive cross-price elasticities of demand: if Good A is a substitute for Good B, a higher price for B will mean a greater quantity consumed of A.">
            <a:extLst>
              <a:ext uri="{FF2B5EF4-FFF2-40B4-BE49-F238E27FC236}">
                <a16:creationId xmlns:a16="http://schemas.microsoft.com/office/drawing/2014/main" id="{823B2273-A0B5-D515-D3A8-3ADE2B0F57DD}"/>
              </a:ext>
            </a:extLst>
          </p:cNvPr>
          <p:cNvPicPr>
            <a:picLocks noChangeAspect="1"/>
          </p:cNvPicPr>
          <p:nvPr/>
        </p:nvPicPr>
        <p:blipFill>
          <a:blip r:embed="rId3"/>
          <a:stretch>
            <a:fillRect/>
          </a:stretch>
        </p:blipFill>
        <p:spPr>
          <a:xfrm>
            <a:off x="1881188" y="1473714"/>
            <a:ext cx="3457673" cy="4281886"/>
          </a:xfrm>
          <a:prstGeom prst="rect">
            <a:avLst/>
          </a:prstGeom>
        </p:spPr>
      </p:pic>
      <p:pic>
        <p:nvPicPr>
          <p:cNvPr id="35" name="Picture 34" descr="A graphic depicting the following: Complement goods have negative cross-price elasticities: if Good A is a complement for Good B, a higher price for B will mean a lower quantity consumed of A.">
            <a:extLst>
              <a:ext uri="{FF2B5EF4-FFF2-40B4-BE49-F238E27FC236}">
                <a16:creationId xmlns:a16="http://schemas.microsoft.com/office/drawing/2014/main" id="{A6021EDA-2C75-63D3-2BE4-7CF7C7DF6D52}"/>
              </a:ext>
            </a:extLst>
          </p:cNvPr>
          <p:cNvPicPr>
            <a:picLocks noChangeAspect="1"/>
          </p:cNvPicPr>
          <p:nvPr/>
        </p:nvPicPr>
        <p:blipFill>
          <a:blip r:embed="rId4"/>
          <a:stretch>
            <a:fillRect/>
          </a:stretch>
        </p:blipFill>
        <p:spPr>
          <a:xfrm>
            <a:off x="6853141" y="1473714"/>
            <a:ext cx="3814860" cy="4169508"/>
          </a:xfrm>
          <a:prstGeom prst="rect">
            <a:avLst/>
          </a:prstGeom>
        </p:spPr>
      </p:pic>
    </p:spTree>
    <p:extLst>
      <p:ext uri="{BB962C8B-B14F-4D97-AF65-F5344CB8AC3E}">
        <p14:creationId xmlns:p14="http://schemas.microsoft.com/office/powerpoint/2010/main" val="72599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Cross-Price Elasticity of Demand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picture of peanut butter in a dish">
            <a:extLst>
              <a:ext uri="{FF2B5EF4-FFF2-40B4-BE49-F238E27FC236}">
                <a16:creationId xmlns:a16="http://schemas.microsoft.com/office/drawing/2014/main" id="{458974DF-FBE2-459D-8286-3E55303E4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1435704"/>
            <a:ext cx="3967820" cy="2979683"/>
          </a:xfrm>
          <a:prstGeom prst="rect">
            <a:avLst/>
          </a:prstGeom>
        </p:spPr>
      </p:pic>
      <p:pic>
        <p:nvPicPr>
          <p:cNvPr id="3" name="Picture 2" descr="A picture of jelly in a jar">
            <a:extLst>
              <a:ext uri="{FF2B5EF4-FFF2-40B4-BE49-F238E27FC236}">
                <a16:creationId xmlns:a16="http://schemas.microsoft.com/office/drawing/2014/main" id="{09FA8213-686D-4C36-A5E0-EC0E9D6F4010}"/>
              </a:ext>
            </a:extLst>
          </p:cNvPr>
          <p:cNvPicPr>
            <a:picLocks noChangeAspect="1"/>
          </p:cNvPicPr>
          <p:nvPr/>
        </p:nvPicPr>
        <p:blipFill rotWithShape="1">
          <a:blip r:embed="rId4">
            <a:extLst>
              <a:ext uri="{28A0092B-C50C-407E-A947-70E740481C1C}">
                <a14:useLocalDpi xmlns:a14="http://schemas.microsoft.com/office/drawing/2010/main" val="0"/>
              </a:ext>
            </a:extLst>
          </a:blip>
          <a:srcRect t="37471" r="1264"/>
          <a:stretch/>
        </p:blipFill>
        <p:spPr>
          <a:xfrm>
            <a:off x="6342994" y="1371485"/>
            <a:ext cx="3967819" cy="3043901"/>
          </a:xfrm>
          <a:prstGeom prst="rect">
            <a:avLst/>
          </a:prstGeom>
        </p:spPr>
      </p:pic>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society where people love to eat peanut butter and jelly sandwiches, while refusing to eat one good without the other, an increase in the price of one of the goods will decrease the demand for the other. This means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cross-price elasticity of demand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between peanut butter and jelly is negative, indicating the two goods are complements.</a:t>
            </a:r>
          </a:p>
        </p:txBody>
      </p:sp>
    </p:spTree>
    <p:extLst>
      <p:ext uri="{BB962C8B-B14F-4D97-AF65-F5344CB8AC3E}">
        <p14:creationId xmlns:p14="http://schemas.microsoft.com/office/powerpoint/2010/main" val="35571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in Labor and Financial Capital Markets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 concept of elasticity applies to any market, not just markets for goods and services.">
            <a:extLst>
              <a:ext uri="{FF2B5EF4-FFF2-40B4-BE49-F238E27FC236}">
                <a16:creationId xmlns:a16="http://schemas.microsoft.com/office/drawing/2014/main" id="{1BD8C9D1-3C23-4A57-877E-6BC7D6791356}"/>
              </a:ext>
            </a:extLst>
          </p:cNvPr>
          <p:cNvGrpSpPr/>
          <p:nvPr/>
        </p:nvGrpSpPr>
        <p:grpSpPr>
          <a:xfrm>
            <a:off x="2066922" y="1349118"/>
            <a:ext cx="8058155" cy="804672"/>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concept of elasticity applies to any market, not just markets for goods and services.</a:t>
              </a:r>
            </a:p>
          </p:txBody>
        </p:sp>
      </p:grpSp>
      <p:grpSp>
        <p:nvGrpSpPr>
          <p:cNvPr id="14" name="Group 13" descr="The wage elasticity of labor supply refers to the percentage change in hours worked divided by the percentage change in wages.">
            <a:extLst>
              <a:ext uri="{FF2B5EF4-FFF2-40B4-BE49-F238E27FC236}">
                <a16:creationId xmlns:a16="http://schemas.microsoft.com/office/drawing/2014/main" id="{E3299D06-C9A5-4B6F-9FE5-3C4F8C85B1B4}"/>
              </a:ext>
            </a:extLst>
          </p:cNvPr>
          <p:cNvGrpSpPr/>
          <p:nvPr/>
        </p:nvGrpSpPr>
        <p:grpSpPr>
          <a:xfrm>
            <a:off x="2066921" y="2248009"/>
            <a:ext cx="8058154" cy="804672"/>
            <a:chOff x="542923" y="1736761"/>
            <a:chExt cx="8058154" cy="850500"/>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5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80467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wage elasticity of labor supply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percentage change in hours worked divided by the percentage change in wages.</a:t>
              </a:r>
            </a:p>
          </p:txBody>
        </p:sp>
      </p:grpSp>
      <p:pic>
        <p:nvPicPr>
          <p:cNvPr id="3" name="Picture 2" descr="wage elasticity of labor supply equals percent change in quantity of labor demanded divided by percent change in wage">
            <a:extLst>
              <a:ext uri="{FF2B5EF4-FFF2-40B4-BE49-F238E27FC236}">
                <a16:creationId xmlns:a16="http://schemas.microsoft.com/office/drawing/2014/main" id="{12CF83AC-42DA-E978-872B-11C28AC7BF58}"/>
              </a:ext>
            </a:extLst>
          </p:cNvPr>
          <p:cNvPicPr>
            <a:picLocks noChangeAspect="1"/>
          </p:cNvPicPr>
          <p:nvPr/>
        </p:nvPicPr>
        <p:blipFill>
          <a:blip r:embed="rId3"/>
          <a:srcRect l="601" t="5389" r="597"/>
          <a:stretch>
            <a:fillRect/>
          </a:stretch>
        </p:blipFill>
        <p:spPr>
          <a:xfrm>
            <a:off x="2066919" y="3143452"/>
            <a:ext cx="8058154" cy="804673"/>
          </a:xfrm>
          <a:prstGeom prst="rect">
            <a:avLst/>
          </a:prstGeom>
        </p:spPr>
      </p:pic>
      <p:grpSp>
        <p:nvGrpSpPr>
          <p:cNvPr id="17" name="Group 16" descr="The elasticity of savings refers to the percentage change in the quantity of savings divided by the percentage change in interest rates.">
            <a:extLst>
              <a:ext uri="{FF2B5EF4-FFF2-40B4-BE49-F238E27FC236}">
                <a16:creationId xmlns:a16="http://schemas.microsoft.com/office/drawing/2014/main" id="{D8465D74-2A4D-4976-B461-023A80CBA99E}"/>
              </a:ext>
            </a:extLst>
          </p:cNvPr>
          <p:cNvGrpSpPr/>
          <p:nvPr/>
        </p:nvGrpSpPr>
        <p:grpSpPr>
          <a:xfrm>
            <a:off x="2066919" y="4038896"/>
            <a:ext cx="8058154" cy="804673"/>
            <a:chOff x="542923" y="1736761"/>
            <a:chExt cx="8058154" cy="850501"/>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5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90"/>
              <a:ext cx="7807571" cy="80467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elasticity of savings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 the percentage change in the quantity of savings divided by the percentage change in interest rates.</a:t>
              </a:r>
            </a:p>
          </p:txBody>
        </p:sp>
      </p:grpSp>
      <p:pic>
        <p:nvPicPr>
          <p:cNvPr id="5" name="Picture 4" descr="elasticity of savings equals percent change in quantity of savings divided by percent change in interest rate">
            <a:extLst>
              <a:ext uri="{FF2B5EF4-FFF2-40B4-BE49-F238E27FC236}">
                <a16:creationId xmlns:a16="http://schemas.microsoft.com/office/drawing/2014/main" id="{049D16A5-01D5-F9C4-7BAF-7C9988DAD13F}"/>
              </a:ext>
            </a:extLst>
          </p:cNvPr>
          <p:cNvPicPr>
            <a:picLocks noChangeAspect="1"/>
          </p:cNvPicPr>
          <p:nvPr/>
        </p:nvPicPr>
        <p:blipFill>
          <a:blip r:embed="rId4"/>
          <a:stretch>
            <a:fillRect/>
          </a:stretch>
        </p:blipFill>
        <p:spPr>
          <a:xfrm>
            <a:off x="2066919" y="4934339"/>
            <a:ext cx="8058153" cy="804671"/>
          </a:xfrm>
          <a:prstGeom prst="rect">
            <a:avLst/>
          </a:prstGeom>
        </p:spPr>
      </p:pic>
    </p:spTree>
    <p:extLst>
      <p:ext uri="{BB962C8B-B14F-4D97-AF65-F5344CB8AC3E}">
        <p14:creationId xmlns:p14="http://schemas.microsoft.com/office/powerpoint/2010/main" val="348892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7919"/>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refers to the change of one variable divided by the percentage change of a related variable that we can apply to many economic connections.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income elasticity of demand is the percentage change in quantity demanded divided by the percentage change in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cross-price elasticity of demand is the percentage change in the quantity demanded of a good divided by the percentage change in the price of another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wage elasticity of labor supply is the percentage change in the quantity of hours supplied divided by the percentage change in the wage.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elasticity of savings with respect to interest rates is the percentage change in the quantity of savings divided by the percentage change in interest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363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AD36BA-71B5-4628-80C0-E0317A3E6302}">
  <ds:schemaRefs>
    <ds:schemaRef ds:uri="http://schemas.microsoft.com/sharepoint/v3/contenttype/forms"/>
  </ds:schemaRefs>
</ds:datastoreItem>
</file>

<file path=customXml/itemProps2.xml><?xml version="1.0" encoding="utf-8"?>
<ds:datastoreItem xmlns:ds="http://schemas.openxmlformats.org/officeDocument/2006/customXml" ds:itemID="{06EC17AB-476D-43B5-A0EA-15C46172881A}">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fdab59f7-c3a7-48e5-acd8-618ce834776e"/>
    <ds:schemaRef ds:uri="http://www.w3.org/XML/1998/namespace"/>
    <ds:schemaRef ds:uri="http://purl.org/dc/dcmitype/"/>
    <ds:schemaRef ds:uri="http://schemas.microsoft.com/office/infopath/2007/PartnerControls"/>
    <ds:schemaRef ds:uri="06d9c582-05c2-476b-83d2-72ab8b1380b2"/>
    <ds:schemaRef ds:uri="http://purl.org/dc/elements/1.1/"/>
  </ds:schemaRefs>
</ds:datastoreItem>
</file>

<file path=customXml/itemProps3.xml><?xml version="1.0" encoding="utf-8"?>
<ds:datastoreItem xmlns:ds="http://schemas.openxmlformats.org/officeDocument/2006/customXml" ds:itemID="{7F371F95-D72A-43C6-BEC1-15CC92B95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371</TotalTime>
  <Words>1344</Words>
  <Application>Microsoft Office PowerPoint</Application>
  <PresentationFormat>Widescreen</PresentationFormat>
  <Paragraphs>76</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Elasticity in Areas Other Than Price</vt:lpstr>
      <vt:lpstr>Elasticity in Areas Other Than Price1</vt:lpstr>
      <vt:lpstr>Income Elasticity of Demand1</vt:lpstr>
      <vt:lpstr>Income Elasticity of Demand2</vt:lpstr>
      <vt:lpstr>Cross-Price Elasticity of Demand1</vt:lpstr>
      <vt:lpstr>Cross-Price Elasticity of Demand2</vt:lpstr>
      <vt:lpstr>Cross-Price Elasticity of Demand3</vt:lpstr>
      <vt:lpstr>Elasticity in Labor and Financial Capital Markets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38</cp:revision>
  <dcterms:created xsi:type="dcterms:W3CDTF">2017-06-16T13:06:21Z</dcterms:created>
  <dcterms:modified xsi:type="dcterms:W3CDTF">2026-02-03T13:18:27Z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