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04D07-D51C-4B1E-B450-D4260B6C6E28}" v="3" dt="2026-02-03T13:17:15.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analyze how price elasticities impact revenue; evaluate how elasticity can cause shifts in demand and supply; explain how the elasticity of demand and supply determine the incidence of a tax on buyers and sellers; and predict how the long-run and short-run impacts of elasticity affect equilibrium.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11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if the produced good has a highly elastic demand curve, the rightward shift in supply will lead to a substantially higher quantity sold with relatively little decrease in the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3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Elasticity also reveals whether firms can pass higher costs that they incur on to consumers. Addictive substances with highly inelastic demand, like cigarettes, are products for which producers can pass higher costs on to consumers. Economic research suggests that increasing cigarette prices by 10% leads to about a 3% reduction in the quantity of cigarettes purchased. Higher taxes on cigarettes will raise tax revenue for the government, but they will not affect the quantity of smoking very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89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example of cigarette taxes demonstrated that because demand is inelastic, taxes are not effective at reducing the equilibrium quantity of smoking, and they mainly pass along to consumers in the form of higher prices. The analysis, or manner, of how a tax burden is divided between consumers and producers is called tax incidence. Typically, the tax incidence, or burden, falls both on the consumers and producers of the taxed good. However, if one wants to predict which group will bear most of the burden, all one needs to do is examine the elasticity of demand and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2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inelastic, and supply is relatively elastic, consumers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elastic, and supply is relatively inelastic, suppliers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20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supply curve is inelastic and demand is elastic, the burden is passed on to producers and taxes do not greatly affect the equilibrium quantity. The graph displays the disproportionate tax burden on producers.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91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when the demand curve is inelastic, consumers are not very responsive to price changes, and the quantity demanded reduces only modestly when the tax is introduced. Producers can then pass the tax burden along to consumers in the form of higher prices without much of a decline in the equilibrium quantity. The graphs display the disproportionate tax burden on consumers.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70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Elasticities are often lower (more inelastic) in the short run than in the long run. On the demand side of the market, it can sometimes be difficult to change quantity demanded in the short run but easier in the long run. For example, in the short run, it is not easy for a person to make substantial changes in energy consumption, like gas usage. However, in the long run, perhaps you can purchase a car that gets more miles to the gallon or choose a job that is closer to where you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ndParaRPr>
          </a:p>
          <a:p>
            <a:pPr marL="0" indent="0">
              <a:buFont typeface="Arial" panose="020B0604020202020204" pitchFamily="34" charset="0"/>
              <a:buNone/>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86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On the supply side of the market, producers of goods and services typically find it easier to expand production in the long term of several years rather than in the short run of a few months. For example, in the short run, it can be costly or difficult to build a new factory, hire many new workers, or open new stores. However, over a few years, these changes are possible. In most markets for goods and services, prices fluctuate more than quantities in the short run, but quantities often adjust more than prices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0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Tax revenue is larger the more inelastic the demand and supply are.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51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Studying elasticities is useful for a number of reasons, pricing being most important. Elasticity relates to revenue and pricing, both in the long and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Revenue is calculated as price times quantity. Based on the elasticity of a good, a change in price will impact revenue in three different 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elastic at that price level, the band should cut the price because the percentage drop in price will result in an even larger percentage increase in the quantity sold, increasing total revenue.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inelastic at that original quantity level, the band should raise the ticket price because a certain percentage increase in price will result in a smaller percentage decrease in the quantity sold, and total revenue will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02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38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approaches to maximizing profits: cut costs or increase total revenue. Most businesses face a day-to-day struggle to figure out ways to produce at a lower cost as a way to earn higher profits. However, if the cost of a key input rises, can the firm pass those higher costs along to consumers in the form of higher prices? Conversely, if new and less expensive ways of producing are invented, can the firm keep the benefits in the form of higher profits? The price elasticity of demand plays a key role in answering these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technological breakthrough, firms are able to produce at a cheaper and efficient rate, causing the supply curve to shift right. If the produced good has a highly inelastic demand curve, the rightward shift in supply will lead to a substantially lower price for the product with relatively little increase in the quantity sold.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98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1401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4986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608719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7244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8373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63022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8640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842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718072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7060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85943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475023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240180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929419"/>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Elasticity and Pricing</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46627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Maximizing Profits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a shift in supply with a highly elastic demand curve.">
            <a:extLst>
              <a:ext uri="{FF2B5EF4-FFF2-40B4-BE49-F238E27FC236}">
                <a16:creationId xmlns:a16="http://schemas.microsoft.com/office/drawing/2014/main" id="{557F44B6-F325-436C-B059-7FC7C32A7891}"/>
              </a:ext>
            </a:extLst>
          </p:cNvPr>
          <p:cNvPicPr>
            <a:picLocks noChangeAspect="1"/>
          </p:cNvPicPr>
          <p:nvPr/>
        </p:nvPicPr>
        <p:blipFill>
          <a:blip r:embed="rId3"/>
          <a:stretch>
            <a:fillRect/>
          </a:stretch>
        </p:blipFill>
        <p:spPr>
          <a:xfrm>
            <a:off x="1524001" y="1383374"/>
            <a:ext cx="4270248" cy="5010912"/>
          </a:xfrm>
          <a:prstGeom prst="rect">
            <a:avLst/>
          </a:prstGeom>
        </p:spPr>
      </p:pic>
      <p:sp>
        <p:nvSpPr>
          <p:cNvPr id="9" name="TextBox 8">
            <a:extLst>
              <a:ext uri="{FF2B5EF4-FFF2-40B4-BE49-F238E27FC236}">
                <a16:creationId xmlns:a16="http://schemas.microsoft.com/office/drawing/2014/main" id="{12FCAB31-F60D-458A-8A05-16429A4530F0}"/>
              </a:ext>
            </a:extLst>
          </p:cNvPr>
          <p:cNvSpPr txBox="1"/>
          <p:nvPr/>
        </p:nvSpPr>
        <p:spPr>
          <a:xfrm>
            <a:off x="6345690" y="1480155"/>
            <a:ext cx="3889691" cy="2246769"/>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 the other hand, if the produced good has a highly elastic demand curve, the rightward shift in supply will lead to a substantially higher quantity sold with relatively little decrease in the price.</a:t>
            </a:r>
          </a:p>
        </p:txBody>
      </p:sp>
    </p:spTree>
    <p:extLst>
      <p:ext uri="{BB962C8B-B14F-4D97-AF65-F5344CB8AC3E}">
        <p14:creationId xmlns:p14="http://schemas.microsoft.com/office/powerpoint/2010/main" val="374142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Can Businesses Pass Costs on to Consumers?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Elasticity also reveals whether firms can pass higher costs that they incur on to consumers.">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also reveals whether firms can pass higher costs that they incur on to consumers. </a:t>
              </a:r>
            </a:p>
          </p:txBody>
        </p:sp>
      </p:grpSp>
      <p:grpSp>
        <p:nvGrpSpPr>
          <p:cNvPr id="25" name="Group 24" descr="Addictive substances with highly inelastic demand, like cigarettes, are products for which producers can pass higher costs on to consumers.">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Addictive substances with highly inelastic demand, like cigarettes, are products for which producers can pass higher costs on to consumers.</a:t>
              </a:r>
            </a:p>
          </p:txBody>
        </p:sp>
      </p:grpSp>
      <p:grpSp>
        <p:nvGrpSpPr>
          <p:cNvPr id="32" name="Group 31" descr="Economic research suggests that increasing cigarette prices by 10% leads to about a 3% reduction in the quantity of cigarettes purchased.">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research suggests that increasing cigarette prices by 10% leads to about a 3% reduction in the quantity of cigarettes purchased.</a:t>
              </a:r>
            </a:p>
          </p:txBody>
        </p:sp>
      </p:grpSp>
      <p:grpSp>
        <p:nvGrpSpPr>
          <p:cNvPr id="35" name="Group 34" descr="Higher taxes on cigarettes will raise tax revenue for the government, but they will not affect the quantity of smoking very much.">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Higher taxes on cigarettes will raise tax revenue for the government, but they will not affect the quantity of smoking very much.</a:t>
              </a:r>
            </a:p>
          </p:txBody>
        </p:sp>
      </p:grpSp>
    </p:spTree>
    <p:extLst>
      <p:ext uri="{BB962C8B-B14F-4D97-AF65-F5344CB8AC3E}">
        <p14:creationId xmlns:p14="http://schemas.microsoft.com/office/powerpoint/2010/main" val="172020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and Tax Incidence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The example of cigarette taxes demonstrated that because demand is inelastic, taxes are not effective at reducing the quantity of smoking.">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example of cigarette taxes demonstrated that because demand is inelastic, taxes are not effective at reducing the quantity of smoking.</a:t>
              </a:r>
            </a:p>
          </p:txBody>
        </p:sp>
      </p:grpSp>
      <p:grpSp>
        <p:nvGrpSpPr>
          <p:cNvPr id="25" name="Group 24" descr="Cigarette taxes mainly affect consumers in the form of higher prices.">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96977"/>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Cigarette taxes mainly affect consumers in the form of higher prices.</a:t>
              </a:r>
            </a:p>
          </p:txBody>
        </p:sp>
      </p:grpSp>
      <p:grpSp>
        <p:nvGrpSpPr>
          <p:cNvPr id="32" name="Group 31" descr="The analysis, or manner, of how a tax burden is divided between consumers and producers is called tax incidence.">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analysis, or manner, of how a tax burden is divided between consumers and producers is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tax incidence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35" name="Group 34" descr="Typically, the tax incidence, or burden, falls both on the consumers and producers of the taxed good.">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Typically, the tax incidence, or burden, falls both on the consumers and producers of the taxed good. </a:t>
              </a:r>
            </a:p>
          </p:txBody>
        </p:sp>
      </p:grpSp>
      <p:grpSp>
        <p:nvGrpSpPr>
          <p:cNvPr id="16" name="Group 15" descr="If one wants to predict which group will bear most of the burden, all one needs to do is examine the elasticity of demand and supply.">
            <a:extLst>
              <a:ext uri="{FF2B5EF4-FFF2-40B4-BE49-F238E27FC236}">
                <a16:creationId xmlns:a16="http://schemas.microsoft.com/office/drawing/2014/main" id="{017EA323-20C2-41EC-ABCA-E126C211994B}"/>
              </a:ext>
            </a:extLst>
          </p:cNvPr>
          <p:cNvGrpSpPr/>
          <p:nvPr/>
        </p:nvGrpSpPr>
        <p:grpSpPr>
          <a:xfrm>
            <a:off x="2066921" y="513593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331DA78-162A-4F39-B4A0-FD1834BD25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3B768F6-0AA8-430B-A131-16E49F32154F}"/>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one wants to predict which group will bear most of the burden, all one needs to do is examine the elasticity of demand and supply. </a:t>
              </a:r>
            </a:p>
          </p:txBody>
        </p:sp>
      </p:grpSp>
    </p:spTree>
    <p:extLst>
      <p:ext uri="{BB962C8B-B14F-4D97-AF65-F5344CB8AC3E}">
        <p14:creationId xmlns:p14="http://schemas.microsoft.com/office/powerpoint/2010/main" val="276193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and Tax Incidence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If demand is relatively inelastic, and supply is relatively elastic, consumers bear a majority of the tax burden.">
            <a:extLst>
              <a:ext uri="{FF2B5EF4-FFF2-40B4-BE49-F238E27FC236}">
                <a16:creationId xmlns:a16="http://schemas.microsoft.com/office/drawing/2014/main" id="{E42D9A71-FF49-C2D0-AAEA-F9DDA5959428}"/>
              </a:ext>
            </a:extLst>
          </p:cNvPr>
          <p:cNvGrpSpPr/>
          <p:nvPr/>
        </p:nvGrpSpPr>
        <p:grpSpPr>
          <a:xfrm>
            <a:off x="2890182" y="1493661"/>
            <a:ext cx="2943060" cy="5025894"/>
            <a:chOff x="2890182" y="1493661"/>
            <a:chExt cx="2943060" cy="5025894"/>
          </a:xfrm>
        </p:grpSpPr>
        <p:sp>
          <p:nvSpPr>
            <p:cNvPr id="2" name="Rectangle 1">
              <a:extLst>
                <a:ext uri="{FF2B5EF4-FFF2-40B4-BE49-F238E27FC236}">
                  <a16:creationId xmlns:a16="http://schemas.microsoft.com/office/drawing/2014/main" id="{2D1584B3-C3AB-4B25-B4A0-5D08CB9BC8AC}"/>
                </a:ext>
              </a:extLst>
            </p:cNvPr>
            <p:cNvSpPr/>
            <p:nvPr/>
          </p:nvSpPr>
          <p:spPr>
            <a:xfrm>
              <a:off x="2890182"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If demand is relatively inelastic, and</a:t>
              </a:r>
            </a:p>
          </p:txBody>
        </p:sp>
        <p:sp>
          <p:nvSpPr>
            <p:cNvPr id="20" name="Rectangle 19">
              <a:extLst>
                <a:ext uri="{FF2B5EF4-FFF2-40B4-BE49-F238E27FC236}">
                  <a16:creationId xmlns:a16="http://schemas.microsoft.com/office/drawing/2014/main" id="{ED002238-8569-403D-BE11-1B40373C1F6B}"/>
                </a:ext>
              </a:extLst>
            </p:cNvPr>
            <p:cNvSpPr/>
            <p:nvPr/>
          </p:nvSpPr>
          <p:spPr>
            <a:xfrm>
              <a:off x="2890182"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supply is relatively elastic,</a:t>
              </a:r>
            </a:p>
          </p:txBody>
        </p:sp>
        <p:sp>
          <p:nvSpPr>
            <p:cNvPr id="23" name="Rectangle 22">
              <a:extLst>
                <a:ext uri="{FF2B5EF4-FFF2-40B4-BE49-F238E27FC236}">
                  <a16:creationId xmlns:a16="http://schemas.microsoft.com/office/drawing/2014/main" id="{1D909006-97F5-4ED5-A0C9-20FEEA64FEA4}"/>
                </a:ext>
              </a:extLst>
            </p:cNvPr>
            <p:cNvSpPr/>
            <p:nvPr/>
          </p:nvSpPr>
          <p:spPr>
            <a:xfrm>
              <a:off x="2890182"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consumers bear a majority of the tax burden</a:t>
              </a:r>
            </a:p>
          </p:txBody>
        </p:sp>
        <p:sp>
          <p:nvSpPr>
            <p:cNvPr id="3" name="Arrow: Down 2">
              <a:extLst>
                <a:ext uri="{FF2B5EF4-FFF2-40B4-BE49-F238E27FC236}">
                  <a16:creationId xmlns:a16="http://schemas.microsoft.com/office/drawing/2014/main" id="{99E78403-AFBD-4CC4-930C-8DE11C3FAD2A}"/>
                </a:ext>
              </a:extLst>
            </p:cNvPr>
            <p:cNvSpPr/>
            <p:nvPr/>
          </p:nvSpPr>
          <p:spPr>
            <a:xfrm>
              <a:off x="4164643"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Down 26">
              <a:extLst>
                <a:ext uri="{FF2B5EF4-FFF2-40B4-BE49-F238E27FC236}">
                  <a16:creationId xmlns:a16="http://schemas.microsoft.com/office/drawing/2014/main" id="{AE648518-210A-48CB-BB49-21966DB1AE3F}"/>
                </a:ext>
              </a:extLst>
            </p:cNvPr>
            <p:cNvSpPr/>
            <p:nvPr/>
          </p:nvSpPr>
          <p:spPr>
            <a:xfrm>
              <a:off x="4167189"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descr="If demand is relatively elastic, and supply is relatively inelastic, suppliers bear a majority of the tax burden.">
            <a:extLst>
              <a:ext uri="{FF2B5EF4-FFF2-40B4-BE49-F238E27FC236}">
                <a16:creationId xmlns:a16="http://schemas.microsoft.com/office/drawing/2014/main" id="{69DB6134-C6E0-2355-8E5F-DA5C20FEF64D}"/>
              </a:ext>
            </a:extLst>
          </p:cNvPr>
          <p:cNvGrpSpPr/>
          <p:nvPr/>
        </p:nvGrpSpPr>
        <p:grpSpPr>
          <a:xfrm>
            <a:off x="6358760" y="1493661"/>
            <a:ext cx="2943060" cy="5025894"/>
            <a:chOff x="6358760" y="1493661"/>
            <a:chExt cx="2943060" cy="5025894"/>
          </a:xfrm>
        </p:grpSpPr>
        <p:sp>
          <p:nvSpPr>
            <p:cNvPr id="28" name="Rectangle 27">
              <a:extLst>
                <a:ext uri="{FF2B5EF4-FFF2-40B4-BE49-F238E27FC236}">
                  <a16:creationId xmlns:a16="http://schemas.microsoft.com/office/drawing/2014/main" id="{A420248E-3005-4678-834D-518C889CB358}"/>
                </a:ext>
              </a:extLst>
            </p:cNvPr>
            <p:cNvSpPr/>
            <p:nvPr/>
          </p:nvSpPr>
          <p:spPr>
            <a:xfrm>
              <a:off x="6358760"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If demand is relatively elastic, and</a:t>
              </a:r>
            </a:p>
          </p:txBody>
        </p:sp>
        <p:sp>
          <p:nvSpPr>
            <p:cNvPr id="29" name="Rectangle 28">
              <a:extLst>
                <a:ext uri="{FF2B5EF4-FFF2-40B4-BE49-F238E27FC236}">
                  <a16:creationId xmlns:a16="http://schemas.microsoft.com/office/drawing/2014/main" id="{EF66863E-F7EA-4548-92EB-88BA38BC5F67}"/>
                </a:ext>
              </a:extLst>
            </p:cNvPr>
            <p:cNvSpPr/>
            <p:nvPr/>
          </p:nvSpPr>
          <p:spPr>
            <a:xfrm>
              <a:off x="6358760"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supply is relatively inelastic,</a:t>
              </a:r>
            </a:p>
          </p:txBody>
        </p:sp>
        <p:sp>
          <p:nvSpPr>
            <p:cNvPr id="38" name="Rectangle 37">
              <a:extLst>
                <a:ext uri="{FF2B5EF4-FFF2-40B4-BE49-F238E27FC236}">
                  <a16:creationId xmlns:a16="http://schemas.microsoft.com/office/drawing/2014/main" id="{CD3571BC-83E8-4804-A0A0-C78675368428}"/>
                </a:ext>
              </a:extLst>
            </p:cNvPr>
            <p:cNvSpPr/>
            <p:nvPr/>
          </p:nvSpPr>
          <p:spPr>
            <a:xfrm>
              <a:off x="6358760"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suppliers bear a majority of the tax burden</a:t>
              </a:r>
            </a:p>
          </p:txBody>
        </p:sp>
        <p:sp>
          <p:nvSpPr>
            <p:cNvPr id="39" name="Arrow: Down 38">
              <a:extLst>
                <a:ext uri="{FF2B5EF4-FFF2-40B4-BE49-F238E27FC236}">
                  <a16:creationId xmlns:a16="http://schemas.microsoft.com/office/drawing/2014/main" id="{404C9274-2A3C-4650-98E8-CBCCE131852A}"/>
                </a:ext>
              </a:extLst>
            </p:cNvPr>
            <p:cNvSpPr/>
            <p:nvPr/>
          </p:nvSpPr>
          <p:spPr>
            <a:xfrm>
              <a:off x="7633221"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rrow: Down 39">
              <a:extLst>
                <a:ext uri="{FF2B5EF4-FFF2-40B4-BE49-F238E27FC236}">
                  <a16:creationId xmlns:a16="http://schemas.microsoft.com/office/drawing/2014/main" id="{3BA166DA-14D6-4156-AFFA-BB7AE9F07B72}"/>
                </a:ext>
              </a:extLst>
            </p:cNvPr>
            <p:cNvSpPr/>
            <p:nvPr/>
          </p:nvSpPr>
          <p:spPr>
            <a:xfrm>
              <a:off x="7635767"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4404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 Demand, Inelastic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the tax incidence between producers and consumers when the demand curve is elastic and the supply curve is inelastic.">
            <a:extLst>
              <a:ext uri="{FF2B5EF4-FFF2-40B4-BE49-F238E27FC236}">
                <a16:creationId xmlns:a16="http://schemas.microsoft.com/office/drawing/2014/main" id="{984F3D8F-0A93-4A4A-B890-CB15BECF7958}"/>
              </a:ext>
            </a:extLst>
          </p:cNvPr>
          <p:cNvPicPr>
            <a:picLocks noChangeAspect="1"/>
          </p:cNvPicPr>
          <p:nvPr/>
        </p:nvPicPr>
        <p:blipFill>
          <a:blip r:embed="rId3"/>
          <a:stretch>
            <a:fillRect/>
          </a:stretch>
        </p:blipFill>
        <p:spPr>
          <a:xfrm>
            <a:off x="3610099" y="1314137"/>
            <a:ext cx="4322872" cy="4034681"/>
          </a:xfrm>
          <a:prstGeom prst="rect">
            <a:avLst/>
          </a:prstGeom>
        </p:spPr>
      </p:pic>
      <p:sp>
        <p:nvSpPr>
          <p:cNvPr id="8" name="TextBox 7" descr="An excise tax introduces a wedge between the price paid by consumers (P sub c) and the price received by producers (P sub p). When the supply curve is inelastic and demand is elastic, the burden is passed on to producers and taxes do not greatly affect the equilibrium quantity. &#10;">
            <a:extLst>
              <a:ext uri="{FF2B5EF4-FFF2-40B4-BE49-F238E27FC236}">
                <a16:creationId xmlns:a16="http://schemas.microsoft.com/office/drawing/2014/main" id="{8BCD0F24-1914-402A-8D27-BC4E76C0A553}"/>
              </a:ext>
            </a:extLst>
          </p:cNvPr>
          <p:cNvSpPr txBox="1"/>
          <p:nvPr/>
        </p:nvSpPr>
        <p:spPr>
          <a:xfrm>
            <a:off x="1328701" y="5533348"/>
            <a:ext cx="9534598" cy="1077218"/>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excise tax introduces a wedge between the price paid by consumers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the price received by producers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2500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When the supply curve is inelastic and demand is elastic, the burden is passed on to producers, and taxes do not greatly affect the equilibrium quantity. </a:t>
            </a:r>
          </a:p>
        </p:txBody>
      </p:sp>
    </p:spTree>
    <p:extLst>
      <p:ext uri="{BB962C8B-B14F-4D97-AF65-F5344CB8AC3E}">
        <p14:creationId xmlns:p14="http://schemas.microsoft.com/office/powerpoint/2010/main" val="389554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 Supply, Inelastic 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the tax incidence between producers and consumers when the supply curve is more elastic than the demand curve.">
            <a:extLst>
              <a:ext uri="{FF2B5EF4-FFF2-40B4-BE49-F238E27FC236}">
                <a16:creationId xmlns:a16="http://schemas.microsoft.com/office/drawing/2014/main" id="{F9692655-FD8B-4D6A-AF8C-D1AD9720580B}"/>
              </a:ext>
            </a:extLst>
          </p:cNvPr>
          <p:cNvPicPr>
            <a:picLocks noChangeAspect="1"/>
          </p:cNvPicPr>
          <p:nvPr/>
        </p:nvPicPr>
        <p:blipFill>
          <a:blip r:embed="rId3"/>
          <a:stretch>
            <a:fillRect/>
          </a:stretch>
        </p:blipFill>
        <p:spPr>
          <a:xfrm>
            <a:off x="3577812" y="1344046"/>
            <a:ext cx="4325112" cy="4046316"/>
          </a:xfrm>
          <a:prstGeom prst="rect">
            <a:avLst/>
          </a:prstGeom>
        </p:spPr>
      </p:pic>
      <p:sp>
        <p:nvSpPr>
          <p:cNvPr id="8" name="TextBox 7">
            <a:extLst>
              <a:ext uri="{FF2B5EF4-FFF2-40B4-BE49-F238E27FC236}">
                <a16:creationId xmlns:a16="http://schemas.microsoft.com/office/drawing/2014/main" id="{B8AB36C6-A714-48BE-8A4F-6110AF0B8148}"/>
              </a:ext>
            </a:extLst>
          </p:cNvPr>
          <p:cNvSpPr txBox="1"/>
          <p:nvPr/>
        </p:nvSpPr>
        <p:spPr>
          <a:xfrm>
            <a:off x="2077299" y="5503892"/>
            <a:ext cx="8037401" cy="1015663"/>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 supply is more elastic than demand, the tax incidence on consumers is larger than the tax incidence on producers. The more elastic the demand and supply curves, the lower the tax revenue.</a:t>
            </a:r>
          </a:p>
        </p:txBody>
      </p:sp>
    </p:spTree>
    <p:extLst>
      <p:ext uri="{BB962C8B-B14F-4D97-AF65-F5344CB8AC3E}">
        <p14:creationId xmlns:p14="http://schemas.microsoft.com/office/powerpoint/2010/main" val="2517612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Long-Run vs. Short-Run Impact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Elasticities are often lower (more inelastic) in the short run than in the long run.">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Elasticities are often lower (more inelastic) in the short run than in the long run. </a:t>
              </a:r>
            </a:p>
          </p:txBody>
        </p:sp>
      </p:grpSp>
      <p:grpSp>
        <p:nvGrpSpPr>
          <p:cNvPr id="25" name="Group 24" descr="On the demand side of the market, it can sometimes be difficult to change quantity demanded in the short run but easier in the long run.">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 the demand side of the market, it can sometimes be difficult to change quantity demanded in the short run but easier in the long run.</a:t>
              </a:r>
            </a:p>
          </p:txBody>
        </p:sp>
      </p:grpSp>
      <p:grpSp>
        <p:nvGrpSpPr>
          <p:cNvPr id="32" name="Group 31" descr="For example, in the short run, it is not easy for a person to make substantial changes in energy consumption, like gas usage.">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in the short run, it is not easy for a person to make substantial changes in energy consumption, like gas usage.</a:t>
              </a:r>
            </a:p>
          </p:txBody>
        </p:sp>
      </p:grpSp>
      <p:grpSp>
        <p:nvGrpSpPr>
          <p:cNvPr id="35" name="Group 34" descr="However, in the long run, perhaps you can purchase a car that gets more miles to the gallon or choose a job that is closer to where you live.">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94231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in the long run, perhaps you can purchase a car that gets more miles to the gallon or choose a job that is closer to where you live.</a:t>
              </a:r>
            </a:p>
          </p:txBody>
        </p:sp>
      </p:grpSp>
    </p:spTree>
    <p:extLst>
      <p:ext uri="{BB962C8B-B14F-4D97-AF65-F5344CB8AC3E}">
        <p14:creationId xmlns:p14="http://schemas.microsoft.com/office/powerpoint/2010/main" val="266690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Long-Run vs. Short-Run Impact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On the supply side of the market, producers of goods and services typically find it easier to expand production in the long term of several years rather than in the short run of a few months.">
            <a:extLst>
              <a:ext uri="{FF2B5EF4-FFF2-40B4-BE49-F238E27FC236}">
                <a16:creationId xmlns:a16="http://schemas.microsoft.com/office/drawing/2014/main" id="{96A9BCC3-4DAA-4C4E-A855-D84275E56B42}"/>
              </a:ext>
            </a:extLst>
          </p:cNvPr>
          <p:cNvGrpSpPr/>
          <p:nvPr/>
        </p:nvGrpSpPr>
        <p:grpSpPr>
          <a:xfrm>
            <a:off x="2066922" y="1585567"/>
            <a:ext cx="8058153" cy="1099767"/>
            <a:chOff x="542922" y="1736761"/>
            <a:chExt cx="8058153" cy="1099767"/>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2"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 the supply side of the market, producers of goods and services typically find it easier to expand production in the long term of several years rather than in the short run of a few months.</a:t>
              </a:r>
            </a:p>
          </p:txBody>
        </p:sp>
      </p:grpSp>
      <p:grpSp>
        <p:nvGrpSpPr>
          <p:cNvPr id="25" name="Group 24" descr="For example, in the short run, it can be costly or difficult to build a new factory, hire many new workers, or open new stores. However, over a few years, these changes are possible.">
            <a:extLst>
              <a:ext uri="{FF2B5EF4-FFF2-40B4-BE49-F238E27FC236}">
                <a16:creationId xmlns:a16="http://schemas.microsoft.com/office/drawing/2014/main" id="{608B93DA-12D5-4969-B4A3-543200217DEA}"/>
              </a:ext>
            </a:extLst>
          </p:cNvPr>
          <p:cNvGrpSpPr/>
          <p:nvPr/>
        </p:nvGrpSpPr>
        <p:grpSpPr>
          <a:xfrm>
            <a:off x="2066922" y="2776092"/>
            <a:ext cx="8058152" cy="1101335"/>
            <a:chOff x="542922" y="1736761"/>
            <a:chExt cx="8058152" cy="11013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1"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in the short run, it can be costly or difficult to build a new factory, hire many new workers, or open new stores. However, over a few years, these changes are possible.</a:t>
              </a:r>
            </a:p>
          </p:txBody>
        </p:sp>
      </p:grpSp>
      <p:grpSp>
        <p:nvGrpSpPr>
          <p:cNvPr id="32" name="Group 31" descr="In most markets for goods and services, prices fluctuate more than quantities in the short run, but quantities often adjust more than prices in the long run.">
            <a:extLst>
              <a:ext uri="{FF2B5EF4-FFF2-40B4-BE49-F238E27FC236}">
                <a16:creationId xmlns:a16="http://schemas.microsoft.com/office/drawing/2014/main" id="{230C1D09-6C14-43AA-82DC-A2A61F34F6B2}"/>
              </a:ext>
            </a:extLst>
          </p:cNvPr>
          <p:cNvGrpSpPr/>
          <p:nvPr/>
        </p:nvGrpSpPr>
        <p:grpSpPr>
          <a:xfrm>
            <a:off x="2066920" y="3963099"/>
            <a:ext cx="8058152" cy="1099766"/>
            <a:chOff x="542922" y="1736761"/>
            <a:chExt cx="8058152" cy="1099766"/>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1" cy="10997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most markets for goods and services, prices fluctuate more than quantities in the short run, but quantities often adjust more than prices in the long run.</a:t>
              </a:r>
            </a:p>
          </p:txBody>
        </p:sp>
      </p:grpSp>
    </p:spTree>
    <p:extLst>
      <p:ext uri="{BB962C8B-B14F-4D97-AF65-F5344CB8AC3E}">
        <p14:creationId xmlns:p14="http://schemas.microsoft.com/office/powerpoint/2010/main" val="275839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665993"/>
            <a:ext cx="9273061" cy="440120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tax incidence depends on the relative price elasticity of supply and demand: when supply is more elastic than demand, buyers bear most of the tax burden, and when demand is more elastic than supply, producers bear most of the cost of the tax.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Tax revenue is larger the more inelastic the demand and supply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7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2131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and Pricing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Studying elasticities is useful for a number of reasons, pricing being most important.">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Studying elasticities is useful for a number of reasons, pricing being most important.</a:t>
              </a:r>
            </a:p>
          </p:txBody>
        </p:sp>
      </p:grpSp>
      <p:grpSp>
        <p:nvGrpSpPr>
          <p:cNvPr id="14" name="Group 13" descr="Elasticity relates to revenue and pricing, both in the long and short run.">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relates to revenue and pricing, both in the long and short run.</a:t>
              </a:r>
            </a:p>
          </p:txBody>
        </p:sp>
      </p:grpSp>
      <p:pic>
        <p:nvPicPr>
          <p:cNvPr id="3" name="Picture 2" descr="Various goods in a store">
            <a:extLst>
              <a:ext uri="{FF2B5EF4-FFF2-40B4-BE49-F238E27FC236}">
                <a16:creationId xmlns:a16="http://schemas.microsoft.com/office/drawing/2014/main" id="{6359277C-A5BF-4490-B656-66DAFCA50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72" y="3577090"/>
            <a:ext cx="6836454" cy="3019272"/>
          </a:xfrm>
          <a:prstGeom prst="rect">
            <a:avLst/>
          </a:prstGeom>
        </p:spPr>
      </p:pic>
    </p:spTree>
    <p:extLst>
      <p:ext uri="{BB962C8B-B14F-4D97-AF65-F5344CB8AC3E}">
        <p14:creationId xmlns:p14="http://schemas.microsoft.com/office/powerpoint/2010/main" val="105632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and Pricing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5EBFB8D-F1CF-445F-8D8C-EDA615A2DA80}"/>
                  </a:ext>
                </a:extLst>
              </p:cNvPr>
              <p:cNvSpPr txBox="1"/>
              <p:nvPr/>
            </p:nvSpPr>
            <p:spPr>
              <a:xfrm>
                <a:off x="3337232" y="1771950"/>
                <a:ext cx="5517536" cy="553998"/>
              </a:xfrm>
              <a:prstGeom prst="rect">
                <a:avLst/>
              </a:prstGeom>
              <a:solidFill>
                <a:srgbClr val="62798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3600" b="0" i="0"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price</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m:t>
                      </m:r>
                      <m:r>
                        <m:rPr>
                          <m:sty m:val="p"/>
                        </m:rPr>
                        <a:rPr kumimoji="0" lang="en-US" sz="3600" b="0" i="0"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quantity</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m:t>
                      </m:r>
                      <m:r>
                        <m:rPr>
                          <m:sty m:val="p"/>
                        </m:rPr>
                        <a:rPr kumimoji="0" lang="en-US" sz="3600" b="0" i="0"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revenue</m:t>
                      </m:r>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15EBFB8D-F1CF-445F-8D8C-EDA615A2DA80}"/>
                  </a:ext>
                </a:extLst>
              </p:cNvPr>
              <p:cNvSpPr txBox="1">
                <a:spLocks noRot="1" noChangeAspect="1" noMove="1" noResize="1" noEditPoints="1" noAdjustHandles="1" noChangeArrowheads="1" noChangeShapeType="1" noTextEdit="1"/>
              </p:cNvSpPr>
              <p:nvPr/>
            </p:nvSpPr>
            <p:spPr>
              <a:xfrm>
                <a:off x="3337232" y="1771950"/>
                <a:ext cx="5517536" cy="553998"/>
              </a:xfrm>
              <a:prstGeom prst="rect">
                <a:avLst/>
              </a:prstGeom>
              <a:blipFill>
                <a:blip r:embed="rId3"/>
                <a:stretch>
                  <a:fillRect/>
                </a:stretch>
              </a:blipFill>
            </p:spPr>
            <p:txBody>
              <a:bodyPr/>
              <a:lstStyle/>
              <a:p>
                <a:r>
                  <a:rPr lang="en-US">
                    <a:noFill/>
                  </a:rPr>
                  <a:t> </a:t>
                </a:r>
              </a:p>
            </p:txBody>
          </p:sp>
        </mc:Fallback>
      </mc:AlternateContent>
      <p:grpSp>
        <p:nvGrpSpPr>
          <p:cNvPr id="5" name="Group 4" descr="Elastic">
            <a:extLst>
              <a:ext uri="{FF2B5EF4-FFF2-40B4-BE49-F238E27FC236}">
                <a16:creationId xmlns:a16="http://schemas.microsoft.com/office/drawing/2014/main" id="{284AF041-AC02-44B7-AD04-2D8FBDEA998A}"/>
              </a:ext>
            </a:extLst>
          </p:cNvPr>
          <p:cNvGrpSpPr/>
          <p:nvPr/>
        </p:nvGrpSpPr>
        <p:grpSpPr>
          <a:xfrm>
            <a:off x="2626692" y="2971082"/>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0FA3DD1D-7FE6-4DC6-A328-0D22E7B27F97}"/>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E19F5FE-D035-4E3C-BF7D-BF2BED3B8DBA}"/>
                </a:ext>
              </a:extLst>
            </p:cNvPr>
            <p:cNvSpPr txBox="1"/>
            <p:nvPr/>
          </p:nvSpPr>
          <p:spPr>
            <a:xfrm>
              <a:off x="1357203" y="2220721"/>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Elastic</a:t>
              </a:r>
            </a:p>
          </p:txBody>
        </p:sp>
      </p:grpSp>
      <p:grpSp>
        <p:nvGrpSpPr>
          <p:cNvPr id="11" name="Group 10" descr="Unitary">
            <a:extLst>
              <a:ext uri="{FF2B5EF4-FFF2-40B4-BE49-F238E27FC236}">
                <a16:creationId xmlns:a16="http://schemas.microsoft.com/office/drawing/2014/main" id="{D90CAABF-57D6-4067-9006-308318C338AF}"/>
              </a:ext>
            </a:extLst>
          </p:cNvPr>
          <p:cNvGrpSpPr/>
          <p:nvPr/>
        </p:nvGrpSpPr>
        <p:grpSpPr>
          <a:xfrm>
            <a:off x="5009228" y="296553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2A8ED404-5F3D-4DF5-B38C-3472F3D36DB6}"/>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7DE8964-5C78-4E2C-87C4-A72E5D71486E}"/>
                </a:ext>
              </a:extLst>
            </p:cNvPr>
            <p:cNvSpPr txBox="1"/>
            <p:nvPr/>
          </p:nvSpPr>
          <p:spPr>
            <a:xfrm>
              <a:off x="3739740" y="2215439"/>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Unitary</a:t>
              </a:r>
            </a:p>
          </p:txBody>
        </p:sp>
      </p:grpSp>
      <p:grpSp>
        <p:nvGrpSpPr>
          <p:cNvPr id="8" name="Group 7" descr="Inelastic">
            <a:extLst>
              <a:ext uri="{FF2B5EF4-FFF2-40B4-BE49-F238E27FC236}">
                <a16:creationId xmlns:a16="http://schemas.microsoft.com/office/drawing/2014/main" id="{F5584382-4A4C-4F8C-B827-058641238F5A}"/>
              </a:ext>
            </a:extLst>
          </p:cNvPr>
          <p:cNvGrpSpPr/>
          <p:nvPr/>
        </p:nvGrpSpPr>
        <p:grpSpPr>
          <a:xfrm>
            <a:off x="7391764" y="2965535"/>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6EF177F9-26CF-4A0D-9107-097EC71354E0}"/>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970C15-AFFC-468E-A8AA-EAFF88584D05}"/>
                </a:ext>
              </a:extLst>
            </p:cNvPr>
            <p:cNvSpPr txBox="1"/>
            <p:nvPr/>
          </p:nvSpPr>
          <p:spPr>
            <a:xfrm>
              <a:off x="6122276" y="2215439"/>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Inelastic</a:t>
              </a:r>
            </a:p>
          </p:txBody>
        </p:sp>
      </p:grpSp>
      <p:sp>
        <p:nvSpPr>
          <p:cNvPr id="14" name="TextBox 13">
            <a:extLst>
              <a:ext uri="{FF2B5EF4-FFF2-40B4-BE49-F238E27FC236}">
                <a16:creationId xmlns:a16="http://schemas.microsoft.com/office/drawing/2014/main" id="{3CA5404C-6BF8-4F00-B11A-6B96F40D2401}"/>
              </a:ext>
            </a:extLst>
          </p:cNvPr>
          <p:cNvSpPr txBox="1"/>
          <p:nvPr/>
        </p:nvSpPr>
        <p:spPr>
          <a:xfrm>
            <a:off x="2626692" y="5050932"/>
            <a:ext cx="6851794"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Based on the elasticity of a good, a change in price will impact revenue in three different ways.</a:t>
            </a:r>
          </a:p>
        </p:txBody>
      </p:sp>
    </p:spTree>
    <p:extLst>
      <p:ext uri="{BB962C8B-B14F-4D97-AF65-F5344CB8AC3E}">
        <p14:creationId xmlns:p14="http://schemas.microsoft.com/office/powerpoint/2010/main" val="178950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and Pricing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crowd of people at a concert&#10;">
            <a:extLst>
              <a:ext uri="{FF2B5EF4-FFF2-40B4-BE49-F238E27FC236}">
                <a16:creationId xmlns:a16="http://schemas.microsoft.com/office/drawing/2014/main" id="{29306BAD-21D2-4841-8D08-843DF440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44" y="1290231"/>
            <a:ext cx="5271707" cy="3514471"/>
          </a:xfrm>
          <a:prstGeom prst="rect">
            <a:avLst/>
          </a:prstGeom>
        </p:spPr>
      </p:pic>
      <p:sp>
        <p:nvSpPr>
          <p:cNvPr id="12" name="TextBox 11">
            <a:extLst>
              <a:ext uri="{FF2B5EF4-FFF2-40B4-BE49-F238E27FC236}">
                <a16:creationId xmlns:a16="http://schemas.microsoft.com/office/drawing/2014/main" id="{453F9E01-2E85-4428-BA12-4FBEAE2A72F2}"/>
              </a:ext>
            </a:extLst>
          </p:cNvPr>
          <p:cNvSpPr txBox="1"/>
          <p:nvPr/>
        </p:nvSpPr>
        <p:spPr>
          <a:xfrm>
            <a:off x="2192213" y="4957024"/>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spTree>
    <p:extLst>
      <p:ext uri="{BB962C8B-B14F-4D97-AF65-F5344CB8AC3E}">
        <p14:creationId xmlns:p14="http://schemas.microsoft.com/office/powerpoint/2010/main" val="418823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table describing elastic, unitary, and inelastic elasticity. The row on elastic is circled and reads as follows: Elastic demand is when percent change in quantity demanded is greater than percent change in price. A given percent rise in price will be more than offset by a larger percent fall in quantity so that total revenue, which is price multiplied by quantity, falls.">
            <a:extLst>
              <a:ext uri="{FF2B5EF4-FFF2-40B4-BE49-F238E27FC236}">
                <a16:creationId xmlns:a16="http://schemas.microsoft.com/office/drawing/2014/main" id="{9FE41C61-BC4B-BB25-E5F1-71044B9ECBE6}"/>
              </a:ext>
            </a:extLst>
          </p:cNvPr>
          <p:cNvPicPr>
            <a:picLocks noChangeAspect="1"/>
          </p:cNvPicPr>
          <p:nvPr/>
        </p:nvPicPr>
        <p:blipFill>
          <a:blip r:embed="rId3"/>
          <a:stretch>
            <a:fillRect/>
          </a:stretch>
        </p:blipFill>
        <p:spPr>
          <a:xfrm>
            <a:off x="430920" y="1356853"/>
            <a:ext cx="11330159" cy="3120367"/>
          </a:xfrm>
          <a:prstGeom prst="rect">
            <a:avLst/>
          </a:prstGeom>
        </p:spPr>
      </p:pic>
      <p:sp>
        <p:nvSpPr>
          <p:cNvPr id="8" name="TextBox 7">
            <a:extLst>
              <a:ext uri="{FF2B5EF4-FFF2-40B4-BE49-F238E27FC236}">
                <a16:creationId xmlns:a16="http://schemas.microsoft.com/office/drawing/2014/main" id="{339B8CE2-9682-4DF6-B184-0E0D3D6B545C}"/>
              </a:ext>
            </a:extLst>
          </p:cNvPr>
          <p:cNvSpPr txBox="1"/>
          <p:nvPr/>
        </p:nvSpPr>
        <p:spPr>
          <a:xfrm>
            <a:off x="2066922" y="4959725"/>
            <a:ext cx="7807571" cy="1015663"/>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demand is elastic at that price level, the band should cut the price because the percentage drop in price will result in an even larger percentage increase in the quantity sold, increasing total revenue.</a:t>
            </a:r>
          </a:p>
        </p:txBody>
      </p:sp>
    </p:spTree>
    <p:extLst>
      <p:ext uri="{BB962C8B-B14F-4D97-AF65-F5344CB8AC3E}">
        <p14:creationId xmlns:p14="http://schemas.microsoft.com/office/powerpoint/2010/main" val="196274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Inelastic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table describing elastic, unitary, and inelastic elasticity. The row on inelastic is circled and reads as follows: Inelastic demand is when percent change in quantity demanded is less than percent change in price. A given percent rise in price will cause a smaller percent fall in quantity so that total revenue, which is price multiplied by quantity, rises.">
            <a:extLst>
              <a:ext uri="{FF2B5EF4-FFF2-40B4-BE49-F238E27FC236}">
                <a16:creationId xmlns:a16="http://schemas.microsoft.com/office/drawing/2014/main" id="{9E9EB03B-B0F2-1EB2-75E0-8D161A507BCA}"/>
              </a:ext>
            </a:extLst>
          </p:cNvPr>
          <p:cNvPicPr>
            <a:picLocks noChangeAspect="1"/>
          </p:cNvPicPr>
          <p:nvPr/>
        </p:nvPicPr>
        <p:blipFill>
          <a:blip r:embed="rId3"/>
          <a:stretch>
            <a:fillRect/>
          </a:stretch>
        </p:blipFill>
        <p:spPr>
          <a:xfrm>
            <a:off x="297825" y="1300305"/>
            <a:ext cx="11596350" cy="3107956"/>
          </a:xfrm>
          <a:prstGeom prst="rect">
            <a:avLst/>
          </a:prstGeom>
        </p:spPr>
      </p:pic>
      <p:sp>
        <p:nvSpPr>
          <p:cNvPr id="7" name="TextBox 6">
            <a:extLst>
              <a:ext uri="{FF2B5EF4-FFF2-40B4-BE49-F238E27FC236}">
                <a16:creationId xmlns:a16="http://schemas.microsoft.com/office/drawing/2014/main" id="{3CFE5BA6-9A0D-4552-B7A2-131E694394F0}"/>
              </a:ext>
            </a:extLst>
          </p:cNvPr>
          <p:cNvSpPr txBox="1"/>
          <p:nvPr/>
        </p:nvSpPr>
        <p:spPr>
          <a:xfrm>
            <a:off x="2192213" y="4802239"/>
            <a:ext cx="7807571" cy="132343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demand is inelastic at that original quantity level, the band should raise the ticket price because a certain percentage increase in price will result in a smaller percentage decrease in the quantity sold, and total revenue will rise.</a:t>
            </a:r>
          </a:p>
        </p:txBody>
      </p:sp>
    </p:spTree>
    <p:extLst>
      <p:ext uri="{BB962C8B-B14F-4D97-AF65-F5344CB8AC3E}">
        <p14:creationId xmlns:p14="http://schemas.microsoft.com/office/powerpoint/2010/main" val="386660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Unitary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table describing elastic, unitary, and inelastic elasticity. The row on unitary is circled and reads as follows: Unitary elasticity is when percent change in quantity demanded is equal to percent change in price. A given percent rise in price will be exactly offset by an equal percent fall in quantity so that total revenue, which is price multiplied by quantity, is unchanged.">
            <a:extLst>
              <a:ext uri="{FF2B5EF4-FFF2-40B4-BE49-F238E27FC236}">
                <a16:creationId xmlns:a16="http://schemas.microsoft.com/office/drawing/2014/main" id="{4DC5C8BD-7F5E-C038-E753-34D4FAA06870}"/>
              </a:ext>
            </a:extLst>
          </p:cNvPr>
          <p:cNvPicPr>
            <a:picLocks noChangeAspect="1"/>
          </p:cNvPicPr>
          <p:nvPr/>
        </p:nvPicPr>
        <p:blipFill>
          <a:blip r:embed="rId3"/>
          <a:stretch>
            <a:fillRect/>
          </a:stretch>
        </p:blipFill>
        <p:spPr>
          <a:xfrm>
            <a:off x="378679" y="1504952"/>
            <a:ext cx="11434642" cy="3000178"/>
          </a:xfrm>
          <a:prstGeom prst="rect">
            <a:avLst/>
          </a:prstGeom>
        </p:spPr>
      </p:pic>
      <p:sp>
        <p:nvSpPr>
          <p:cNvPr id="7" name="TextBox 6">
            <a:extLst>
              <a:ext uri="{FF2B5EF4-FFF2-40B4-BE49-F238E27FC236}">
                <a16:creationId xmlns:a16="http://schemas.microsoft.com/office/drawing/2014/main" id="{E67E92BB-434C-41B5-881A-3B13226A70C6}"/>
              </a:ext>
            </a:extLst>
          </p:cNvPr>
          <p:cNvSpPr txBox="1"/>
          <p:nvPr/>
        </p:nvSpPr>
        <p:spPr>
          <a:xfrm>
            <a:off x="2192214" y="4750596"/>
            <a:ext cx="7807571" cy="1938992"/>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Tree>
    <p:extLst>
      <p:ext uri="{BB962C8B-B14F-4D97-AF65-F5344CB8AC3E}">
        <p14:creationId xmlns:p14="http://schemas.microsoft.com/office/powerpoint/2010/main" val="226361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Maximizing Profits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There are two approaches to maximizing profits: cut costs or increase total revenue.">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two approaches to maximizing profits: cut costs or increase total revenue.</a:t>
              </a:r>
            </a:p>
          </p:txBody>
        </p:sp>
      </p:grpSp>
      <p:grpSp>
        <p:nvGrpSpPr>
          <p:cNvPr id="25" name="Group 24" descr="Most businesses face a day-to-day struggle to figure out ways to produce at a lower cost as a way to earn higher profits.">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Most businesses face a day-to-day struggle to figure out ways to produce at a lower cost as a way to earn higher profits.</a:t>
              </a:r>
            </a:p>
          </p:txBody>
        </p:sp>
      </p:grpSp>
      <p:grpSp>
        <p:nvGrpSpPr>
          <p:cNvPr id="32" name="Group 31" descr="However, if the cost of a key input rises, can the firm pass those higher costs along to consumers in the form of higher prices?">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if the cost of a key input rises, can the firm pass those higher costs along to consumers in the form of higher prices?</a:t>
              </a:r>
            </a:p>
          </p:txBody>
        </p:sp>
      </p:grpSp>
      <p:grpSp>
        <p:nvGrpSpPr>
          <p:cNvPr id="35" name="Group 34" descr="Conversely, if new and less expensive ways of producing are invented, can the firm keep the benefits in the form of higher profits?">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Conversely, if new and less expensive ways of producing are invented, can the firm keep the benefits in the form of higher profits?</a:t>
              </a:r>
            </a:p>
          </p:txBody>
        </p:sp>
      </p:grpSp>
      <p:grpSp>
        <p:nvGrpSpPr>
          <p:cNvPr id="38" name="Group 37" descr="The price elasticity of demand plays a key role in answering these questions.">
            <a:extLst>
              <a:ext uri="{FF2B5EF4-FFF2-40B4-BE49-F238E27FC236}">
                <a16:creationId xmlns:a16="http://schemas.microsoft.com/office/drawing/2014/main" id="{23D7DA40-28BC-42F5-9CE8-479005788A92}"/>
              </a:ext>
            </a:extLst>
          </p:cNvPr>
          <p:cNvGrpSpPr/>
          <p:nvPr/>
        </p:nvGrpSpPr>
        <p:grpSpPr>
          <a:xfrm>
            <a:off x="2066922" y="5133807"/>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7666607-5EEC-4684-B9F4-6CB2BF8B845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484716FF-4677-44DC-BF54-3E5A8C636EB0}"/>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price elasticity of demand plays a key role in answering these questions.</a:t>
              </a:r>
            </a:p>
          </p:txBody>
        </p:sp>
      </p:grpSp>
    </p:spTree>
    <p:extLst>
      <p:ext uri="{BB962C8B-B14F-4D97-AF65-F5344CB8AC3E}">
        <p14:creationId xmlns:p14="http://schemas.microsoft.com/office/powerpoint/2010/main" val="200810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Maximizing Profits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the impact of a shift in supply with a highly inelastic demand curve.">
            <a:extLst>
              <a:ext uri="{FF2B5EF4-FFF2-40B4-BE49-F238E27FC236}">
                <a16:creationId xmlns:a16="http://schemas.microsoft.com/office/drawing/2014/main" id="{C58639A7-0C77-4F44-B52D-09DF15F7A39B}"/>
              </a:ext>
            </a:extLst>
          </p:cNvPr>
          <p:cNvPicPr>
            <a:picLocks noChangeAspect="1"/>
          </p:cNvPicPr>
          <p:nvPr/>
        </p:nvPicPr>
        <p:blipFill>
          <a:blip r:embed="rId3"/>
          <a:stretch>
            <a:fillRect/>
          </a:stretch>
        </p:blipFill>
        <p:spPr>
          <a:xfrm>
            <a:off x="1524001" y="1383374"/>
            <a:ext cx="4322311" cy="5007668"/>
          </a:xfrm>
          <a:prstGeom prst="rect">
            <a:avLst/>
          </a:prstGeom>
        </p:spPr>
      </p:pic>
      <p:sp>
        <p:nvSpPr>
          <p:cNvPr id="12" name="TextBox 11">
            <a:extLst>
              <a:ext uri="{FF2B5EF4-FFF2-40B4-BE49-F238E27FC236}">
                <a16:creationId xmlns:a16="http://schemas.microsoft.com/office/drawing/2014/main" id="{B12D8E42-B35D-4238-A183-D76E562ED4F4}"/>
              </a:ext>
            </a:extLst>
          </p:cNvPr>
          <p:cNvSpPr txBox="1"/>
          <p:nvPr/>
        </p:nvSpPr>
        <p:spPr>
          <a:xfrm>
            <a:off x="6345690" y="1480155"/>
            <a:ext cx="3889691" cy="4093428"/>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technological breakthrough, firms are able to produce at a cheaper and more efficient rate, causing the supply curve to shift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produced good has a highly inelastic demand curve, the rightward shift in supply will lead to a substantially lower price for the product with relatively little increase in the quantity sold. </a:t>
            </a:r>
          </a:p>
        </p:txBody>
      </p:sp>
    </p:spTree>
    <p:extLst>
      <p:ext uri="{BB962C8B-B14F-4D97-AF65-F5344CB8AC3E}">
        <p14:creationId xmlns:p14="http://schemas.microsoft.com/office/powerpoint/2010/main" val="964054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3753B0-A243-451C-BEC4-08DB94402205}">
  <ds:schemaRefs>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fdab59f7-c3a7-48e5-acd8-618ce834776e"/>
    <ds:schemaRef ds:uri="http://schemas.microsoft.com/office/2006/metadata/properties"/>
    <ds:schemaRef ds:uri="06d9c582-05c2-476b-83d2-72ab8b1380b2"/>
    <ds:schemaRef ds:uri="http://www.w3.org/XML/1998/namespace"/>
    <ds:schemaRef ds:uri="http://purl.org/dc/terms/"/>
  </ds:schemaRefs>
</ds:datastoreItem>
</file>

<file path=customXml/itemProps2.xml><?xml version="1.0" encoding="utf-8"?>
<ds:datastoreItem xmlns:ds="http://schemas.openxmlformats.org/officeDocument/2006/customXml" ds:itemID="{245B466C-A25A-46A6-885C-2E1C476429B5}">
  <ds:schemaRefs>
    <ds:schemaRef ds:uri="http://schemas.microsoft.com/sharepoint/v3/contenttype/forms"/>
  </ds:schemaRefs>
</ds:datastoreItem>
</file>

<file path=customXml/itemProps3.xml><?xml version="1.0" encoding="utf-8"?>
<ds:datastoreItem xmlns:ds="http://schemas.openxmlformats.org/officeDocument/2006/customXml" ds:itemID="{24DD3644-DC87-4CDB-B8C4-DBCB36FEB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813</TotalTime>
  <Words>2454</Words>
  <Application>Microsoft Office PowerPoint</Application>
  <PresentationFormat>Widescreen</PresentationFormat>
  <Paragraphs>144</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Elasticity and Pricing</vt:lpstr>
      <vt:lpstr>Elasticity and Pricing1</vt:lpstr>
      <vt:lpstr>Elasticity and Pricing2</vt:lpstr>
      <vt:lpstr>Elasticity and Pricing3</vt:lpstr>
      <vt:lpstr>Elastic</vt:lpstr>
      <vt:lpstr>Inelastic</vt:lpstr>
      <vt:lpstr>Unitary</vt:lpstr>
      <vt:lpstr>Maximizing Profits1</vt:lpstr>
      <vt:lpstr>Maximizing Profits2</vt:lpstr>
      <vt:lpstr>Maximizing Profits3</vt:lpstr>
      <vt:lpstr>Can Businesses Pass Costs on to Consumers?</vt:lpstr>
      <vt:lpstr>Elasticity and Tax Incidence1</vt:lpstr>
      <vt:lpstr>Elasticity and Tax Incidence2</vt:lpstr>
      <vt:lpstr>Elastic Demand, Inelastic Supply</vt:lpstr>
      <vt:lpstr>Elastic Supply, Inelastic Demand</vt:lpstr>
      <vt:lpstr>Long-Run vs. Short-Run Impact1</vt:lpstr>
      <vt:lpstr>Long-Run vs. Short-Run Impact2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54</cp:revision>
  <dcterms:created xsi:type="dcterms:W3CDTF">2017-06-16T13:06:21Z</dcterms:created>
  <dcterms:modified xsi:type="dcterms:W3CDTF">2026-02-03T13:17:15Z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