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373" r:id="rId6"/>
    <p:sldId id="374" r:id="rId7"/>
    <p:sldId id="375" r:id="rId8"/>
    <p:sldId id="376" r:id="rId9"/>
    <p:sldId id="377" r:id="rId10"/>
    <p:sldId id="378" r:id="rId11"/>
    <p:sldId id="401" r:id="rId12"/>
    <p:sldId id="402" r:id="rId13"/>
    <p:sldId id="403" r:id="rId14"/>
    <p:sldId id="404" r:id="rId15"/>
    <p:sldId id="405" r:id="rId16"/>
    <p:sldId id="406" r:id="rId17"/>
    <p:sldId id="407" r:id="rId18"/>
    <p:sldId id="408" r:id="rId19"/>
    <p:sldId id="409" r:id="rId20"/>
    <p:sldId id="410" r:id="rId21"/>
    <p:sldId id="411" r:id="rId22"/>
    <p:sldId id="412" r:id="rId23"/>
    <p:sldId id="3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032C1-6E68-4E2C-A478-193262D4ABF4}" v="3" dt="2026-02-03T13:14:32.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calculate the price elasticity of demand and the price elasticity of supply.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47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calculate elasticity along a demand or supply curve, economists use the average percent change in both quantity and price. This is called the midpoint method for elasticity and is represented in the following equations.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Q1 is the quantity of Good 1, Q2 is the quantity of Good 2; P1 is the price of Good 1, and P2 is the price of Good 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the Midpoint Method, we calculate the price elasticity of demand between Points A and B as 0.45, an amount smaller than one, showing that the demand is inelastic in this interval. Price elasticities of demand are always negative since price and quantity demanded always move in opposite directions on the demand curve. Elasticities are given as positive numbers; that is why it is important to take the absolute value of all elasticity calculations.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584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change in the price will result in a smaller percentage change in the quantity demanded. If the price increases by 1%, the quantity demanded will decrease by 0.45%. If the price increases by 10%, the quantity demanded will decrease by 4.5%. If the price decreases by 10%, the quantity demanded will increase by 4.5%.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612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the Midpoint Method, we calculate price elasticity of supply between Points A and B as 3.53, an amount greater than one, showing that the demand is elastic in this interval. Price elasticities of supply are always positive since price and quantity supplied move in the same direction on the supply curve.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586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case, if the price increases by 1%, the quantity supplied will increase by 3.53%. If the price increases by 10%, the quantity supplied will increase by 35.3%. If the price decreases by 10%, the quantity supplied will decrease by 35.3%.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527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The price elasticity of demand for gasoline is usually inelastic, while the price elasticity of demand for hotel rooms is usually elastic. Can you think of other goods whose price elasticity of demand is likely to be inelastic or elastic?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598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Open Sans" panose="020B0606030504020204" pitchFamily="34" charset="0"/>
              </a:rPr>
              <a:t>The price elasticity of demand for goods that are necessities is usually inelastic. Examples of these goods include medicine, cigarettes for smokers, electricity, and required textbooks. The price elasticity of demand for goods that are luxuries is usually elastic. Examples of these goods include restaurant meals, concert tickets, and jewelry.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203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important to note that elasticity is not slope. The slope is the rate of change in units along the curve, or the rise over run: the change in y over the change in x. The price elasticity, however, changes along the curve. Elasticity is the percentage change, which is a different calculation from the slope and has a different meaning. Now, you can calculate the price elasticity of demand, price elasticity of supply, and you can differentiate between price elasticity and slope.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333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ultimately concerned with how individuals and society choose to allocate resources. Why is it that not everyone can have everything that they want or need?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law of demand states that a higher price will lead to a lower quantity demanded. Similarly, the law of supply states that a higher price will lead to a higher quantity supplied. What is unknown is exactly how much quantity demanded or quantity supplied will change following a change in price. Elasticity is an economics concept that measures responsiveness of one variable to changes in another variable.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Both the demand and supply curve show the relationship between price and the number of units demanded or supplied. Price elasticity is the ratio between the percentage change in the quantity demanded or supplied and the corresponding percent change in price.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price elasticity of demand is the absolute value of the percentage change in the quantity demanded of a good or service divided by the percentage change in the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price elasticity of supply is absolute value of the percentage change in quantity supplied divided by the percentage change in price.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usefully divide elasticities into three broad categories: elastic, inelastic, and unitary. An elastic demand or elastic supply is a curve in which the elasticity is greater than one, indicating a high responsiveness to price changes. An inelastic demand or inelastic supply is a curve in which the elasticity less than one, indicating a low responsiveness to price changes. Unitary elasticity is equal to one and indicates proportional responsiveness of either demand or supply.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200" dirty="0">
              <a:solidFill>
                <a:schemeClr val="bg1"/>
              </a:solidFill>
            </a:endParaRPr>
          </a:p>
          <a:p>
            <a:pPr algn="l"/>
            <a:r>
              <a:rPr lang="en-US" sz="1200" dirty="0">
                <a:solidFill>
                  <a:schemeClr val="bg1"/>
                </a:solidFill>
              </a:rPr>
              <a:t>Suppose you have a budget of $468. If you spend it all on ice cream, you can buy 120 pints. If the price of a glass of lemonade is 3 times less than the price of ice cream, how much lemonade can you buy if you decide to spend all your money on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20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25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262686" y="2214037"/>
            <a:ext cx="9666628"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Price Elasticity of Demand and Price Elasticity of Supply</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3108071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Midpoint Method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 name="Picture 9"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B7AA2F62-1C03-4FDB-A90E-AE76FEEC3807}"/>
              </a:ext>
            </a:extLst>
          </p:cNvPr>
          <p:cNvPicPr>
            <a:picLocks noChangeAspect="1"/>
          </p:cNvPicPr>
          <p:nvPr/>
        </p:nvPicPr>
        <p:blipFill>
          <a:blip r:embed="rId3"/>
          <a:stretch>
            <a:fillRect/>
          </a:stretch>
        </p:blipFill>
        <p:spPr>
          <a:xfrm>
            <a:off x="725059" y="1524851"/>
            <a:ext cx="5868135" cy="4046989"/>
          </a:xfrm>
          <a:prstGeom prst="rect">
            <a:avLst/>
          </a:prstGeom>
        </p:spPr>
      </p:pic>
      <p:sp>
        <p:nvSpPr>
          <p:cNvPr id="12" name="Rectangle 11">
            <a:extLst>
              <a:ext uri="{FF2B5EF4-FFF2-40B4-BE49-F238E27FC236}">
                <a16:creationId xmlns:a16="http://schemas.microsoft.com/office/drawing/2014/main" id="{226F4D99-7043-4642-8EFA-D2F3BBB893CA}"/>
              </a:ext>
            </a:extLst>
          </p:cNvPr>
          <p:cNvSpPr/>
          <p:nvPr/>
        </p:nvSpPr>
        <p:spPr>
          <a:xfrm>
            <a:off x="6882154" y="1774617"/>
            <a:ext cx="4698283" cy="16030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To calculate elasticity along a demand or supply curve, economists use the average percent change in both quantity and price. This is called the midpoint method for elasticity and is represented in the following equations:</a:t>
            </a:r>
          </a:p>
        </p:txBody>
      </p:sp>
      <p:pic>
        <p:nvPicPr>
          <p:cNvPr id="4" name="Picture 3" descr="percent change in quantity equals the quantity of good 2 minus the quantity of good 1 divided by the quantity of good 2 plus the quantity of good 1 divided by 2, then multiply that entire total by 100">
            <a:extLst>
              <a:ext uri="{FF2B5EF4-FFF2-40B4-BE49-F238E27FC236}">
                <a16:creationId xmlns:a16="http://schemas.microsoft.com/office/drawing/2014/main" id="{FD910B2A-CB81-9AFB-EE91-5B918B665238}"/>
              </a:ext>
            </a:extLst>
          </p:cNvPr>
          <p:cNvPicPr>
            <a:picLocks noChangeAspect="1"/>
          </p:cNvPicPr>
          <p:nvPr/>
        </p:nvPicPr>
        <p:blipFill>
          <a:blip r:embed="rId4"/>
          <a:srcRect l="3164" t="13465" r="4923" b="5461"/>
          <a:stretch>
            <a:fillRect/>
          </a:stretch>
        </p:blipFill>
        <p:spPr>
          <a:xfrm>
            <a:off x="6882154" y="3480342"/>
            <a:ext cx="4698283" cy="721413"/>
          </a:xfrm>
          <a:prstGeom prst="rect">
            <a:avLst/>
          </a:prstGeom>
        </p:spPr>
      </p:pic>
      <p:pic>
        <p:nvPicPr>
          <p:cNvPr id="8" name="Picture 7" descr="percent change in price equals the price of good 2 minus the price of good 1 divided by the price of good 2 plus the price of good 1 divided by 2, then multiply that entire total by 100">
            <a:extLst>
              <a:ext uri="{FF2B5EF4-FFF2-40B4-BE49-F238E27FC236}">
                <a16:creationId xmlns:a16="http://schemas.microsoft.com/office/drawing/2014/main" id="{B527FFCD-9165-E4E4-1DFA-CF072BBE7BC8}"/>
              </a:ext>
            </a:extLst>
          </p:cNvPr>
          <p:cNvPicPr>
            <a:picLocks noChangeAspect="1"/>
          </p:cNvPicPr>
          <p:nvPr/>
        </p:nvPicPr>
        <p:blipFill>
          <a:blip r:embed="rId5"/>
          <a:stretch>
            <a:fillRect/>
          </a:stretch>
        </p:blipFill>
        <p:spPr>
          <a:xfrm>
            <a:off x="6882154" y="4304438"/>
            <a:ext cx="4698283" cy="665534"/>
          </a:xfrm>
          <a:prstGeom prst="rect">
            <a:avLst/>
          </a:prstGeom>
        </p:spPr>
      </p:pic>
    </p:spTree>
    <p:extLst>
      <p:ext uri="{BB962C8B-B14F-4D97-AF65-F5344CB8AC3E}">
        <p14:creationId xmlns:p14="http://schemas.microsoft.com/office/powerpoint/2010/main" val="2371398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Price Elasticity of Demand Calculation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 name="Group 2"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E8B6B804-87D6-5BA0-0990-31840550845A}"/>
              </a:ext>
            </a:extLst>
          </p:cNvPr>
          <p:cNvGrpSpPr/>
          <p:nvPr/>
        </p:nvGrpSpPr>
        <p:grpSpPr>
          <a:xfrm>
            <a:off x="725059" y="1524851"/>
            <a:ext cx="5868135" cy="4046989"/>
            <a:chOff x="725059" y="1524851"/>
            <a:chExt cx="5868135" cy="4046989"/>
          </a:xfrm>
        </p:grpSpPr>
        <p:pic>
          <p:nvPicPr>
            <p:cNvPr id="12" name="Picture 11"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8F19E9DD-3345-41B2-9052-1944EB94C8A4}"/>
                </a:ext>
              </a:extLst>
            </p:cNvPr>
            <p:cNvPicPr>
              <a:picLocks noChangeAspect="1"/>
            </p:cNvPicPr>
            <p:nvPr/>
          </p:nvPicPr>
          <p:blipFill>
            <a:blip r:embed="rId3"/>
            <a:stretch>
              <a:fillRect/>
            </a:stretch>
          </p:blipFill>
          <p:spPr>
            <a:xfrm>
              <a:off x="725059" y="1524851"/>
              <a:ext cx="5868135" cy="4046989"/>
            </a:xfrm>
            <a:prstGeom prst="rect">
              <a:avLst/>
            </a:prstGeom>
          </p:spPr>
        </p:pic>
        <p:sp>
          <p:nvSpPr>
            <p:cNvPr id="15" name="Arrow: Down 14">
              <a:extLst>
                <a:ext uri="{FF2B5EF4-FFF2-40B4-BE49-F238E27FC236}">
                  <a16:creationId xmlns:a16="http://schemas.microsoft.com/office/drawing/2014/main" id="{99A05580-CC62-4173-B611-6FF6174E4790}"/>
                </a:ext>
              </a:extLst>
            </p:cNvPr>
            <p:cNvSpPr/>
            <p:nvPr/>
          </p:nvSpPr>
          <p:spPr>
            <a:xfrm>
              <a:off x="5840361" y="2926477"/>
              <a:ext cx="353961" cy="451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descr="Calculate the price elasticity of demand between Points A and B. &#10;Percent change in quantity equals three thousand minus two thousand eight hundred divided by three thousand plus two thousand eight hundred divided by 2 and then multiplied by one hundred &#10;&#10;which equals two hundred divided by two thousand nine hundred multiplied by one hundred, which equals six point nine.&#10;&#10;Percent change in price equals sixty minus seventy divided by sixty plus seventy divided by two and then multiplied by one hundred &#10;&#10;which equals negative ten divided by sixty-five multiplied by one hundred, which equals negative fifteen point four.&#10;&#10;Price elasticity of demand equals the absolute value of six point nine percent divided by negative fifteen point four percent, which equals zero point four five.">
            <a:extLst>
              <a:ext uri="{FF2B5EF4-FFF2-40B4-BE49-F238E27FC236}">
                <a16:creationId xmlns:a16="http://schemas.microsoft.com/office/drawing/2014/main" id="{0A53DADB-A2D0-1F63-03AF-AB6901AA8FB5}"/>
              </a:ext>
            </a:extLst>
          </p:cNvPr>
          <p:cNvPicPr>
            <a:picLocks noChangeAspect="1"/>
          </p:cNvPicPr>
          <p:nvPr/>
        </p:nvPicPr>
        <p:blipFill>
          <a:blip r:embed="rId4"/>
          <a:stretch>
            <a:fillRect/>
          </a:stretch>
        </p:blipFill>
        <p:spPr>
          <a:xfrm>
            <a:off x="6504572" y="1286160"/>
            <a:ext cx="5435790" cy="5467891"/>
          </a:xfrm>
          <a:prstGeom prst="rect">
            <a:avLst/>
          </a:prstGeom>
        </p:spPr>
      </p:pic>
    </p:spTree>
    <p:extLst>
      <p:ext uri="{BB962C8B-B14F-4D97-AF65-F5344CB8AC3E}">
        <p14:creationId xmlns:p14="http://schemas.microsoft.com/office/powerpoint/2010/main" val="4182319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Price Elasticity of Demand Interpretation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3600BBF-5BD3-4CE2-935F-950CEF71F73E}"/>
                  </a:ext>
                </a:extLst>
              </p:cNvPr>
              <p:cNvSpPr txBox="1"/>
              <p:nvPr/>
            </p:nvSpPr>
            <p:spPr>
              <a:xfrm>
                <a:off x="3675594" y="1515255"/>
                <a:ext cx="4430124"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4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p</m:t>
                      </m:r>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rice</m:t>
                      </m:r>
                      <m: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elasticity</m:t>
                      </m:r>
                      <m: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of</m:t>
                      </m:r>
                      <m: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demand</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=0.45</m:t>
                      </m:r>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 name="TextBox 1">
                <a:extLst>
                  <a:ext uri="{FF2B5EF4-FFF2-40B4-BE49-F238E27FC236}">
                    <a16:creationId xmlns:a16="http://schemas.microsoft.com/office/drawing/2014/main" id="{B3600BBF-5BD3-4CE2-935F-950CEF71F73E}"/>
                  </a:ext>
                </a:extLst>
              </p:cNvPr>
              <p:cNvSpPr txBox="1">
                <a:spLocks noRot="1" noChangeAspect="1" noMove="1" noResize="1" noEditPoints="1" noAdjustHandles="1" noChangeArrowheads="1" noChangeShapeType="1" noTextEdit="1"/>
              </p:cNvSpPr>
              <p:nvPr/>
            </p:nvSpPr>
            <p:spPr>
              <a:xfrm>
                <a:off x="3675594" y="1515255"/>
                <a:ext cx="4430124" cy="369332"/>
              </a:xfrm>
              <a:prstGeom prst="rect">
                <a:avLst/>
              </a:prstGeom>
              <a:blipFill>
                <a:blip r:embed="rId3"/>
                <a:stretch>
                  <a:fillRect l="-1238" r="-1376" b="-35000"/>
                </a:stretch>
              </a:blipFill>
            </p:spPr>
            <p:txBody>
              <a:bodyPr/>
              <a:lstStyle/>
              <a:p>
                <a:r>
                  <a:rPr lang="en-US">
                    <a:noFill/>
                  </a:rPr>
                  <a:t> </a:t>
                </a:r>
              </a:p>
            </p:txBody>
          </p:sp>
        </mc:Fallback>
      </mc:AlternateContent>
      <p:pic>
        <p:nvPicPr>
          <p:cNvPr id="4" name="Picture 3" descr="If price increases by one percent, then quantity demanded decreases by zero point four five percent.&#10;If price increases by ten percent, then quantity demanded decreases by four point five percent.&#10;If price decreases by ten percent, the quantity demanded increases by four point five percent.">
            <a:extLst>
              <a:ext uri="{FF2B5EF4-FFF2-40B4-BE49-F238E27FC236}">
                <a16:creationId xmlns:a16="http://schemas.microsoft.com/office/drawing/2014/main" id="{0BECF0AB-2D53-E2B2-DE56-25FC75440276}"/>
              </a:ext>
            </a:extLst>
          </p:cNvPr>
          <p:cNvPicPr>
            <a:picLocks noChangeAspect="1"/>
          </p:cNvPicPr>
          <p:nvPr/>
        </p:nvPicPr>
        <p:blipFill>
          <a:blip r:embed="rId4"/>
          <a:stretch>
            <a:fillRect/>
          </a:stretch>
        </p:blipFill>
        <p:spPr>
          <a:xfrm>
            <a:off x="1250683" y="2389299"/>
            <a:ext cx="9690633" cy="3330793"/>
          </a:xfrm>
          <a:prstGeom prst="rect">
            <a:avLst/>
          </a:prstGeom>
        </p:spPr>
      </p:pic>
    </p:spTree>
    <p:extLst>
      <p:ext uri="{BB962C8B-B14F-4D97-AF65-F5344CB8AC3E}">
        <p14:creationId xmlns:p14="http://schemas.microsoft.com/office/powerpoint/2010/main" val="207723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Price Elasticity of Supply Calculation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9" name="Picture 8" descr="A graph showing a positively sloping supply curve. Distances between points on the curve are labeled to show the changes that occur between x-axis values, quantity, and y-axis values, price in dollars.">
            <a:extLst>
              <a:ext uri="{FF2B5EF4-FFF2-40B4-BE49-F238E27FC236}">
                <a16:creationId xmlns:a16="http://schemas.microsoft.com/office/drawing/2014/main" id="{5F86B8CF-59AB-4224-BE2F-1203C1A4A216}"/>
              </a:ext>
            </a:extLst>
          </p:cNvPr>
          <p:cNvPicPr>
            <a:picLocks noChangeAspect="1"/>
          </p:cNvPicPr>
          <p:nvPr/>
        </p:nvPicPr>
        <p:blipFill rotWithShape="1">
          <a:blip r:embed="rId3"/>
          <a:srcRect t="3298"/>
          <a:stretch/>
        </p:blipFill>
        <p:spPr>
          <a:xfrm>
            <a:off x="1062978" y="1417888"/>
            <a:ext cx="4799116" cy="4881025"/>
          </a:xfrm>
          <a:prstGeom prst="rect">
            <a:avLst/>
          </a:prstGeom>
        </p:spPr>
      </p:pic>
      <p:pic>
        <p:nvPicPr>
          <p:cNvPr id="3" name="Picture 2" descr="Calculate the price elasticity of supply between Points A and B. &#10;Percent change in quantity equals thirteen thousand minus ten thousand divided by thirteen thousand plus ten thousand divided by two and then multiplied by one hundred&#10;&#10;which equals three thousand divided by eleven thousand five hundred and then multiplied by one hundred, which equals twenty-six point one.&#10;&#10;Percent change in price equals seven hundred dollars minus six hundred fifty dollars divided by seven hundred dollars plus six hundred fifty dollars divided by two and then multiplied by one hundred&#10;&#10;which equals fifty divided by six hundred seventy-five multiplied by one hundred, which equals seven point four.&#10;&#10;Price elasticity of supply equals the absolute value of twenty-six point one percent divided by seven point four percent, which equals three point five three">
            <a:extLst>
              <a:ext uri="{FF2B5EF4-FFF2-40B4-BE49-F238E27FC236}">
                <a16:creationId xmlns:a16="http://schemas.microsoft.com/office/drawing/2014/main" id="{C002E08C-2838-B85F-93D6-244E593C6913}"/>
              </a:ext>
            </a:extLst>
          </p:cNvPr>
          <p:cNvPicPr>
            <a:picLocks noChangeAspect="1"/>
          </p:cNvPicPr>
          <p:nvPr/>
        </p:nvPicPr>
        <p:blipFill>
          <a:blip r:embed="rId4"/>
          <a:stretch>
            <a:fillRect/>
          </a:stretch>
        </p:blipFill>
        <p:spPr>
          <a:xfrm>
            <a:off x="6175331" y="1383374"/>
            <a:ext cx="5518211" cy="5136181"/>
          </a:xfrm>
          <a:prstGeom prst="rect">
            <a:avLst/>
          </a:prstGeom>
        </p:spPr>
      </p:pic>
    </p:spTree>
    <p:extLst>
      <p:ext uri="{BB962C8B-B14F-4D97-AF65-F5344CB8AC3E}">
        <p14:creationId xmlns:p14="http://schemas.microsoft.com/office/powerpoint/2010/main" val="3237353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Price Elasticity of Supply Interpretation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3600BBF-5BD3-4CE2-935F-950CEF71F73E}"/>
                  </a:ext>
                </a:extLst>
              </p:cNvPr>
              <p:cNvSpPr txBox="1"/>
              <p:nvPr/>
            </p:nvSpPr>
            <p:spPr>
              <a:xfrm>
                <a:off x="3675594" y="1515255"/>
                <a:ext cx="4242572"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price</m:t>
                      </m:r>
                      <m: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elasticity</m:t>
                      </m:r>
                      <m: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of</m:t>
                      </m:r>
                      <m: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supply</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=3.53</m:t>
                      </m:r>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 name="TextBox 1">
                <a:extLst>
                  <a:ext uri="{FF2B5EF4-FFF2-40B4-BE49-F238E27FC236}">
                    <a16:creationId xmlns:a16="http://schemas.microsoft.com/office/drawing/2014/main" id="{B3600BBF-5BD3-4CE2-935F-950CEF71F73E}"/>
                  </a:ext>
                </a:extLst>
              </p:cNvPr>
              <p:cNvSpPr txBox="1">
                <a:spLocks noRot="1" noChangeAspect="1" noMove="1" noResize="1" noEditPoints="1" noAdjustHandles="1" noChangeArrowheads="1" noChangeShapeType="1" noTextEdit="1"/>
              </p:cNvSpPr>
              <p:nvPr/>
            </p:nvSpPr>
            <p:spPr>
              <a:xfrm>
                <a:off x="3675594" y="1515255"/>
                <a:ext cx="4242572" cy="369332"/>
              </a:xfrm>
              <a:prstGeom prst="rect">
                <a:avLst/>
              </a:prstGeom>
              <a:blipFill>
                <a:blip r:embed="rId3"/>
                <a:stretch>
                  <a:fillRect l="-1293" r="-1293" b="-35000"/>
                </a:stretch>
              </a:blipFill>
            </p:spPr>
            <p:txBody>
              <a:bodyPr/>
              <a:lstStyle/>
              <a:p>
                <a:r>
                  <a:rPr lang="en-US">
                    <a:noFill/>
                  </a:rPr>
                  <a:t> </a:t>
                </a:r>
              </a:p>
            </p:txBody>
          </p:sp>
        </mc:Fallback>
      </mc:AlternateContent>
      <p:pic>
        <p:nvPicPr>
          <p:cNvPr id="4" name="Picture 3" descr="If price increases by one percent, then quantity supplied increases by three point five three percent.&#10;If price increases by ten percent, then quantity supplied increases by thirty-five point three percent.&#10;If price decreases by ten percent, the quantity supplied decreases by thirty-five point three percent.">
            <a:extLst>
              <a:ext uri="{FF2B5EF4-FFF2-40B4-BE49-F238E27FC236}">
                <a16:creationId xmlns:a16="http://schemas.microsoft.com/office/drawing/2014/main" id="{D2F223C1-ECD8-6536-2957-EEC60297C8E0}"/>
              </a:ext>
            </a:extLst>
          </p:cNvPr>
          <p:cNvPicPr>
            <a:picLocks noChangeAspect="1"/>
          </p:cNvPicPr>
          <p:nvPr/>
        </p:nvPicPr>
        <p:blipFill>
          <a:blip r:embed="rId4"/>
          <a:stretch>
            <a:fillRect/>
          </a:stretch>
        </p:blipFill>
        <p:spPr>
          <a:xfrm>
            <a:off x="1369481" y="2354326"/>
            <a:ext cx="9453038" cy="3195867"/>
          </a:xfrm>
          <a:prstGeom prst="rect">
            <a:avLst/>
          </a:prstGeom>
        </p:spPr>
      </p:pic>
    </p:spTree>
    <p:extLst>
      <p:ext uri="{BB962C8B-B14F-4D97-AF65-F5344CB8AC3E}">
        <p14:creationId xmlns:p14="http://schemas.microsoft.com/office/powerpoint/2010/main" val="1233439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683492"/>
            <a:ext cx="8851342" cy="1569660"/>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price elasticity of demand for gasoline is usually inelastic, while the price elasticity of demand for hotel rooms is usually elastic. Can you think of other goods whose price elasticity of demand is likely to be inelastic or elastic?</a:t>
            </a:r>
          </a:p>
        </p:txBody>
      </p:sp>
      <p:pic>
        <p:nvPicPr>
          <p:cNvPr id="6" name="Picture 5" descr="A person putting gasoline into a vehicle">
            <a:extLst>
              <a:ext uri="{FF2B5EF4-FFF2-40B4-BE49-F238E27FC236}">
                <a16:creationId xmlns:a16="http://schemas.microsoft.com/office/drawing/2014/main" id="{194C6B2D-7E86-4111-B6F8-0C6C9D88F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329" y="3755072"/>
            <a:ext cx="4015843" cy="2764483"/>
          </a:xfrm>
          <a:prstGeom prst="rect">
            <a:avLst/>
          </a:prstGeom>
        </p:spPr>
      </p:pic>
      <p:pic>
        <p:nvPicPr>
          <p:cNvPr id="5" name="Picture 4" descr="A hotel room">
            <a:extLst>
              <a:ext uri="{FF2B5EF4-FFF2-40B4-BE49-F238E27FC236}">
                <a16:creationId xmlns:a16="http://schemas.microsoft.com/office/drawing/2014/main" id="{C95C3C52-3856-407D-A5AF-D47DE5773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5829" y="3755071"/>
            <a:ext cx="4015842" cy="2764484"/>
          </a:xfrm>
          <a:prstGeom prst="rect">
            <a:avLst/>
          </a:prstGeom>
        </p:spPr>
      </p:pic>
    </p:spTree>
    <p:extLst>
      <p:ext uri="{BB962C8B-B14F-4D97-AF65-F5344CB8AC3E}">
        <p14:creationId xmlns:p14="http://schemas.microsoft.com/office/powerpoint/2010/main" val="3557249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383374"/>
            <a:ext cx="8851342" cy="4893647"/>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price elasticities of demand for medicine and gasoline are inelastic, while the price elasticities of demand for restaurant meals and hotel rooms in resorts are usually elastic. Can you think of other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goods whose price elasticities of demand are likely to be inelastic or elastic?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The price elasticity of demand for goods that are necessities is usually inelastic. Examples of these goods include medicine, cigarettes for smokers, electricity, and required textbooks. The price elasticity of demand for goods that are luxuries is usually elastic. Examples of these goods include restaurant meals, concert tickets, and jewelry.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953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Elasticity, Not Slope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The slope is the rate of change in units along the curve, or the rise over run: the change in y over the change in x.">
            <a:extLst>
              <a:ext uri="{FF2B5EF4-FFF2-40B4-BE49-F238E27FC236}">
                <a16:creationId xmlns:a16="http://schemas.microsoft.com/office/drawing/2014/main" id="{1BD4C9AE-C058-4986-9CC1-763360BC8D57}"/>
              </a:ext>
            </a:extLst>
          </p:cNvPr>
          <p:cNvGrpSpPr/>
          <p:nvPr/>
        </p:nvGrpSpPr>
        <p:grpSpPr>
          <a:xfrm>
            <a:off x="2066922" y="1585567"/>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9EF360C9-4173-4880-A0CC-71393DECE8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EA3BD10-B878-40B1-B2C9-46BB953AE814}"/>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slope is the rate of change in units along the curve, or the rise over run: the change in y over the change in x. </a:t>
              </a:r>
            </a:p>
          </p:txBody>
        </p:sp>
      </p:grpSp>
      <p:grpSp>
        <p:nvGrpSpPr>
          <p:cNvPr id="13" name="Group 12" descr="Elasticity is the percentage change, which is a different calculation from the slope and has a different meaning.">
            <a:extLst>
              <a:ext uri="{FF2B5EF4-FFF2-40B4-BE49-F238E27FC236}">
                <a16:creationId xmlns:a16="http://schemas.microsoft.com/office/drawing/2014/main" id="{2965CF46-581F-4115-AB47-36B4E5928D00}"/>
              </a:ext>
            </a:extLst>
          </p:cNvPr>
          <p:cNvGrpSpPr/>
          <p:nvPr/>
        </p:nvGrpSpPr>
        <p:grpSpPr>
          <a:xfrm>
            <a:off x="2066922" y="247397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5A2B7C45-F435-4F91-BDAD-7785E4500FD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AD3101A-5672-4E1C-A050-24ED652378EF}"/>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Elasticity is the percentage change, which is a different calculation from the slope and has a different meaning. </a:t>
              </a:r>
            </a:p>
          </p:txBody>
        </p:sp>
      </p:grpSp>
      <p:pic>
        <p:nvPicPr>
          <p:cNvPr id="4" name="Picture 3" descr="A graph showing a straight line with the distances between separate points labeled with x and y value differences, indicating a constant slope and unitary elasticity.">
            <a:extLst>
              <a:ext uri="{FF2B5EF4-FFF2-40B4-BE49-F238E27FC236}">
                <a16:creationId xmlns:a16="http://schemas.microsoft.com/office/drawing/2014/main" id="{929F6CBD-533B-40C5-BA11-C7C27E8D369A}"/>
              </a:ext>
            </a:extLst>
          </p:cNvPr>
          <p:cNvPicPr>
            <a:picLocks noChangeAspect="1"/>
          </p:cNvPicPr>
          <p:nvPr/>
        </p:nvPicPr>
        <p:blipFill>
          <a:blip r:embed="rId3"/>
          <a:stretch>
            <a:fillRect/>
          </a:stretch>
        </p:blipFill>
        <p:spPr>
          <a:xfrm>
            <a:off x="3521237" y="3362385"/>
            <a:ext cx="4777189" cy="3321193"/>
          </a:xfrm>
          <a:prstGeom prst="rect">
            <a:avLst/>
          </a:prstGeom>
        </p:spPr>
      </p:pic>
    </p:spTree>
    <p:extLst>
      <p:ext uri="{BB962C8B-B14F-4D97-AF65-F5344CB8AC3E}">
        <p14:creationId xmlns:p14="http://schemas.microsoft.com/office/powerpoint/2010/main" val="3874769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296661"/>
            <a:ext cx="9273061" cy="5324535"/>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Price elasticity measures the responsiveness of the quantity demanded or supplied of a good to a change in its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Elasticity is computed as the absolute value of the percentage change in quantity demanded (or supplied) divided by the percentage change in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Elastic demand or supply curves indicate that quantity demanded or supplied respond to price changes in a greater-than-proportional manner (the percentage change in quantity outweighs the percentage change in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inelastic demand or supply curve is one in which a given percentage change in price will cause a smaller percentage change in quantity demanded or supplied.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unitary elasticity means that a given percentage change in price leads to an equal percentage change in quantity demanded or supplied.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850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371315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Elasticity</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n anvil">
            <a:extLst>
              <a:ext uri="{FF2B5EF4-FFF2-40B4-BE49-F238E27FC236}">
                <a16:creationId xmlns:a16="http://schemas.microsoft.com/office/drawing/2014/main" id="{937CD2F3-0DDB-4014-8042-ED10505BE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9" y="1574056"/>
            <a:ext cx="3752028" cy="2617072"/>
          </a:xfrm>
          <a:prstGeom prst="rect">
            <a:avLst/>
          </a:prstGeom>
        </p:spPr>
      </p:pic>
      <p:pic>
        <p:nvPicPr>
          <p:cNvPr id="5" name="Picture 4" descr="A bouncing tennis ball">
            <a:extLst>
              <a:ext uri="{FF2B5EF4-FFF2-40B4-BE49-F238E27FC236}">
                <a16:creationId xmlns:a16="http://schemas.microsoft.com/office/drawing/2014/main" id="{F0AEBD01-978A-4CDC-B9C8-3E2B7C30BD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8785" y="1574056"/>
            <a:ext cx="3752028" cy="2617070"/>
          </a:xfrm>
          <a:prstGeom prst="rect">
            <a:avLst/>
          </a:prstGeom>
        </p:spPr>
      </p:pic>
      <p:sp>
        <p:nvSpPr>
          <p:cNvPr id="19" name="TextBox 18">
            <a:extLst>
              <a:ext uri="{FF2B5EF4-FFF2-40B4-BE49-F238E27FC236}">
                <a16:creationId xmlns:a16="http://schemas.microsoft.com/office/drawing/2014/main" id="{3BA1613B-4FD4-4AE6-8FFB-1A1AD1551B09}"/>
              </a:ext>
            </a:extLst>
          </p:cNvPr>
          <p:cNvSpPr txBox="1"/>
          <p:nvPr/>
        </p:nvSpPr>
        <p:spPr>
          <a:xfrm>
            <a:off x="2096776" y="4627275"/>
            <a:ext cx="7998448" cy="170816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Elasticity is an economics concept that measures responsiveness of one variable to changes in another variable. Suppose you drop two items from a rooftop. The first item is an anvil. The second item is a tennis ball. Which will bounce higher? Obviously, the tennis ball. We would say that the tennis ball has greater elasticity.</a:t>
            </a:r>
          </a:p>
        </p:txBody>
      </p:sp>
    </p:spTree>
    <p:extLst>
      <p:ext uri="{BB962C8B-B14F-4D97-AF65-F5344CB8AC3E}">
        <p14:creationId xmlns:p14="http://schemas.microsoft.com/office/powerpoint/2010/main" val="2312478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2131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Introduction to Elasticity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The law of demand states that a higher price will lead to a lower quantity demanded.">
            <a:extLst>
              <a:ext uri="{FF2B5EF4-FFF2-40B4-BE49-F238E27FC236}">
                <a16:creationId xmlns:a16="http://schemas.microsoft.com/office/drawing/2014/main" id="{D89ADEB5-E7A0-41E5-B924-6D5AD0B9F9A8}"/>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EFD5EB37-45AE-4F61-9D41-289D417882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C26D6E2-0009-4878-8D32-916F483FA7ED}"/>
                </a:ext>
              </a:extLst>
            </p:cNvPr>
            <p:cNvSpPr txBox="1"/>
            <p:nvPr/>
          </p:nvSpPr>
          <p:spPr>
            <a:xfrm>
              <a:off x="542922" y="178332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law of demand states that a higher price will lead to a lower quantity demanded.</a:t>
              </a:r>
            </a:p>
          </p:txBody>
        </p:sp>
      </p:grpSp>
      <p:grpSp>
        <p:nvGrpSpPr>
          <p:cNvPr id="14" name="Group 13" descr="Similarly, the law of supply states that a higher price will lead to a higher quantity supplied.">
            <a:extLst>
              <a:ext uri="{FF2B5EF4-FFF2-40B4-BE49-F238E27FC236}">
                <a16:creationId xmlns:a16="http://schemas.microsoft.com/office/drawing/2014/main" id="{DF62BA39-0994-43D8-BDD9-841F90CEE60A}"/>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7FB6D189-B90F-46AE-B121-974100F26B8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71D278B-DA47-42E8-8FBA-2666A4489403}"/>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Similarly, the law of supply states that a higher price will lead to a higher quantity supplied.</a:t>
              </a:r>
            </a:p>
          </p:txBody>
        </p:sp>
      </p:grpSp>
      <p:grpSp>
        <p:nvGrpSpPr>
          <p:cNvPr id="8" name="Group 7" descr="What is unknown is exactly how much quantity demanded or quantity supplied will change following a change in price.">
            <a:extLst>
              <a:ext uri="{FF2B5EF4-FFF2-40B4-BE49-F238E27FC236}">
                <a16:creationId xmlns:a16="http://schemas.microsoft.com/office/drawing/2014/main" id="{09C361C3-BB4F-4080-ACB8-B5AE9852BEC9}"/>
              </a:ext>
            </a:extLst>
          </p:cNvPr>
          <p:cNvGrpSpPr/>
          <p:nvPr/>
        </p:nvGrpSpPr>
        <p:grpSpPr>
          <a:xfrm>
            <a:off x="2066922" y="3362385"/>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36E838DF-C7F9-4D2D-A2FA-B14D39BE43A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0DC0E63-7021-40F9-B41E-3B50B69104CC}"/>
                </a:ext>
              </a:extLst>
            </p:cNvPr>
            <p:cNvSpPr txBox="1"/>
            <p:nvPr/>
          </p:nvSpPr>
          <p:spPr>
            <a:xfrm>
              <a:off x="542923" y="1798571"/>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What is unknown is exactly how much quantity demanded or quantity supplied will change following a change in price.</a:t>
              </a:r>
            </a:p>
          </p:txBody>
        </p:sp>
      </p:grpSp>
      <p:grpSp>
        <p:nvGrpSpPr>
          <p:cNvPr id="5" name="Group 4" descr="Elasticity is an economics concept that measures responsiveness of one variable to changes in another variable.">
            <a:extLst>
              <a:ext uri="{FF2B5EF4-FFF2-40B4-BE49-F238E27FC236}">
                <a16:creationId xmlns:a16="http://schemas.microsoft.com/office/drawing/2014/main" id="{BF9BC562-FEA1-4791-B7C5-81140931F5EE}"/>
              </a:ext>
            </a:extLst>
          </p:cNvPr>
          <p:cNvGrpSpPr/>
          <p:nvPr/>
        </p:nvGrpSpPr>
        <p:grpSpPr>
          <a:xfrm>
            <a:off x="2066922" y="4250794"/>
            <a:ext cx="8058154" cy="806935"/>
            <a:chOff x="542923" y="1736761"/>
            <a:chExt cx="8058154" cy="806935"/>
          </a:xfrm>
          <a:solidFill>
            <a:srgbClr val="627981"/>
          </a:solidFill>
        </p:grpSpPr>
        <p:sp>
          <p:nvSpPr>
            <p:cNvPr id="6" name="Rectangle 5">
              <a:extLst>
                <a:ext uri="{FF2B5EF4-FFF2-40B4-BE49-F238E27FC236}">
                  <a16:creationId xmlns:a16="http://schemas.microsoft.com/office/drawing/2014/main" id="{384AD200-DDB4-4C61-8798-7A564082E8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A2436A5-4172-4A95-81B0-AACB28CCD386}"/>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Elasticity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is an economics concept that measures responsiveness of one variable to changes in another variable.</a:t>
              </a:r>
            </a:p>
          </p:txBody>
        </p:sp>
      </p:grpSp>
    </p:spTree>
    <p:extLst>
      <p:ext uri="{BB962C8B-B14F-4D97-AF65-F5344CB8AC3E}">
        <p14:creationId xmlns:p14="http://schemas.microsoft.com/office/powerpoint/2010/main" val="2210033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Price Elasticity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5B55D7C-99EF-4CF6-B5A6-E6D42F004C34}"/>
              </a:ext>
              <a:ext uri="{C183D7F6-B498-43B3-948B-1728B52AA6E4}">
                <adec:decorative xmlns:adec="http://schemas.microsoft.com/office/drawing/2017/decorative" val="1"/>
              </a:ext>
            </a:extLst>
          </p:cNvPr>
          <p:cNvSpPr/>
          <p:nvPr/>
        </p:nvSpPr>
        <p:spPr>
          <a:xfrm>
            <a:off x="3279342" y="1896390"/>
            <a:ext cx="5633316" cy="115808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percent change in quantity divided by percent change in price">
            <a:extLst>
              <a:ext uri="{FF2B5EF4-FFF2-40B4-BE49-F238E27FC236}">
                <a16:creationId xmlns:a16="http://schemas.microsoft.com/office/drawing/2014/main" id="{22D2D50D-6F3C-C344-C444-D815DD24C47D}"/>
              </a:ext>
            </a:extLst>
          </p:cNvPr>
          <p:cNvPicPr>
            <a:picLocks noChangeAspect="1"/>
          </p:cNvPicPr>
          <p:nvPr/>
        </p:nvPicPr>
        <p:blipFill>
          <a:blip r:embed="rId3"/>
          <a:stretch>
            <a:fillRect/>
          </a:stretch>
        </p:blipFill>
        <p:spPr>
          <a:xfrm>
            <a:off x="4383251" y="2001132"/>
            <a:ext cx="3425497" cy="948600"/>
          </a:xfrm>
          <a:prstGeom prst="rect">
            <a:avLst/>
          </a:prstGeom>
        </p:spPr>
      </p:pic>
      <p:grpSp>
        <p:nvGrpSpPr>
          <p:cNvPr id="3" name="Group 2" descr="Price Elasticity of Demand Price Elasticity of Supply">
            <a:extLst>
              <a:ext uri="{FF2B5EF4-FFF2-40B4-BE49-F238E27FC236}">
                <a16:creationId xmlns:a16="http://schemas.microsoft.com/office/drawing/2014/main" id="{CB94A945-B757-41DD-AD33-E1DDFC62F5C7}"/>
              </a:ext>
            </a:extLst>
          </p:cNvPr>
          <p:cNvGrpSpPr/>
          <p:nvPr/>
        </p:nvGrpSpPr>
        <p:grpSpPr>
          <a:xfrm>
            <a:off x="3279343" y="3293508"/>
            <a:ext cx="5633316" cy="2011680"/>
            <a:chOff x="3279343" y="3293508"/>
            <a:chExt cx="5633316" cy="2011680"/>
          </a:xfrm>
          <a:solidFill>
            <a:srgbClr val="627981"/>
          </a:solidFill>
        </p:grpSpPr>
        <p:grpSp>
          <p:nvGrpSpPr>
            <p:cNvPr id="5" name="Group 4">
              <a:extLst>
                <a:ext uri="{FF2B5EF4-FFF2-40B4-BE49-F238E27FC236}">
                  <a16:creationId xmlns:a16="http://schemas.microsoft.com/office/drawing/2014/main" id="{12F2E71C-24A9-45C6-98BD-284C7CB8D747}"/>
                </a:ext>
              </a:extLst>
            </p:cNvPr>
            <p:cNvGrpSpPr/>
            <p:nvPr/>
          </p:nvGrpSpPr>
          <p:grpSpPr>
            <a:xfrm>
              <a:off x="3279343" y="3293508"/>
              <a:ext cx="2586652" cy="2011680"/>
              <a:chOff x="-1062969" y="1326654"/>
              <a:chExt cx="2586652" cy="2011680"/>
            </a:xfrm>
            <a:grpFill/>
          </p:grpSpPr>
          <p:sp>
            <p:nvSpPr>
              <p:cNvPr id="6" name="Rectangle 5">
                <a:extLst>
                  <a:ext uri="{FF2B5EF4-FFF2-40B4-BE49-F238E27FC236}">
                    <a16:creationId xmlns:a16="http://schemas.microsoft.com/office/drawing/2014/main" id="{89ACDC2E-4F49-41E6-96B0-163FEDEB85DD}"/>
                  </a:ext>
                </a:extLst>
              </p:cNvPr>
              <p:cNvSpPr>
                <a:spLocks noChangeAspect="1"/>
              </p:cNvSpPr>
              <p:nvPr/>
            </p:nvSpPr>
            <p:spPr>
              <a:xfrm>
                <a:off x="-1062969" y="1326654"/>
                <a:ext cx="2586652"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21819C3-EBE3-4FFB-9088-0886E8124DBB}"/>
                  </a:ext>
                </a:extLst>
              </p:cNvPr>
              <p:cNvSpPr txBox="1"/>
              <p:nvPr/>
            </p:nvSpPr>
            <p:spPr>
              <a:xfrm>
                <a:off x="-757984" y="1652804"/>
                <a:ext cx="1976681" cy="1143070"/>
              </a:xfrm>
              <a:prstGeom prst="rect">
                <a:avLst/>
              </a:prstGeom>
              <a:grp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Price Elasticity of Demand</a:t>
                </a:r>
              </a:p>
            </p:txBody>
          </p:sp>
        </p:grpSp>
        <p:grpSp>
          <p:nvGrpSpPr>
            <p:cNvPr id="8" name="Group 7">
              <a:extLst>
                <a:ext uri="{FF2B5EF4-FFF2-40B4-BE49-F238E27FC236}">
                  <a16:creationId xmlns:a16="http://schemas.microsoft.com/office/drawing/2014/main" id="{FE3542D5-DA1D-483E-8433-F3121C9D61C5}"/>
                </a:ext>
              </a:extLst>
            </p:cNvPr>
            <p:cNvGrpSpPr/>
            <p:nvPr/>
          </p:nvGrpSpPr>
          <p:grpSpPr>
            <a:xfrm>
              <a:off x="6326007" y="3293508"/>
              <a:ext cx="2586652" cy="2011680"/>
              <a:chOff x="3531825" y="1747689"/>
              <a:chExt cx="2586652" cy="2011680"/>
            </a:xfrm>
            <a:grpFill/>
          </p:grpSpPr>
          <p:sp>
            <p:nvSpPr>
              <p:cNvPr id="9" name="Rectangle 8">
                <a:extLst>
                  <a:ext uri="{FF2B5EF4-FFF2-40B4-BE49-F238E27FC236}">
                    <a16:creationId xmlns:a16="http://schemas.microsoft.com/office/drawing/2014/main" id="{31D3A111-37A9-4B52-8A3D-2E2163F4A67E}"/>
                  </a:ext>
                </a:extLst>
              </p:cNvPr>
              <p:cNvSpPr>
                <a:spLocks noChangeAspect="1"/>
              </p:cNvSpPr>
              <p:nvPr/>
            </p:nvSpPr>
            <p:spPr>
              <a:xfrm>
                <a:off x="3531825" y="1747689"/>
                <a:ext cx="2586652"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21600C8-C061-4D3E-88AC-F1F8BECD3FB4}"/>
                  </a:ext>
                </a:extLst>
              </p:cNvPr>
              <p:cNvSpPr txBox="1"/>
              <p:nvPr/>
            </p:nvSpPr>
            <p:spPr>
              <a:xfrm>
                <a:off x="3833969" y="2073839"/>
                <a:ext cx="1982364" cy="1143070"/>
              </a:xfrm>
              <a:prstGeom prst="rect">
                <a:avLst/>
              </a:prstGeom>
              <a:grpFill/>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Price Elasticity of Supply</a:t>
                </a:r>
              </a:p>
            </p:txBody>
          </p:sp>
        </p:grpSp>
      </p:grpSp>
    </p:spTree>
    <p:extLst>
      <p:ext uri="{BB962C8B-B14F-4D97-AF65-F5344CB8AC3E}">
        <p14:creationId xmlns:p14="http://schemas.microsoft.com/office/powerpoint/2010/main" val="380636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Price Elasticity of Demand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C3E6E4FD-1D68-4259-81FC-B11F8B5BE76F}"/>
              </a:ext>
            </a:extLst>
          </p:cNvPr>
          <p:cNvPicPr>
            <a:picLocks noChangeAspect="1"/>
          </p:cNvPicPr>
          <p:nvPr/>
        </p:nvPicPr>
        <p:blipFill>
          <a:blip r:embed="rId3"/>
          <a:stretch>
            <a:fillRect/>
          </a:stretch>
        </p:blipFill>
        <p:spPr>
          <a:xfrm>
            <a:off x="3116537" y="1358420"/>
            <a:ext cx="5651543" cy="3897615"/>
          </a:xfrm>
          <a:prstGeom prst="rect">
            <a:avLst/>
          </a:prstGeom>
        </p:spPr>
      </p:pic>
      <p:pic>
        <p:nvPicPr>
          <p:cNvPr id="3" name="Picture 2" descr="price elasticity of demand equals the absolute value of percent change in quantity demanded divided by percent change in price">
            <a:extLst>
              <a:ext uri="{FF2B5EF4-FFF2-40B4-BE49-F238E27FC236}">
                <a16:creationId xmlns:a16="http://schemas.microsoft.com/office/drawing/2014/main" id="{0DE9024E-AC18-1078-52B5-89A7BDE7504A}"/>
              </a:ext>
            </a:extLst>
          </p:cNvPr>
          <p:cNvPicPr>
            <a:picLocks noChangeAspect="1"/>
          </p:cNvPicPr>
          <p:nvPr/>
        </p:nvPicPr>
        <p:blipFill>
          <a:blip r:embed="rId4"/>
          <a:stretch>
            <a:fillRect/>
          </a:stretch>
        </p:blipFill>
        <p:spPr>
          <a:xfrm>
            <a:off x="2585516" y="5476546"/>
            <a:ext cx="7540102" cy="837789"/>
          </a:xfrm>
          <a:prstGeom prst="rect">
            <a:avLst/>
          </a:prstGeom>
        </p:spPr>
      </p:pic>
    </p:spTree>
    <p:extLst>
      <p:ext uri="{BB962C8B-B14F-4D97-AF65-F5344CB8AC3E}">
        <p14:creationId xmlns:p14="http://schemas.microsoft.com/office/powerpoint/2010/main" val="329466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Price Elasticity of Supply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graph showing a positively sloping supply curve. Distances between points on the curve are labeled to show the changes that occur between x-axis values, quantity, and y-axis values, price in dollars.">
            <a:extLst>
              <a:ext uri="{FF2B5EF4-FFF2-40B4-BE49-F238E27FC236}">
                <a16:creationId xmlns:a16="http://schemas.microsoft.com/office/drawing/2014/main" id="{DF353247-2A53-4C6E-BDFD-8D683957CFB8}"/>
              </a:ext>
            </a:extLst>
          </p:cNvPr>
          <p:cNvPicPr>
            <a:picLocks noChangeAspect="1"/>
          </p:cNvPicPr>
          <p:nvPr/>
        </p:nvPicPr>
        <p:blipFill rotWithShape="1">
          <a:blip r:embed="rId3"/>
          <a:srcRect t="3298"/>
          <a:stretch/>
        </p:blipFill>
        <p:spPr>
          <a:xfrm>
            <a:off x="4110979" y="1247510"/>
            <a:ext cx="3970041" cy="4037800"/>
          </a:xfrm>
          <a:prstGeom prst="rect">
            <a:avLst/>
          </a:prstGeom>
        </p:spPr>
      </p:pic>
      <p:pic>
        <p:nvPicPr>
          <p:cNvPr id="3" name="Picture 2" descr="price elasticity of supply equals the absolute value of percent change in quantity supplied divided by percent change in price">
            <a:extLst>
              <a:ext uri="{FF2B5EF4-FFF2-40B4-BE49-F238E27FC236}">
                <a16:creationId xmlns:a16="http://schemas.microsoft.com/office/drawing/2014/main" id="{BA05D43E-EA6D-388E-ADA4-DBE0C322FDCB}"/>
              </a:ext>
            </a:extLst>
          </p:cNvPr>
          <p:cNvPicPr>
            <a:picLocks noChangeAspect="1"/>
          </p:cNvPicPr>
          <p:nvPr/>
        </p:nvPicPr>
        <p:blipFill>
          <a:blip r:embed="rId4"/>
          <a:stretch>
            <a:fillRect/>
          </a:stretch>
        </p:blipFill>
        <p:spPr>
          <a:xfrm>
            <a:off x="2623855" y="5394911"/>
            <a:ext cx="6944289" cy="905777"/>
          </a:xfrm>
          <a:prstGeom prst="rect">
            <a:avLst/>
          </a:prstGeom>
        </p:spPr>
      </p:pic>
    </p:spTree>
    <p:extLst>
      <p:ext uri="{BB962C8B-B14F-4D97-AF65-F5344CB8AC3E}">
        <p14:creationId xmlns:p14="http://schemas.microsoft.com/office/powerpoint/2010/main" val="427483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Elasticity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A table detailing the different kinds of elasticity: If the percent change in quantity is greater than the percent change in price, then the absolute value of the percent change in quantity divided by the percent change in price is greater than one, which is elastic. If the percent change in quantity is equal to the percent change in price, then the absolute value of the percent change in quantity divided by the percent change in price is equal to one, which is unitary. If the percent change in quantity is less than the percent change in price, then the absolute value of the percent change in quantity divided by the percent change in price is less than one, which is inelastic.">
            <a:extLst>
              <a:ext uri="{FF2B5EF4-FFF2-40B4-BE49-F238E27FC236}">
                <a16:creationId xmlns:a16="http://schemas.microsoft.com/office/drawing/2014/main" id="{B1B6F519-60B6-A6B8-1A97-18C5E5695B45}"/>
              </a:ext>
            </a:extLst>
          </p:cNvPr>
          <p:cNvPicPr>
            <a:picLocks noChangeAspect="1"/>
          </p:cNvPicPr>
          <p:nvPr/>
        </p:nvPicPr>
        <p:blipFill>
          <a:blip r:embed="rId3"/>
          <a:stretch>
            <a:fillRect/>
          </a:stretch>
        </p:blipFill>
        <p:spPr>
          <a:xfrm>
            <a:off x="556439" y="1647576"/>
            <a:ext cx="11079121" cy="3562847"/>
          </a:xfrm>
          <a:prstGeom prst="rect">
            <a:avLst/>
          </a:prstGeom>
        </p:spPr>
      </p:pic>
    </p:spTree>
    <p:extLst>
      <p:ext uri="{BB962C8B-B14F-4D97-AF65-F5344CB8AC3E}">
        <p14:creationId xmlns:p14="http://schemas.microsoft.com/office/powerpoint/2010/main" val="4154204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1200329"/>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price elasticity of demand for a product is 2.60. Given that the percentage change in price is 15%, what is the percentage change in quantity demanded?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82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 uri="{C183D7F6-B498-43B3-948B-1728B52AA6E4}">
                <adec:decorative xmlns:adec="http://schemas.microsoft.com/office/drawing/2017/decorative" val="1"/>
              </a:ext>
            </a:extLst>
          </p:cNvPr>
          <p:cNvSpPr txBox="1"/>
          <p:nvPr/>
        </p:nvSpPr>
        <p:spPr>
          <a:xfrm>
            <a:off x="1615231" y="1442445"/>
            <a:ext cx="8961538" cy="4708981"/>
          </a:xfrm>
          <a:prstGeom prst="rect">
            <a:avLst/>
          </a:prstGeom>
          <a:solidFill>
            <a:srgbClr val="62798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sp>
        <p:nvSpPr>
          <p:cNvPr id="3" name="TextBox 2">
            <a:extLst>
              <a:ext uri="{FF2B5EF4-FFF2-40B4-BE49-F238E27FC236}">
                <a16:creationId xmlns:a16="http://schemas.microsoft.com/office/drawing/2014/main" id="{9378F5E7-1C27-4E62-BCA9-DA2FD380FAD9}"/>
              </a:ext>
            </a:extLst>
          </p:cNvPr>
          <p:cNvSpPr txBox="1"/>
          <p:nvPr/>
        </p:nvSpPr>
        <p:spPr>
          <a:xfrm>
            <a:off x="2211633" y="1844740"/>
            <a:ext cx="8429625" cy="92333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elasticity formula 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8" name="Picture 7" descr="price elasticity equals the absolute value of percent change in quantity divided by percent change in price">
            <a:extLst>
              <a:ext uri="{FF2B5EF4-FFF2-40B4-BE49-F238E27FC236}">
                <a16:creationId xmlns:a16="http://schemas.microsoft.com/office/drawing/2014/main" id="{5C2563ED-58B6-877B-5FF2-4A642EB5CA7D}"/>
              </a:ext>
            </a:extLst>
          </p:cNvPr>
          <p:cNvPicPr>
            <a:picLocks noChangeAspect="1"/>
          </p:cNvPicPr>
          <p:nvPr/>
        </p:nvPicPr>
        <p:blipFill>
          <a:blip r:embed="rId3"/>
          <a:stretch>
            <a:fillRect/>
          </a:stretch>
        </p:blipFill>
        <p:spPr>
          <a:xfrm>
            <a:off x="5063429" y="1569651"/>
            <a:ext cx="3953427" cy="857370"/>
          </a:xfrm>
          <a:prstGeom prst="rect">
            <a:avLst/>
          </a:prstGeom>
        </p:spPr>
      </p:pic>
      <p:sp>
        <p:nvSpPr>
          <p:cNvPr id="19" name="TextBox 18">
            <a:extLst>
              <a:ext uri="{FF2B5EF4-FFF2-40B4-BE49-F238E27FC236}">
                <a16:creationId xmlns:a16="http://schemas.microsoft.com/office/drawing/2014/main" id="{C09E4BDD-953F-4FC2-85BB-7B6412DB8EA2}"/>
              </a:ext>
            </a:extLst>
          </p:cNvPr>
          <p:cNvSpPr txBox="1"/>
          <p:nvPr/>
        </p:nvSpPr>
        <p:spPr>
          <a:xfrm>
            <a:off x="2556131" y="2200778"/>
            <a:ext cx="84296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Rearrange the formula to solve for percentage change in quantity demanded:</a:t>
            </a:r>
          </a:p>
        </p:txBody>
      </p:sp>
      <p:pic>
        <p:nvPicPr>
          <p:cNvPr id="10" name="Picture 9" descr="percent change in price multiplied by price elasticity equals the percent change in quantity">
            <a:extLst>
              <a:ext uri="{FF2B5EF4-FFF2-40B4-BE49-F238E27FC236}">
                <a16:creationId xmlns:a16="http://schemas.microsoft.com/office/drawing/2014/main" id="{FE395043-A3B3-B975-7CCA-6D1C9193E41C}"/>
              </a:ext>
            </a:extLst>
          </p:cNvPr>
          <p:cNvPicPr>
            <a:picLocks noChangeAspect="1"/>
          </p:cNvPicPr>
          <p:nvPr/>
        </p:nvPicPr>
        <p:blipFill>
          <a:blip r:embed="rId4"/>
          <a:stretch>
            <a:fillRect/>
          </a:stretch>
        </p:blipFill>
        <p:spPr>
          <a:xfrm>
            <a:off x="2936105" y="2990052"/>
            <a:ext cx="6319782" cy="487733"/>
          </a:xfrm>
          <a:prstGeom prst="rect">
            <a:avLst/>
          </a:prstGeom>
        </p:spPr>
      </p:pic>
      <p:sp>
        <p:nvSpPr>
          <p:cNvPr id="11" name="TextBox 10">
            <a:extLst>
              <a:ext uri="{FF2B5EF4-FFF2-40B4-BE49-F238E27FC236}">
                <a16:creationId xmlns:a16="http://schemas.microsoft.com/office/drawing/2014/main" id="{795A56C9-2901-4187-92B6-A933A23297BC}"/>
              </a:ext>
            </a:extLst>
          </p:cNvPr>
          <p:cNvSpPr txBox="1"/>
          <p:nvPr/>
        </p:nvSpPr>
        <p:spPr>
          <a:xfrm>
            <a:off x="2210838" y="3213914"/>
            <a:ext cx="84296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 Plug the given values into the equation:</a:t>
            </a:r>
          </a:p>
        </p:txBody>
      </p:sp>
      <p:pic>
        <p:nvPicPr>
          <p:cNvPr id="13" name="Picture 12" descr="15 percent multiplied by 2 point 6 equals percent change in quantity">
            <a:extLst>
              <a:ext uri="{FF2B5EF4-FFF2-40B4-BE49-F238E27FC236}">
                <a16:creationId xmlns:a16="http://schemas.microsoft.com/office/drawing/2014/main" id="{F0F8A853-29E8-0E07-6D9D-EFCF9E129992}"/>
              </a:ext>
            </a:extLst>
          </p:cNvPr>
          <p:cNvPicPr>
            <a:picLocks noChangeAspect="1"/>
          </p:cNvPicPr>
          <p:nvPr/>
        </p:nvPicPr>
        <p:blipFill>
          <a:blip r:embed="rId5"/>
          <a:stretch>
            <a:fillRect/>
          </a:stretch>
        </p:blipFill>
        <p:spPr>
          <a:xfrm>
            <a:off x="4092679" y="4106002"/>
            <a:ext cx="4006634" cy="502110"/>
          </a:xfrm>
          <a:prstGeom prst="rect">
            <a:avLst/>
          </a:prstGeom>
        </p:spPr>
      </p:pic>
      <p:sp>
        <p:nvSpPr>
          <p:cNvPr id="4" name="TextBox 3">
            <a:extLst>
              <a:ext uri="{FF2B5EF4-FFF2-40B4-BE49-F238E27FC236}">
                <a16:creationId xmlns:a16="http://schemas.microsoft.com/office/drawing/2014/main" id="{7ADBB146-9541-6FE8-4746-F170506F11CA}"/>
              </a:ext>
            </a:extLst>
          </p:cNvPr>
          <p:cNvSpPr txBox="1"/>
          <p:nvPr/>
        </p:nvSpPr>
        <p:spPr>
          <a:xfrm>
            <a:off x="2210838" y="4509325"/>
            <a:ext cx="84296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 Solve the equation: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descr="percent change in quantity equals 39 percent">
            <a:extLst>
              <a:ext uri="{FF2B5EF4-FFF2-40B4-BE49-F238E27FC236}">
                <a16:creationId xmlns:a16="http://schemas.microsoft.com/office/drawing/2014/main" id="{2EF533E6-8CDB-47B4-3372-58632C26808C}"/>
              </a:ext>
            </a:extLst>
          </p:cNvPr>
          <p:cNvPicPr>
            <a:picLocks noChangeAspect="1"/>
          </p:cNvPicPr>
          <p:nvPr/>
        </p:nvPicPr>
        <p:blipFill>
          <a:blip r:embed="rId6"/>
          <a:stretch>
            <a:fillRect/>
          </a:stretch>
        </p:blipFill>
        <p:spPr>
          <a:xfrm>
            <a:off x="4176476" y="5333868"/>
            <a:ext cx="3839048" cy="502110"/>
          </a:xfrm>
          <a:prstGeom prst="rect">
            <a:avLst/>
          </a:prstGeom>
        </p:spPr>
      </p:pic>
    </p:spTree>
    <p:extLst>
      <p:ext uri="{BB962C8B-B14F-4D97-AF65-F5344CB8AC3E}">
        <p14:creationId xmlns:p14="http://schemas.microsoft.com/office/powerpoint/2010/main" val="1849244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BB86DA-E3E5-493C-AD15-8CBA488209A6}">
  <ds:schemaRefs>
    <ds:schemaRef ds:uri="fdab59f7-c3a7-48e5-acd8-618ce834776e"/>
    <ds:schemaRef ds:uri="http://schemas.microsoft.com/office/2006/documentManagement/types"/>
    <ds:schemaRef ds:uri="http://purl.org/dc/terms/"/>
    <ds:schemaRef ds:uri="http://purl.org/dc/dcmitype/"/>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06d9c582-05c2-476b-83d2-72ab8b1380b2"/>
    <ds:schemaRef ds:uri="http://www.w3.org/XML/1998/namespace"/>
  </ds:schemaRefs>
</ds:datastoreItem>
</file>

<file path=customXml/itemProps2.xml><?xml version="1.0" encoding="utf-8"?>
<ds:datastoreItem xmlns:ds="http://schemas.openxmlformats.org/officeDocument/2006/customXml" ds:itemID="{C50BE6E0-1E77-4F51-A7D1-22142CF10D69}">
  <ds:schemaRefs>
    <ds:schemaRef ds:uri="http://schemas.microsoft.com/sharepoint/v3/contenttype/forms"/>
  </ds:schemaRefs>
</ds:datastoreItem>
</file>

<file path=customXml/itemProps3.xml><?xml version="1.0" encoding="utf-8"?>
<ds:datastoreItem xmlns:ds="http://schemas.openxmlformats.org/officeDocument/2006/customXml" ds:itemID="{0255FB38-EA82-4BB3-BE11-C18DDE37C7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924</TotalTime>
  <Words>1558</Words>
  <Application>Microsoft Office PowerPoint</Application>
  <PresentationFormat>Widescreen</PresentationFormat>
  <Paragraphs>109</Paragraphs>
  <Slides>19</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Cambria Math</vt:lpstr>
      <vt:lpstr>Century Gothic</vt:lpstr>
      <vt:lpstr>Open Sans</vt:lpstr>
      <vt:lpstr>Office Theme</vt:lpstr>
      <vt:lpstr>1_Office Theme</vt:lpstr>
      <vt:lpstr>Price Elasticity of Demand and Price Elasticity of Supply</vt:lpstr>
      <vt:lpstr>Elasticity1</vt:lpstr>
      <vt:lpstr>Introduction to Elasticity</vt:lpstr>
      <vt:lpstr>Price Elasticity</vt:lpstr>
      <vt:lpstr>Price Elasticity of Demand</vt:lpstr>
      <vt:lpstr>Price Elasticity of Supply</vt:lpstr>
      <vt:lpstr>Elasticity2</vt:lpstr>
      <vt:lpstr>On Your Own1</vt:lpstr>
      <vt:lpstr>On Your Own2</vt:lpstr>
      <vt:lpstr>Midpoint Method</vt:lpstr>
      <vt:lpstr>Price Elasticity of Demand Calculation</vt:lpstr>
      <vt:lpstr>Price Elasticity of Demand Interpretation</vt:lpstr>
      <vt:lpstr>Price Elasticity of Supply Calculation</vt:lpstr>
      <vt:lpstr>Price Elasticity of Supply Interpretation</vt:lpstr>
      <vt:lpstr>Real-World Discussion1</vt:lpstr>
      <vt:lpstr>Real-World Discussion2</vt:lpstr>
      <vt:lpstr>Elasticity, Not Slope</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70</cp:revision>
  <dcterms:created xsi:type="dcterms:W3CDTF">2017-06-16T13:06:21Z</dcterms:created>
  <dcterms:modified xsi:type="dcterms:W3CDTF">2026-02-03T13:14:34Z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