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18"/>
  </p:notesMasterIdLst>
  <p:sldIdLst>
    <p:sldId id="383" r:id="rId6"/>
    <p:sldId id="384" r:id="rId7"/>
    <p:sldId id="385" r:id="rId8"/>
    <p:sldId id="386" r:id="rId9"/>
    <p:sldId id="387" r:id="rId10"/>
    <p:sldId id="388" r:id="rId11"/>
    <p:sldId id="389" r:id="rId12"/>
    <p:sldId id="390" r:id="rId13"/>
    <p:sldId id="391" r:id="rId14"/>
    <p:sldId id="293" r:id="rId15"/>
    <p:sldId id="392" r:id="rId16"/>
    <p:sldId id="298"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8E0000"/>
    <a:srgbClr val="FF9999"/>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5E29674-7914-47A3-947C-32C3EEA67D98}" v="3" dt="2026-02-03T13:01:04.66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0" d="100"/>
          <a:sy n="90" d="100"/>
        </p:scale>
        <p:origin x="130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slide" Target="slides/slide10.xml"/><Relationship Id="rId23" Type="http://schemas.microsoft.com/office/2015/10/relationships/revisionInfo" Target="revisionInfo.xml"/><Relationship Id="rId10" Type="http://schemas.openxmlformats.org/officeDocument/2006/relationships/slide" Target="slides/slide5.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2/3/2026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By the end of this lesson, you will be able to identify the demanders and suppliers in the financial market; explain how interest rates affect demand and supply; and explain the role of price ceilings and usury laws.</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048412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About 200 million Americans own credit cards, so it is little wonder that political pressures often arise for setting limits on the interest rates or fees that credit card companies charge. A price ceiling on the interest rate means a number of people who want to have credit cards and are willing to pay the interest rate will find that companies are unwilling to issue cards to them, resulting in a credit shortage.</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858186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342892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demand and supply model links those who wish to supply financial capital with those who demand financial capital. Demanders in the financial market are individuals and firms that borrow money. Suppliers in the financial market are individuals and businesses that save money or make financial investments.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849709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any market, the price is what suppliers receive and what demanders pay. In financial markets, those who supply financial capital through saving expect to receive a rate of return, while those who demand financial capital by receiving funds expect to pay a rate of return. This rate of return can come in a variety of forms, depending on the type of investment. The simplest example of a rate of return is the interest rate.</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159016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For example, when you supply money into a savings account at a bank, you receive interest on your deposit. The interest the bank pays you as a percent of your deposits is the interest rate. Similarly, if you demand a loan to buy a car, you will need to pay interest on the money you borrow.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271664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the market for credit cards, the horizontal axis of the financial market shows the quantity of money loaned or borrowed in this market, and the vertical or price axis shows the rate of return, which is measured with an interest rate. According to the law of demand, a higher rate of return will decrease the quantity demanded, and as the interest rate rises, consumers will reduce the quantity they borrow.</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441490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the interest rate is above the equilibrium level, an excess supply, or a surplus, of financial capital will arise in this market. At an above-equilibrium interest rate, firms are eager to supply loans to borrowers, but relatively few people or businesses wish to borrow. If the interest rate is below the equilibrium, excess demand or a shortage of funds occurs in this market. In this situation, credit card firms will perceive that there are many eager borrowers and will likely raise interest rates or fees.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511848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Those who supply financial capital face two broad decisions: how much to save and how to divide up their savings among different forms of financial investments. Participants in financial markets must decide when they prefer to consume goods: now or in the future. Economists call this intertemporal decision-making because it involves decisions across time. Unlike a decision about what to buy from the grocery store, people make investment or savings decisions across a period of time, sometimes a long period.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106999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939540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the global economy, trillions of dollars of financial investment cross national borders every year. In the early 2000s, foreign investors were investing billions of dollars more per year into the U.S. than U.S. investors were investing abroad. A reduced inflow of foreign financial investment could impose hardship on U.S. consumers and firms interested in borrowing. The result could be a significantly lower quantity of financial investment in the U.S., available only at a higher interest rate.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586381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2/3/2026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2.xml"/><Relationship Id="rId5" Type="http://schemas.openxmlformats.org/officeDocument/2006/relationships/image" Target="../media/image9.png"/><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lumMod val="75000"/>
                  <a:lumOff val="25000"/>
                </a:prstClr>
              </a:solidFill>
              <a:effectLst/>
              <a:uLnTx/>
              <a:uFillTx/>
              <a:latin typeface="Calibri" panose="020F0502020204030204"/>
              <a:ea typeface="+mn-ea"/>
              <a:cs typeface="+mn-cs"/>
            </a:endParaRPr>
          </a:p>
        </p:txBody>
      </p:sp>
      <p:cxnSp>
        <p:nvCxnSpPr>
          <p:cNvPr id="11" name="Straight Connector 10">
            <a:extLst>
              <a:ext uri="{C183D7F6-B498-43B3-948B-1728B52AA6E4}">
                <adec:decorative xmlns:adec="http://schemas.microsoft.com/office/drawing/2017/decorative" val="1"/>
              </a:ext>
            </a:extLst>
          </p:cNvPr>
          <p:cNvCxnSpPr/>
          <p:nvPr/>
        </p:nvCxnSpPr>
        <p:spPr>
          <a:xfrm>
            <a:off x="3130061" y="2313312"/>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itle 8"/>
          <p:cNvSpPr txBox="1">
            <a:spLocks noGrp="1"/>
          </p:cNvSpPr>
          <p:nvPr>
            <p:ph type="title" idx="4294967295"/>
          </p:nvPr>
        </p:nvSpPr>
        <p:spPr>
          <a:xfrm>
            <a:off x="1463488" y="2409113"/>
            <a:ext cx="9265024" cy="175432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prstClr val="black">
                    <a:lumMod val="75000"/>
                    <a:lumOff val="25000"/>
                  </a:prstClr>
                </a:solidFill>
                <a:effectLst/>
                <a:uLnTx/>
                <a:uFillTx/>
                <a:latin typeface="Century Gothic" panose="020B0502020202020204" pitchFamily="34" charset="0"/>
                <a:ea typeface="+mn-ea"/>
                <a:cs typeface="+mn-cs"/>
              </a:rPr>
              <a:t>Demand and Supply in Financial Markets</a:t>
            </a:r>
            <a:endParaRPr kumimoji="0" lang="en-US" sz="5400" b="0" i="0" u="none" strike="noStrike" kern="1200" cap="none" spc="0" normalizeH="0" baseline="0" noProof="0" dirty="0">
              <a:ln>
                <a:noFill/>
              </a:ln>
              <a:solidFill>
                <a:schemeClr val="tx1">
                  <a:lumMod val="75000"/>
                  <a:lumOff val="25000"/>
                </a:schemeClr>
              </a:solidFill>
              <a:effectLst/>
              <a:uLnTx/>
              <a:uFillTx/>
              <a:latin typeface="Century Gothic" panose="020B0502020202020204" pitchFamily="34" charset="0"/>
              <a:ea typeface="+mn-ea"/>
              <a:cs typeface="+mn-cs"/>
            </a:endParaRPr>
          </a:p>
        </p:txBody>
      </p:sp>
      <p:cxnSp>
        <p:nvCxnSpPr>
          <p:cNvPr id="14" name="Straight Connector 13">
            <a:extLst>
              <a:ext uri="{C183D7F6-B498-43B3-948B-1728B52AA6E4}">
                <adec:decorative xmlns:adec="http://schemas.microsoft.com/office/drawing/2017/decorative" val="1"/>
              </a:ext>
            </a:extLst>
          </p:cNvPr>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spTree>
    <p:extLst>
      <p:ext uri="{BB962C8B-B14F-4D97-AF65-F5344CB8AC3E}">
        <p14:creationId xmlns:p14="http://schemas.microsoft.com/office/powerpoint/2010/main" val="7111284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Price Ceilings in Financial Markets: Usury Laws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5" name="Rectangle 14">
            <a:extLst>
              <a:ext uri="{FF2B5EF4-FFF2-40B4-BE49-F238E27FC236}">
                <a16:creationId xmlns:a16="http://schemas.microsoft.com/office/drawing/2014/main" id="{92098F9C-3B5F-46D5-A564-59B46CC08D3F}"/>
              </a:ext>
            </a:extLst>
          </p:cNvPr>
          <p:cNvSpPr/>
          <p:nvPr/>
        </p:nvSpPr>
        <p:spPr>
          <a:xfrm>
            <a:off x="865240" y="1279697"/>
            <a:ext cx="5045026" cy="82469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Usury laws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impose an upper limit on the interest rate than lenders can charge.</a:t>
            </a:r>
          </a:p>
        </p:txBody>
      </p:sp>
      <p:grpSp>
        <p:nvGrpSpPr>
          <p:cNvPr id="8" name="Group 7" descr="About 200 million Americans own credit cards, so it is little wonder that political pressures often arise for setting limits on the interest rates or fees that credit card companies charge.">
            <a:extLst>
              <a:ext uri="{FF2B5EF4-FFF2-40B4-BE49-F238E27FC236}">
                <a16:creationId xmlns:a16="http://schemas.microsoft.com/office/drawing/2014/main" id="{9DB8C49E-F862-453E-93F5-BBAEB5349177}"/>
              </a:ext>
            </a:extLst>
          </p:cNvPr>
          <p:cNvGrpSpPr/>
          <p:nvPr/>
        </p:nvGrpSpPr>
        <p:grpSpPr>
          <a:xfrm>
            <a:off x="865240" y="2310582"/>
            <a:ext cx="5045027" cy="1754852"/>
            <a:chOff x="542922" y="1736760"/>
            <a:chExt cx="8058155" cy="1706049"/>
          </a:xfrm>
          <a:solidFill>
            <a:srgbClr val="627981"/>
          </a:solidFill>
        </p:grpSpPr>
        <p:sp>
          <p:nvSpPr>
            <p:cNvPr id="10" name="Rectangle 9">
              <a:extLst>
                <a:ext uri="{FF2B5EF4-FFF2-40B4-BE49-F238E27FC236}">
                  <a16:creationId xmlns:a16="http://schemas.microsoft.com/office/drawing/2014/main" id="{9E1361CC-BEF1-4521-B1E1-3407A99FEF8E}"/>
                </a:ext>
              </a:extLst>
            </p:cNvPr>
            <p:cNvSpPr/>
            <p:nvPr/>
          </p:nvSpPr>
          <p:spPr>
            <a:xfrm>
              <a:off x="542924" y="1736760"/>
              <a:ext cx="8058153" cy="170604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4A9A975B-891C-4013-A6B2-ACA6D2705F00}"/>
                </a:ext>
              </a:extLst>
            </p:cNvPr>
            <p:cNvSpPr txBox="1"/>
            <p:nvPr/>
          </p:nvSpPr>
          <p:spPr>
            <a:xfrm>
              <a:off x="542922" y="1745949"/>
              <a:ext cx="7807571" cy="1480945"/>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About 200 million Americans own credit cards, so it is little wonder that political pressures often arise for setting limits on the interest rates or fees that credit card companies charge. </a:t>
              </a:r>
            </a:p>
          </p:txBody>
        </p:sp>
      </p:grpSp>
      <p:grpSp>
        <p:nvGrpSpPr>
          <p:cNvPr id="12" name="Group 11" descr="A price ceiling on the interest rate means a number of people who want to have credit cards and are willing to pay the interest rate will find that companies are unwilling to issue cards to them, resulting in a credit shortage.">
            <a:extLst>
              <a:ext uri="{FF2B5EF4-FFF2-40B4-BE49-F238E27FC236}">
                <a16:creationId xmlns:a16="http://schemas.microsoft.com/office/drawing/2014/main" id="{7212AB03-A1D6-4578-8070-5FEBFC2082F4}"/>
              </a:ext>
            </a:extLst>
          </p:cNvPr>
          <p:cNvGrpSpPr/>
          <p:nvPr/>
        </p:nvGrpSpPr>
        <p:grpSpPr>
          <a:xfrm>
            <a:off x="865240" y="4271626"/>
            <a:ext cx="5045028" cy="1999067"/>
            <a:chOff x="542922" y="1736761"/>
            <a:chExt cx="8058155" cy="1518069"/>
          </a:xfrm>
          <a:solidFill>
            <a:srgbClr val="627981"/>
          </a:solidFill>
        </p:grpSpPr>
        <p:sp>
          <p:nvSpPr>
            <p:cNvPr id="13" name="Rectangle 12">
              <a:extLst>
                <a:ext uri="{FF2B5EF4-FFF2-40B4-BE49-F238E27FC236}">
                  <a16:creationId xmlns:a16="http://schemas.microsoft.com/office/drawing/2014/main" id="{67F5294E-7D20-446A-8E8B-061FD639F016}"/>
                </a:ext>
              </a:extLst>
            </p:cNvPr>
            <p:cNvSpPr/>
            <p:nvPr/>
          </p:nvSpPr>
          <p:spPr>
            <a:xfrm>
              <a:off x="542924" y="1736761"/>
              <a:ext cx="8058153" cy="151806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TextBox 13">
              <a:extLst>
                <a:ext uri="{FF2B5EF4-FFF2-40B4-BE49-F238E27FC236}">
                  <a16:creationId xmlns:a16="http://schemas.microsoft.com/office/drawing/2014/main" id="{DCF8BB9E-C504-4D64-90FB-5632656E06FB}"/>
                </a:ext>
              </a:extLst>
            </p:cNvPr>
            <p:cNvSpPr txBox="1"/>
            <p:nvPr/>
          </p:nvSpPr>
          <p:spPr>
            <a:xfrm>
              <a:off x="542922" y="1745949"/>
              <a:ext cx="7807571" cy="1508881"/>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price ceiling on the interest rate means a number of people who want to have credit cards and are willing to pay the interest rate will find that companies are unwilling to issue cards to them, resulting in a credit shortage.</a:t>
              </a:r>
            </a:p>
          </p:txBody>
        </p:sp>
      </p:grpSp>
      <p:pic>
        <p:nvPicPr>
          <p:cNvPr id="3" name="Picture 2" descr="A graph of a price ceiling set beneath the equilibrium interest rate in the credit card market.">
            <a:extLst>
              <a:ext uri="{FF2B5EF4-FFF2-40B4-BE49-F238E27FC236}">
                <a16:creationId xmlns:a16="http://schemas.microsoft.com/office/drawing/2014/main" id="{9511D582-4A87-5E41-1952-1C13AE0CCB1B}"/>
              </a:ext>
            </a:extLst>
          </p:cNvPr>
          <p:cNvPicPr>
            <a:picLocks noChangeAspect="1"/>
          </p:cNvPicPr>
          <p:nvPr/>
        </p:nvPicPr>
        <p:blipFill>
          <a:blip r:embed="rId3"/>
          <a:stretch>
            <a:fillRect/>
          </a:stretch>
        </p:blipFill>
        <p:spPr>
          <a:xfrm>
            <a:off x="6096000" y="1537024"/>
            <a:ext cx="5798745" cy="4612638"/>
          </a:xfrm>
          <a:prstGeom prst="rect">
            <a:avLst/>
          </a:prstGeom>
        </p:spPr>
      </p:pic>
    </p:spTree>
    <p:extLst>
      <p:ext uri="{BB962C8B-B14F-4D97-AF65-F5344CB8AC3E}">
        <p14:creationId xmlns:p14="http://schemas.microsoft.com/office/powerpoint/2010/main" val="6883353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Summary</a:t>
            </a:r>
            <a:endPar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CCF9CFE4-4A8D-457C-ADFF-9EE56D65FB50}"/>
              </a:ext>
            </a:extLst>
          </p:cNvPr>
          <p:cNvSpPr txBox="1"/>
          <p:nvPr/>
        </p:nvSpPr>
        <p:spPr>
          <a:xfrm>
            <a:off x="1459469" y="1383374"/>
            <a:ext cx="9273061" cy="4708981"/>
          </a:xfrm>
          <a:prstGeom prst="rect">
            <a:avLst/>
          </a:prstGeom>
          <a:solidFill>
            <a:srgbClr val="627981"/>
          </a:solidFill>
          <a:ln>
            <a:solidFill>
              <a:srgbClr val="627981"/>
            </a:solidFill>
          </a:ln>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the demand and supply analysis of financial markets, the "price" is the rate of return or the interest rate received.</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We measure the quantity by the money that flows from those who supply financial capital to those who demand it.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Two factors can shift the supply of financial capital to a certain investment: if people want to alter their existing levels of consumption and if the riskiness or return on one investment changes relative to other investments.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Factors that can shift demand for capital include business confidence and consumer confidence in the future—since financial investments received in the present are typically repaid in the future.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179084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sp>
        <p:nvSpPr>
          <p:cNvPr id="5" name="Title 4"/>
          <p:cNvSpPr txBox="1">
            <a:spLocks noGrp="1"/>
          </p:cNvSpPr>
          <p:nvPr>
            <p:ph type="title" idx="4294967295"/>
          </p:nvPr>
        </p:nvSpPr>
        <p:spPr>
          <a:xfrm>
            <a:off x="1524000" y="1410227"/>
            <a:ext cx="9144000"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21790319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Demand and Supply in Financial Markets</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descr="The demand and supply model links those who wish to supply financial capital with those who demand financial capital.">
            <a:extLst>
              <a:ext uri="{FF2B5EF4-FFF2-40B4-BE49-F238E27FC236}">
                <a16:creationId xmlns:a16="http://schemas.microsoft.com/office/drawing/2014/main" id="{81BAE3D4-30CE-4A72-AF07-55CC4AD7DD5C}"/>
              </a:ext>
            </a:extLst>
          </p:cNvPr>
          <p:cNvGrpSpPr/>
          <p:nvPr/>
        </p:nvGrpSpPr>
        <p:grpSpPr>
          <a:xfrm>
            <a:off x="2066922" y="1580912"/>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C831D1E-738C-446E-AC85-B4F7972C0D0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01C5E605-DA51-4B36-B2F5-E7ACF147264E}"/>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demand and supply model links those who wish to supply financial capital with those who demand financial capital.</a:t>
              </a:r>
            </a:p>
          </p:txBody>
        </p:sp>
      </p:grpSp>
      <p:grpSp>
        <p:nvGrpSpPr>
          <p:cNvPr id="12" name="Group 11" descr="Demanders in the financial market are individuals and firms that borrow money.">
            <a:extLst>
              <a:ext uri="{FF2B5EF4-FFF2-40B4-BE49-F238E27FC236}">
                <a16:creationId xmlns:a16="http://schemas.microsoft.com/office/drawing/2014/main" id="{8A8435D6-D374-4E5A-AF38-3D49C4E43E82}"/>
              </a:ext>
            </a:extLst>
          </p:cNvPr>
          <p:cNvGrpSpPr/>
          <p:nvPr/>
        </p:nvGrpSpPr>
        <p:grpSpPr>
          <a:xfrm>
            <a:off x="2066922" y="2504956"/>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B9CC7B03-ECDB-415B-B7DF-F43C12FD725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TextBox 13">
              <a:extLst>
                <a:ext uri="{FF2B5EF4-FFF2-40B4-BE49-F238E27FC236}">
                  <a16:creationId xmlns:a16="http://schemas.microsoft.com/office/drawing/2014/main" id="{E7B19103-C17B-4AB2-98E7-113A790A307A}"/>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Demanders in the financial market are individuals and firms that borrow money.</a:t>
              </a:r>
            </a:p>
          </p:txBody>
        </p:sp>
      </p:grpSp>
      <p:grpSp>
        <p:nvGrpSpPr>
          <p:cNvPr id="24" name="Group 23" descr="Suppliers in the financial market are individuals and businesses that save money or make financial investments.">
            <a:extLst>
              <a:ext uri="{FF2B5EF4-FFF2-40B4-BE49-F238E27FC236}">
                <a16:creationId xmlns:a16="http://schemas.microsoft.com/office/drawing/2014/main" id="{5A3232CA-D39A-4A32-A38E-6129AB1A380C}"/>
              </a:ext>
            </a:extLst>
          </p:cNvPr>
          <p:cNvGrpSpPr/>
          <p:nvPr/>
        </p:nvGrpSpPr>
        <p:grpSpPr>
          <a:xfrm>
            <a:off x="2066922" y="3429000"/>
            <a:ext cx="8058154" cy="806935"/>
            <a:chOff x="542923" y="1736761"/>
            <a:chExt cx="8058154" cy="806935"/>
          </a:xfrm>
          <a:solidFill>
            <a:srgbClr val="627981"/>
          </a:solidFill>
        </p:grpSpPr>
        <p:sp>
          <p:nvSpPr>
            <p:cNvPr id="25" name="Rectangle 24">
              <a:extLst>
                <a:ext uri="{FF2B5EF4-FFF2-40B4-BE49-F238E27FC236}">
                  <a16:creationId xmlns:a16="http://schemas.microsoft.com/office/drawing/2014/main" id="{CFE700EC-93A5-489A-8238-4561A3FA67C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7" name="TextBox 26">
              <a:extLst>
                <a:ext uri="{FF2B5EF4-FFF2-40B4-BE49-F238E27FC236}">
                  <a16:creationId xmlns:a16="http://schemas.microsoft.com/office/drawing/2014/main" id="{7C40C636-19A8-4FF2-AD77-542FCED2BF91}"/>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Suppliers in the financial market are individuals and businesses that save money or make financial investments.</a:t>
              </a:r>
            </a:p>
          </p:txBody>
        </p:sp>
      </p:grpSp>
    </p:spTree>
    <p:extLst>
      <p:ext uri="{BB962C8B-B14F-4D97-AF65-F5344CB8AC3E}">
        <p14:creationId xmlns:p14="http://schemas.microsoft.com/office/powerpoint/2010/main" val="18371209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3999" y="122245"/>
            <a:ext cx="9144000" cy="10156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Who Demands and Who Supplies in Financial Markets?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descr="In financial markets, those who supply financial capital through saving expect to receive a rate of return.">
            <a:extLst>
              <a:ext uri="{FF2B5EF4-FFF2-40B4-BE49-F238E27FC236}">
                <a16:creationId xmlns:a16="http://schemas.microsoft.com/office/drawing/2014/main" id="{BF9BC562-FEA1-4791-B7C5-81140931F5EE}"/>
              </a:ext>
            </a:extLst>
          </p:cNvPr>
          <p:cNvGrpSpPr/>
          <p:nvPr/>
        </p:nvGrpSpPr>
        <p:grpSpPr>
          <a:xfrm>
            <a:off x="2066922" y="1580912"/>
            <a:ext cx="8058154" cy="806935"/>
            <a:chOff x="542923" y="1736761"/>
            <a:chExt cx="8058154" cy="806935"/>
          </a:xfrm>
          <a:solidFill>
            <a:srgbClr val="627981"/>
          </a:solidFill>
        </p:grpSpPr>
        <p:sp>
          <p:nvSpPr>
            <p:cNvPr id="6" name="Rectangle 5">
              <a:extLst>
                <a:ext uri="{FF2B5EF4-FFF2-40B4-BE49-F238E27FC236}">
                  <a16:creationId xmlns:a16="http://schemas.microsoft.com/office/drawing/2014/main" id="{384AD200-DDB4-4C61-8798-7A564082E8D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AA2436A5-4172-4A95-81B0-AACB28CCD386}"/>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financial markets, those who supply financial capital through saving expect to receive a rate of return.</a:t>
              </a:r>
            </a:p>
          </p:txBody>
        </p:sp>
      </p:grpSp>
      <p:grpSp>
        <p:nvGrpSpPr>
          <p:cNvPr id="8" name="Group 7" descr="Those who demand financial capital by receiving funds expect to pay a rate of return.">
            <a:extLst>
              <a:ext uri="{FF2B5EF4-FFF2-40B4-BE49-F238E27FC236}">
                <a16:creationId xmlns:a16="http://schemas.microsoft.com/office/drawing/2014/main" id="{09C361C3-BB4F-4080-ACB8-B5AE9852BEC9}"/>
              </a:ext>
            </a:extLst>
          </p:cNvPr>
          <p:cNvGrpSpPr/>
          <p:nvPr/>
        </p:nvGrpSpPr>
        <p:grpSpPr>
          <a:xfrm>
            <a:off x="2066922" y="2504956"/>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36E838DF-C7F9-4D2D-A2FA-B14D39BE43A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a:extLst>
                <a:ext uri="{FF2B5EF4-FFF2-40B4-BE49-F238E27FC236}">
                  <a16:creationId xmlns:a16="http://schemas.microsoft.com/office/drawing/2014/main" id="{E0DC0E63-7021-40F9-B41E-3B50B69104CC}"/>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Those who demand financial capital by receiving funds expect to pay a rate of return.</a:t>
              </a:r>
            </a:p>
          </p:txBody>
        </p:sp>
      </p:grpSp>
      <p:grpSp>
        <p:nvGrpSpPr>
          <p:cNvPr id="14" name="Group 13" descr="This rate of return can come in a variety of forms, depending on the type of investment.">
            <a:extLst>
              <a:ext uri="{FF2B5EF4-FFF2-40B4-BE49-F238E27FC236}">
                <a16:creationId xmlns:a16="http://schemas.microsoft.com/office/drawing/2014/main" id="{DF62BA39-0994-43D8-BDD9-841F90CEE60A}"/>
              </a:ext>
            </a:extLst>
          </p:cNvPr>
          <p:cNvGrpSpPr/>
          <p:nvPr/>
        </p:nvGrpSpPr>
        <p:grpSpPr>
          <a:xfrm>
            <a:off x="2066922" y="3429000"/>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7FB6D189-B90F-46AE-B121-974100F26B8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B71D278B-DA47-42E8-8FBA-2666A4489403}"/>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This rate of return can come in a variety of forms, depending on the type of investment.</a:t>
              </a:r>
            </a:p>
          </p:txBody>
        </p:sp>
      </p:grpSp>
      <p:grpSp>
        <p:nvGrpSpPr>
          <p:cNvPr id="11" name="Group 10" descr="The simplest example of a rate of return is the interest rate.">
            <a:extLst>
              <a:ext uri="{FF2B5EF4-FFF2-40B4-BE49-F238E27FC236}">
                <a16:creationId xmlns:a16="http://schemas.microsoft.com/office/drawing/2014/main" id="{D89ADEB5-E7A0-41E5-B924-6D5AD0B9F9A8}"/>
              </a:ext>
            </a:extLst>
          </p:cNvPr>
          <p:cNvGrpSpPr/>
          <p:nvPr/>
        </p:nvGrpSpPr>
        <p:grpSpPr>
          <a:xfrm>
            <a:off x="2066922" y="4353044"/>
            <a:ext cx="8058155" cy="806935"/>
            <a:chOff x="542922" y="1736761"/>
            <a:chExt cx="8058155" cy="806935"/>
          </a:xfrm>
          <a:solidFill>
            <a:srgbClr val="627981"/>
          </a:solidFill>
        </p:grpSpPr>
        <p:sp>
          <p:nvSpPr>
            <p:cNvPr id="12" name="Rectangle 11">
              <a:extLst>
                <a:ext uri="{FF2B5EF4-FFF2-40B4-BE49-F238E27FC236}">
                  <a16:creationId xmlns:a16="http://schemas.microsoft.com/office/drawing/2014/main" id="{EFD5EB37-45AE-4F61-9D41-289D417882B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6C26D6E2-0009-4878-8D32-916F483FA7ED}"/>
                </a:ext>
              </a:extLst>
            </p:cNvPr>
            <p:cNvSpPr txBox="1"/>
            <p:nvPr/>
          </p:nvSpPr>
          <p:spPr>
            <a:xfrm>
              <a:off x="542922" y="1907092"/>
              <a:ext cx="7807571" cy="400110"/>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simplest example of a rate of return is the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interest rate</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r>
            </a:p>
          </p:txBody>
        </p:sp>
      </p:grpSp>
    </p:spTree>
    <p:extLst>
      <p:ext uri="{BB962C8B-B14F-4D97-AF65-F5344CB8AC3E}">
        <p14:creationId xmlns:p14="http://schemas.microsoft.com/office/powerpoint/2010/main" val="37391227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Investments and Savings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7" name="Group 16" descr="When you supply money into a savings account at a bank, you receive interest on your deposit.">
            <a:extLst>
              <a:ext uri="{FF2B5EF4-FFF2-40B4-BE49-F238E27FC236}">
                <a16:creationId xmlns:a16="http://schemas.microsoft.com/office/drawing/2014/main" id="{92D97F91-49DF-4BED-871E-35D731AB1E77}"/>
              </a:ext>
            </a:extLst>
          </p:cNvPr>
          <p:cNvGrpSpPr/>
          <p:nvPr/>
        </p:nvGrpSpPr>
        <p:grpSpPr>
          <a:xfrm>
            <a:off x="2066922" y="1580912"/>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B068B40A-CDBE-49E5-8B71-87F6A97F4FF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62FFD1B6-E889-4973-97E7-1A1238651025}"/>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When you supply money into a savings account at a bank, you receive interest on your deposit. </a:t>
              </a:r>
            </a:p>
          </p:txBody>
        </p:sp>
      </p:grpSp>
      <p:grpSp>
        <p:nvGrpSpPr>
          <p:cNvPr id="20" name="Group 19" descr="The interest the bank pays you as a percent of your deposits is the interest rate.">
            <a:extLst>
              <a:ext uri="{FF2B5EF4-FFF2-40B4-BE49-F238E27FC236}">
                <a16:creationId xmlns:a16="http://schemas.microsoft.com/office/drawing/2014/main" id="{CB7CA773-BDFE-4107-B044-FB992BE0D772}"/>
              </a:ext>
            </a:extLst>
          </p:cNvPr>
          <p:cNvGrpSpPr/>
          <p:nvPr/>
        </p:nvGrpSpPr>
        <p:grpSpPr>
          <a:xfrm>
            <a:off x="2066922" y="2504956"/>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70500F33-BF73-4479-840B-84255E00968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4" name="TextBox 23">
              <a:extLst>
                <a:ext uri="{FF2B5EF4-FFF2-40B4-BE49-F238E27FC236}">
                  <a16:creationId xmlns:a16="http://schemas.microsoft.com/office/drawing/2014/main" id="{B070DF0F-4B39-44D0-9F64-4E5C5B648067}"/>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interest the bank pays you as a percent of your deposits is the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interest rate</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r>
            </a:p>
          </p:txBody>
        </p:sp>
      </p:grpSp>
      <p:grpSp>
        <p:nvGrpSpPr>
          <p:cNvPr id="25" name="Group 24" descr="Similarly, if you demand a loan to buy a car or a computer, you will need to pay interest on the money you borrow.">
            <a:extLst>
              <a:ext uri="{FF2B5EF4-FFF2-40B4-BE49-F238E27FC236}">
                <a16:creationId xmlns:a16="http://schemas.microsoft.com/office/drawing/2014/main" id="{1E4F2FE2-074D-4A7F-AC1F-90EE8613E0DB}"/>
              </a:ext>
            </a:extLst>
          </p:cNvPr>
          <p:cNvGrpSpPr/>
          <p:nvPr/>
        </p:nvGrpSpPr>
        <p:grpSpPr>
          <a:xfrm>
            <a:off x="2066922" y="3429000"/>
            <a:ext cx="8058154" cy="806935"/>
            <a:chOff x="542923" y="1736761"/>
            <a:chExt cx="8058154" cy="806935"/>
          </a:xfrm>
          <a:solidFill>
            <a:srgbClr val="627981"/>
          </a:solidFill>
        </p:grpSpPr>
        <p:sp>
          <p:nvSpPr>
            <p:cNvPr id="27" name="Rectangle 26">
              <a:extLst>
                <a:ext uri="{FF2B5EF4-FFF2-40B4-BE49-F238E27FC236}">
                  <a16:creationId xmlns:a16="http://schemas.microsoft.com/office/drawing/2014/main" id="{95855603-653B-4E62-8645-199D959EEDC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8" name="TextBox 27">
              <a:extLst>
                <a:ext uri="{FF2B5EF4-FFF2-40B4-BE49-F238E27FC236}">
                  <a16:creationId xmlns:a16="http://schemas.microsoft.com/office/drawing/2014/main" id="{A932DC56-9271-4869-A606-FED391FE6DB2}"/>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Similarly, if you demand a loan to buy a car or a computer, you will need to pay interest on the money you borrow.</a:t>
              </a:r>
            </a:p>
          </p:txBody>
        </p:sp>
      </p:grpSp>
      <p:pic>
        <p:nvPicPr>
          <p:cNvPr id="4" name="Picture 3" descr="A graphic depicting using a loan to buy a car means you will need to pay back the loan plus interest">
            <a:extLst>
              <a:ext uri="{FF2B5EF4-FFF2-40B4-BE49-F238E27FC236}">
                <a16:creationId xmlns:a16="http://schemas.microsoft.com/office/drawing/2014/main" id="{46C20B63-D5E4-B516-ABCC-AE23A15E049E}"/>
              </a:ext>
            </a:extLst>
          </p:cNvPr>
          <p:cNvPicPr>
            <a:picLocks noChangeAspect="1"/>
          </p:cNvPicPr>
          <p:nvPr/>
        </p:nvPicPr>
        <p:blipFill>
          <a:blip r:embed="rId3"/>
          <a:stretch>
            <a:fillRect/>
          </a:stretch>
        </p:blipFill>
        <p:spPr>
          <a:xfrm>
            <a:off x="2485520" y="4569107"/>
            <a:ext cx="7220958" cy="1781424"/>
          </a:xfrm>
          <a:prstGeom prst="rect">
            <a:avLst/>
          </a:prstGeom>
        </p:spPr>
      </p:pic>
    </p:spTree>
    <p:extLst>
      <p:ext uri="{BB962C8B-B14F-4D97-AF65-F5344CB8AC3E}">
        <p14:creationId xmlns:p14="http://schemas.microsoft.com/office/powerpoint/2010/main" val="42051580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Credit Card Market</a:t>
            </a:r>
          </a:p>
        </p:txBody>
      </p:sp>
      <p:cxnSp>
        <p:nvCxnSpPr>
          <p:cNvPr id="27" name="Straight Connector 26">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descr="In the market for credit cards, the horizontal axis of the financial market shows the quantity of money loaned or borrowed in this market, and the vertical or price axis shows the rate of return, which is measured with an interest rate.">
            <a:extLst>
              <a:ext uri="{FF2B5EF4-FFF2-40B4-BE49-F238E27FC236}">
                <a16:creationId xmlns:a16="http://schemas.microsoft.com/office/drawing/2014/main" id="{F6C69D49-7254-4258-AE2E-7847229325F1}"/>
              </a:ext>
            </a:extLst>
          </p:cNvPr>
          <p:cNvGrpSpPr/>
          <p:nvPr/>
        </p:nvGrpSpPr>
        <p:grpSpPr>
          <a:xfrm>
            <a:off x="905828" y="1503611"/>
            <a:ext cx="4029079" cy="2533265"/>
            <a:chOff x="542922" y="1736760"/>
            <a:chExt cx="8058155" cy="1501787"/>
          </a:xfrm>
          <a:solidFill>
            <a:srgbClr val="627981"/>
          </a:solidFill>
        </p:grpSpPr>
        <p:sp>
          <p:nvSpPr>
            <p:cNvPr id="10" name="Rectangle 9">
              <a:extLst>
                <a:ext uri="{FF2B5EF4-FFF2-40B4-BE49-F238E27FC236}">
                  <a16:creationId xmlns:a16="http://schemas.microsoft.com/office/drawing/2014/main" id="{D2F7CD2B-7EED-47BE-9992-E498C10093B0}"/>
                </a:ext>
              </a:extLst>
            </p:cNvPr>
            <p:cNvSpPr/>
            <p:nvPr/>
          </p:nvSpPr>
          <p:spPr>
            <a:xfrm>
              <a:off x="542924" y="1736760"/>
              <a:ext cx="8058153" cy="150178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BBB40698-4601-44B3-A6F7-D12F64D16843}"/>
                </a:ext>
              </a:extLst>
            </p:cNvPr>
            <p:cNvSpPr txBox="1"/>
            <p:nvPr/>
          </p:nvSpPr>
          <p:spPr>
            <a:xfrm>
              <a:off x="542922" y="1745949"/>
              <a:ext cx="7807571" cy="1327223"/>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the market for credit cards, the horizontal axis of the financial market shows the quantity of money loaned or borrowed in this market, and the vertical or price axis shows the rate of return, which is measured with an interest rate.</a:t>
              </a:r>
            </a:p>
          </p:txBody>
        </p:sp>
      </p:grpSp>
      <p:grpSp>
        <p:nvGrpSpPr>
          <p:cNvPr id="23" name="Group 22" descr="According to the law of demand, a higher rate of return will decrease the quantity demanded, and as the interest rate rises, consumers will reduce the quantity they borrow.">
            <a:extLst>
              <a:ext uri="{FF2B5EF4-FFF2-40B4-BE49-F238E27FC236}">
                <a16:creationId xmlns:a16="http://schemas.microsoft.com/office/drawing/2014/main" id="{21C1ED73-3D5A-4F63-B578-BE0EDD70E584}"/>
              </a:ext>
            </a:extLst>
          </p:cNvPr>
          <p:cNvGrpSpPr/>
          <p:nvPr/>
        </p:nvGrpSpPr>
        <p:grpSpPr>
          <a:xfrm>
            <a:off x="905828" y="4220688"/>
            <a:ext cx="4029079" cy="1991830"/>
            <a:chOff x="542922" y="1736761"/>
            <a:chExt cx="8058155" cy="1176505"/>
          </a:xfrm>
          <a:solidFill>
            <a:srgbClr val="627981"/>
          </a:solidFill>
        </p:grpSpPr>
        <p:sp>
          <p:nvSpPr>
            <p:cNvPr id="24" name="Rectangle 23">
              <a:extLst>
                <a:ext uri="{FF2B5EF4-FFF2-40B4-BE49-F238E27FC236}">
                  <a16:creationId xmlns:a16="http://schemas.microsoft.com/office/drawing/2014/main" id="{D45237D1-5C09-40F2-A580-52B18ED20EF1}"/>
                </a:ext>
              </a:extLst>
            </p:cNvPr>
            <p:cNvSpPr/>
            <p:nvPr/>
          </p:nvSpPr>
          <p:spPr>
            <a:xfrm>
              <a:off x="542924" y="1736761"/>
              <a:ext cx="8058153" cy="117650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TextBox 24">
              <a:extLst>
                <a:ext uri="{FF2B5EF4-FFF2-40B4-BE49-F238E27FC236}">
                  <a16:creationId xmlns:a16="http://schemas.microsoft.com/office/drawing/2014/main" id="{2D08BDE7-9AFD-4108-9704-E5BDDB5DA541}"/>
                </a:ext>
              </a:extLst>
            </p:cNvPr>
            <p:cNvSpPr txBox="1"/>
            <p:nvPr/>
          </p:nvSpPr>
          <p:spPr>
            <a:xfrm>
              <a:off x="542922" y="1745949"/>
              <a:ext cx="7807571" cy="1145295"/>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According to the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law of demand</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a higher rate of return will decrease the quantity demanded, and as the interest rate rises, consumers will reduce the quantity they borrow.</a:t>
              </a:r>
            </a:p>
          </p:txBody>
        </p:sp>
      </p:grpSp>
      <p:pic>
        <p:nvPicPr>
          <p:cNvPr id="3" name="Picture 2" descr="A graph showing demand and supply in the financial market for credit cards. The supply and demand curves intersect at an equilibrium corresponding to a fifteen percent interest rate and a quantity of six hundred billion dollars.">
            <a:extLst>
              <a:ext uri="{FF2B5EF4-FFF2-40B4-BE49-F238E27FC236}">
                <a16:creationId xmlns:a16="http://schemas.microsoft.com/office/drawing/2014/main" id="{B4EDB521-9B39-3394-8E46-3CDFCBF28584}"/>
              </a:ext>
            </a:extLst>
          </p:cNvPr>
          <p:cNvPicPr>
            <a:picLocks noChangeAspect="1"/>
          </p:cNvPicPr>
          <p:nvPr/>
        </p:nvPicPr>
        <p:blipFill rotWithShape="1">
          <a:blip r:embed="rId3"/>
          <a:srcRect t="2648"/>
          <a:stretch/>
        </p:blipFill>
        <p:spPr>
          <a:xfrm>
            <a:off x="5026348" y="1718118"/>
            <a:ext cx="6439312" cy="4390519"/>
          </a:xfrm>
          <a:prstGeom prst="rect">
            <a:avLst/>
          </a:prstGeom>
        </p:spPr>
      </p:pic>
    </p:spTree>
    <p:extLst>
      <p:ext uri="{BB962C8B-B14F-4D97-AF65-F5344CB8AC3E}">
        <p14:creationId xmlns:p14="http://schemas.microsoft.com/office/powerpoint/2010/main" val="30901222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3999" y="293861"/>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Equilibrium in Financial Markets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descr="If the interest rate is above the equilibrium level, an excess supply, or a surplus, of financial capital will arise in this market.">
            <a:extLst>
              <a:ext uri="{FF2B5EF4-FFF2-40B4-BE49-F238E27FC236}">
                <a16:creationId xmlns:a16="http://schemas.microsoft.com/office/drawing/2014/main" id="{BF9BC562-FEA1-4791-B7C5-81140931F5EE}"/>
              </a:ext>
            </a:extLst>
          </p:cNvPr>
          <p:cNvGrpSpPr/>
          <p:nvPr/>
        </p:nvGrpSpPr>
        <p:grpSpPr>
          <a:xfrm>
            <a:off x="2066922" y="1580912"/>
            <a:ext cx="8058154" cy="806935"/>
            <a:chOff x="542923" y="1736761"/>
            <a:chExt cx="8058154" cy="806935"/>
          </a:xfrm>
          <a:solidFill>
            <a:srgbClr val="627981"/>
          </a:solidFill>
        </p:grpSpPr>
        <p:sp>
          <p:nvSpPr>
            <p:cNvPr id="6" name="Rectangle 5">
              <a:extLst>
                <a:ext uri="{FF2B5EF4-FFF2-40B4-BE49-F238E27FC236}">
                  <a16:creationId xmlns:a16="http://schemas.microsoft.com/office/drawing/2014/main" id="{384AD200-DDB4-4C61-8798-7A564082E8D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AA2436A5-4172-4A95-81B0-AACB28CCD386}"/>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If the interest rate is above the equilibrium level, an excess supply, or a surplus, of financial capital will arise in this market.</a:t>
              </a:r>
            </a:p>
          </p:txBody>
        </p:sp>
      </p:grpSp>
      <p:grpSp>
        <p:nvGrpSpPr>
          <p:cNvPr id="8" name="Group 7" descr="At an above-equilibrium interest rate, firms are eager to supply loans to borrowers, but relatively few people or businesses wish to borrow.">
            <a:extLst>
              <a:ext uri="{FF2B5EF4-FFF2-40B4-BE49-F238E27FC236}">
                <a16:creationId xmlns:a16="http://schemas.microsoft.com/office/drawing/2014/main" id="{09C361C3-BB4F-4080-ACB8-B5AE9852BEC9}"/>
              </a:ext>
            </a:extLst>
          </p:cNvPr>
          <p:cNvGrpSpPr/>
          <p:nvPr/>
        </p:nvGrpSpPr>
        <p:grpSpPr>
          <a:xfrm>
            <a:off x="2066922" y="2504956"/>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36E838DF-C7F9-4D2D-A2FA-B14D39BE43A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a:extLst>
                <a:ext uri="{FF2B5EF4-FFF2-40B4-BE49-F238E27FC236}">
                  <a16:creationId xmlns:a16="http://schemas.microsoft.com/office/drawing/2014/main" id="{E0DC0E63-7021-40F9-B41E-3B50B69104CC}"/>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an above-equilibrium interest rate, firms are eager to supply loans to borrowers, but relatively few people or businesses wish to borrow.</a:t>
              </a:r>
            </a:p>
          </p:txBody>
        </p:sp>
      </p:grpSp>
      <p:grpSp>
        <p:nvGrpSpPr>
          <p:cNvPr id="14" name="Group 13" descr="If the interest rate is below the equilibrium, excess demand or a shortage of funds occurs in this market.">
            <a:extLst>
              <a:ext uri="{FF2B5EF4-FFF2-40B4-BE49-F238E27FC236}">
                <a16:creationId xmlns:a16="http://schemas.microsoft.com/office/drawing/2014/main" id="{DF62BA39-0994-43D8-BDD9-841F90CEE60A}"/>
              </a:ext>
            </a:extLst>
          </p:cNvPr>
          <p:cNvGrpSpPr/>
          <p:nvPr/>
        </p:nvGrpSpPr>
        <p:grpSpPr>
          <a:xfrm>
            <a:off x="2066922" y="3429000"/>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7FB6D189-B90F-46AE-B121-974100F26B8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B71D278B-DA47-42E8-8FBA-2666A4489403}"/>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If the interest rate is below the equilibrium, excess demand or a shortage of funds occurs in this market.</a:t>
              </a:r>
            </a:p>
          </p:txBody>
        </p:sp>
      </p:grpSp>
      <p:grpSp>
        <p:nvGrpSpPr>
          <p:cNvPr id="11" name="Group 10" descr="In this situation, credit card firms will perceive that there are many eager borrowers and will likely raise interest rates or fees.">
            <a:extLst>
              <a:ext uri="{FF2B5EF4-FFF2-40B4-BE49-F238E27FC236}">
                <a16:creationId xmlns:a16="http://schemas.microsoft.com/office/drawing/2014/main" id="{D89ADEB5-E7A0-41E5-B924-6D5AD0B9F9A8}"/>
              </a:ext>
            </a:extLst>
          </p:cNvPr>
          <p:cNvGrpSpPr/>
          <p:nvPr/>
        </p:nvGrpSpPr>
        <p:grpSpPr>
          <a:xfrm>
            <a:off x="2066922" y="4353044"/>
            <a:ext cx="8058155" cy="806935"/>
            <a:chOff x="542922" y="1736761"/>
            <a:chExt cx="8058155" cy="806935"/>
          </a:xfrm>
          <a:solidFill>
            <a:srgbClr val="627981"/>
          </a:solidFill>
        </p:grpSpPr>
        <p:sp>
          <p:nvSpPr>
            <p:cNvPr id="12" name="Rectangle 11">
              <a:extLst>
                <a:ext uri="{FF2B5EF4-FFF2-40B4-BE49-F238E27FC236}">
                  <a16:creationId xmlns:a16="http://schemas.microsoft.com/office/drawing/2014/main" id="{EFD5EB37-45AE-4F61-9D41-289D417882B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6C26D6E2-0009-4878-8D32-916F483FA7ED}"/>
                </a:ext>
              </a:extLst>
            </p:cNvPr>
            <p:cNvSpPr txBox="1"/>
            <p:nvPr/>
          </p:nvSpPr>
          <p:spPr>
            <a:xfrm>
              <a:off x="542922"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this situation, credit card firms will perceive that there are many eager borrowers and will likely raise interest rates or fees.</a:t>
              </a:r>
            </a:p>
          </p:txBody>
        </p:sp>
      </p:grpSp>
    </p:spTree>
    <p:extLst>
      <p:ext uri="{BB962C8B-B14F-4D97-AF65-F5344CB8AC3E}">
        <p14:creationId xmlns:p14="http://schemas.microsoft.com/office/powerpoint/2010/main" val="40575854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3999" y="293861"/>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Intertemporal Decision-Making</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descr="Those who supply financial capital face two broad decisions: how much to save and how to divide up their savings.">
            <a:extLst>
              <a:ext uri="{FF2B5EF4-FFF2-40B4-BE49-F238E27FC236}">
                <a16:creationId xmlns:a16="http://schemas.microsoft.com/office/drawing/2014/main" id="{BF9BC562-FEA1-4791-B7C5-81140931F5EE}"/>
              </a:ext>
            </a:extLst>
          </p:cNvPr>
          <p:cNvGrpSpPr/>
          <p:nvPr/>
        </p:nvGrpSpPr>
        <p:grpSpPr>
          <a:xfrm>
            <a:off x="2066922" y="1580912"/>
            <a:ext cx="8058154" cy="806935"/>
            <a:chOff x="542923" y="1736761"/>
            <a:chExt cx="8058154" cy="806935"/>
          </a:xfrm>
          <a:solidFill>
            <a:srgbClr val="627981"/>
          </a:solidFill>
        </p:grpSpPr>
        <p:sp>
          <p:nvSpPr>
            <p:cNvPr id="6" name="Rectangle 5">
              <a:extLst>
                <a:ext uri="{FF2B5EF4-FFF2-40B4-BE49-F238E27FC236}">
                  <a16:creationId xmlns:a16="http://schemas.microsoft.com/office/drawing/2014/main" id="{384AD200-DDB4-4C61-8798-7A564082E8D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AA2436A5-4172-4A95-81B0-AACB28CCD386}"/>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Those who supply financial capital face two broad decisions: how much to save and how to divide up their savings.</a:t>
              </a:r>
            </a:p>
          </p:txBody>
        </p:sp>
      </p:grpSp>
      <p:grpSp>
        <p:nvGrpSpPr>
          <p:cNvPr id="8" name="Group 7" descr="Participants in financial markets must decide when they prefer to consume goods: now or in the future.">
            <a:extLst>
              <a:ext uri="{FF2B5EF4-FFF2-40B4-BE49-F238E27FC236}">
                <a16:creationId xmlns:a16="http://schemas.microsoft.com/office/drawing/2014/main" id="{09C361C3-BB4F-4080-ACB8-B5AE9852BEC9}"/>
              </a:ext>
            </a:extLst>
          </p:cNvPr>
          <p:cNvGrpSpPr/>
          <p:nvPr/>
        </p:nvGrpSpPr>
        <p:grpSpPr>
          <a:xfrm>
            <a:off x="2066922" y="2504956"/>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36E838DF-C7F9-4D2D-A2FA-B14D39BE43A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a:extLst>
                <a:ext uri="{FF2B5EF4-FFF2-40B4-BE49-F238E27FC236}">
                  <a16:creationId xmlns:a16="http://schemas.microsoft.com/office/drawing/2014/main" id="{E0DC0E63-7021-40F9-B41E-3B50B69104CC}"/>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Participants in financial markets must decide when they prefer to consume goods: now or in the future.</a:t>
              </a:r>
            </a:p>
          </p:txBody>
        </p:sp>
      </p:grpSp>
      <p:grpSp>
        <p:nvGrpSpPr>
          <p:cNvPr id="14" name="Group 13" descr="Economists call this intertemporal decision-making because it involves decisions across time.">
            <a:extLst>
              <a:ext uri="{FF2B5EF4-FFF2-40B4-BE49-F238E27FC236}">
                <a16:creationId xmlns:a16="http://schemas.microsoft.com/office/drawing/2014/main" id="{DF62BA39-0994-43D8-BDD9-841F90CEE60A}"/>
              </a:ext>
            </a:extLst>
          </p:cNvPr>
          <p:cNvGrpSpPr/>
          <p:nvPr/>
        </p:nvGrpSpPr>
        <p:grpSpPr>
          <a:xfrm>
            <a:off x="2066922" y="3429000"/>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7FB6D189-B90F-46AE-B121-974100F26B8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B71D278B-DA47-42E8-8FBA-2666A4489403}"/>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Economists call this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intertemporal decision-making</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because it involves decisions across time.</a:t>
              </a:r>
            </a:p>
          </p:txBody>
        </p:sp>
      </p:grpSp>
      <p:grpSp>
        <p:nvGrpSpPr>
          <p:cNvPr id="11" name="Group 10" descr="Unlike a decision about what to buy from the grocery store, people make investment or savings decisions across a period of time.">
            <a:extLst>
              <a:ext uri="{FF2B5EF4-FFF2-40B4-BE49-F238E27FC236}">
                <a16:creationId xmlns:a16="http://schemas.microsoft.com/office/drawing/2014/main" id="{D89ADEB5-E7A0-41E5-B924-6D5AD0B9F9A8}"/>
              </a:ext>
            </a:extLst>
          </p:cNvPr>
          <p:cNvGrpSpPr/>
          <p:nvPr/>
        </p:nvGrpSpPr>
        <p:grpSpPr>
          <a:xfrm>
            <a:off x="2066922" y="4353044"/>
            <a:ext cx="8058155" cy="806935"/>
            <a:chOff x="542922" y="1736761"/>
            <a:chExt cx="8058155" cy="806935"/>
          </a:xfrm>
          <a:solidFill>
            <a:srgbClr val="627981"/>
          </a:solidFill>
        </p:grpSpPr>
        <p:sp>
          <p:nvSpPr>
            <p:cNvPr id="12" name="Rectangle 11">
              <a:extLst>
                <a:ext uri="{FF2B5EF4-FFF2-40B4-BE49-F238E27FC236}">
                  <a16:creationId xmlns:a16="http://schemas.microsoft.com/office/drawing/2014/main" id="{EFD5EB37-45AE-4F61-9D41-289D417882B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6C26D6E2-0009-4878-8D32-916F483FA7ED}"/>
                </a:ext>
              </a:extLst>
            </p:cNvPr>
            <p:cNvSpPr txBox="1"/>
            <p:nvPr/>
          </p:nvSpPr>
          <p:spPr>
            <a:xfrm>
              <a:off x="542922"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Unlike a decision about what to buy from the grocery store, people make investment or savings decisions across a period of time.</a:t>
              </a:r>
            </a:p>
          </p:txBody>
        </p:sp>
      </p:grpSp>
    </p:spTree>
    <p:extLst>
      <p:ext uri="{BB962C8B-B14F-4D97-AF65-F5344CB8AC3E}">
        <p14:creationId xmlns:p14="http://schemas.microsoft.com/office/powerpoint/2010/main" val="24879144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Intertemporal Decision-Making</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Picture 5" descr="A graphic depicting making decisions between spending and saving">
            <a:extLst>
              <a:ext uri="{FF2B5EF4-FFF2-40B4-BE49-F238E27FC236}">
                <a16:creationId xmlns:a16="http://schemas.microsoft.com/office/drawing/2014/main" id="{246766F9-AF20-C4F4-3437-F36CE9C25329}"/>
              </a:ext>
            </a:extLst>
          </p:cNvPr>
          <p:cNvPicPr>
            <a:picLocks noChangeAspect="1"/>
          </p:cNvPicPr>
          <p:nvPr/>
        </p:nvPicPr>
        <p:blipFill>
          <a:blip r:embed="rId3"/>
          <a:stretch>
            <a:fillRect/>
          </a:stretch>
        </p:blipFill>
        <p:spPr>
          <a:xfrm>
            <a:off x="1159193" y="1980715"/>
            <a:ext cx="4429743" cy="3477110"/>
          </a:xfrm>
          <a:prstGeom prst="rect">
            <a:avLst/>
          </a:prstGeom>
        </p:spPr>
      </p:pic>
      <p:pic>
        <p:nvPicPr>
          <p:cNvPr id="2050" name="Picture 2" descr="A graphic that summarizes intertemporal decision-making. A diagram depicts &quot;Save&quot; or &quot;Spend&quot; as a part of intertemporal decision-making. It further states that those who save for the future are the suppliers in financial markets, and those who spend today are the demanders in financial markets.">
            <a:extLst>
              <a:ext uri="{FF2B5EF4-FFF2-40B4-BE49-F238E27FC236}">
                <a16:creationId xmlns:a16="http://schemas.microsoft.com/office/drawing/2014/main" id="{6EC2251C-015C-4A91-A826-942B7B28492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51327" y="1400175"/>
            <a:ext cx="5715000" cy="40576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546143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3999" y="293861"/>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The United States as a Global Borrower</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descr="In the global economy, trillions of dollars of financial investment cross national borders every year.">
            <a:extLst>
              <a:ext uri="{FF2B5EF4-FFF2-40B4-BE49-F238E27FC236}">
                <a16:creationId xmlns:a16="http://schemas.microsoft.com/office/drawing/2014/main" id="{BF9BC562-FEA1-4791-B7C5-81140931F5EE}"/>
              </a:ext>
            </a:extLst>
          </p:cNvPr>
          <p:cNvGrpSpPr/>
          <p:nvPr/>
        </p:nvGrpSpPr>
        <p:grpSpPr>
          <a:xfrm>
            <a:off x="2066922" y="1580912"/>
            <a:ext cx="8058154" cy="806935"/>
            <a:chOff x="542923" y="1736761"/>
            <a:chExt cx="8058154" cy="806935"/>
          </a:xfrm>
          <a:solidFill>
            <a:srgbClr val="627981"/>
          </a:solidFill>
        </p:grpSpPr>
        <p:sp>
          <p:nvSpPr>
            <p:cNvPr id="6" name="Rectangle 5">
              <a:extLst>
                <a:ext uri="{FF2B5EF4-FFF2-40B4-BE49-F238E27FC236}">
                  <a16:creationId xmlns:a16="http://schemas.microsoft.com/office/drawing/2014/main" id="{384AD200-DDB4-4C61-8798-7A564082E8D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AA2436A5-4172-4A95-81B0-AACB28CCD386}"/>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the global economy, trillions of dollars of financial investment cross national borders every year.</a:t>
              </a:r>
            </a:p>
          </p:txBody>
        </p:sp>
      </p:grpSp>
      <p:grpSp>
        <p:nvGrpSpPr>
          <p:cNvPr id="8" name="Group 7" descr="In the early 2000s, foreign investors were investing billions of dollars more per year into the U.S. than U.S. investors were investing abroad.">
            <a:extLst>
              <a:ext uri="{FF2B5EF4-FFF2-40B4-BE49-F238E27FC236}">
                <a16:creationId xmlns:a16="http://schemas.microsoft.com/office/drawing/2014/main" id="{09C361C3-BB4F-4080-ACB8-B5AE9852BEC9}"/>
              </a:ext>
            </a:extLst>
          </p:cNvPr>
          <p:cNvGrpSpPr/>
          <p:nvPr/>
        </p:nvGrpSpPr>
        <p:grpSpPr>
          <a:xfrm>
            <a:off x="2066922" y="2504956"/>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36E838DF-C7F9-4D2D-A2FA-B14D39BE43A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a:extLst>
                <a:ext uri="{FF2B5EF4-FFF2-40B4-BE49-F238E27FC236}">
                  <a16:creationId xmlns:a16="http://schemas.microsoft.com/office/drawing/2014/main" id="{E0DC0E63-7021-40F9-B41E-3B50B69104CC}"/>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the early 2000s, foreign investors were investing billions of dollars more per year into the U.S. than U.S. investors were investing abroad.</a:t>
              </a:r>
            </a:p>
          </p:txBody>
        </p:sp>
      </p:grpSp>
      <p:grpSp>
        <p:nvGrpSpPr>
          <p:cNvPr id="14" name="Group 13" descr="A reduced inflow of foreign financial investment could impose hardship on U.S. consumers and firms interested in borrowing.">
            <a:extLst>
              <a:ext uri="{FF2B5EF4-FFF2-40B4-BE49-F238E27FC236}">
                <a16:creationId xmlns:a16="http://schemas.microsoft.com/office/drawing/2014/main" id="{DF62BA39-0994-43D8-BDD9-841F90CEE60A}"/>
              </a:ext>
            </a:extLst>
          </p:cNvPr>
          <p:cNvGrpSpPr/>
          <p:nvPr/>
        </p:nvGrpSpPr>
        <p:grpSpPr>
          <a:xfrm>
            <a:off x="2066922" y="3429000"/>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7FB6D189-B90F-46AE-B121-974100F26B8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B71D278B-DA47-42E8-8FBA-2666A4489403}"/>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reduced inflow of foreign financial investment could impose hardship on U.S. consumers and firms interested in borrowing.</a:t>
              </a:r>
            </a:p>
          </p:txBody>
        </p:sp>
      </p:grpSp>
      <p:grpSp>
        <p:nvGrpSpPr>
          <p:cNvPr id="11" name="Group 10" descr="The result could be a significantly lower quantity of financial investment in the U.S., available only at a higher interest rate.">
            <a:extLst>
              <a:ext uri="{FF2B5EF4-FFF2-40B4-BE49-F238E27FC236}">
                <a16:creationId xmlns:a16="http://schemas.microsoft.com/office/drawing/2014/main" id="{D89ADEB5-E7A0-41E5-B924-6D5AD0B9F9A8}"/>
              </a:ext>
            </a:extLst>
          </p:cNvPr>
          <p:cNvGrpSpPr/>
          <p:nvPr/>
        </p:nvGrpSpPr>
        <p:grpSpPr>
          <a:xfrm>
            <a:off x="2066922" y="4353044"/>
            <a:ext cx="8058155" cy="806935"/>
            <a:chOff x="542922" y="1736761"/>
            <a:chExt cx="8058155" cy="806935"/>
          </a:xfrm>
          <a:solidFill>
            <a:srgbClr val="627981"/>
          </a:solidFill>
        </p:grpSpPr>
        <p:sp>
          <p:nvSpPr>
            <p:cNvPr id="12" name="Rectangle 11">
              <a:extLst>
                <a:ext uri="{FF2B5EF4-FFF2-40B4-BE49-F238E27FC236}">
                  <a16:creationId xmlns:a16="http://schemas.microsoft.com/office/drawing/2014/main" id="{EFD5EB37-45AE-4F61-9D41-289D417882B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6C26D6E2-0009-4878-8D32-916F483FA7ED}"/>
                </a:ext>
              </a:extLst>
            </p:cNvPr>
            <p:cNvSpPr txBox="1"/>
            <p:nvPr/>
          </p:nvSpPr>
          <p:spPr>
            <a:xfrm>
              <a:off x="542922"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result could be a significantly lower quantity of financial investment in the U.S., available only at a higher interest rate. </a:t>
              </a:r>
            </a:p>
          </p:txBody>
        </p:sp>
      </p:grpSp>
    </p:spTree>
    <p:extLst>
      <p:ext uri="{BB962C8B-B14F-4D97-AF65-F5344CB8AC3E}">
        <p14:creationId xmlns:p14="http://schemas.microsoft.com/office/powerpoint/2010/main" val="18782485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0289B68-770C-497A-9E6A-7208341F56C5}">
  <ds:schemaRefs>
    <ds:schemaRef ds:uri="http://schemas.microsoft.com/office/2006/documentManagement/types"/>
    <ds:schemaRef ds:uri="06d9c582-05c2-476b-83d2-72ab8b1380b2"/>
    <ds:schemaRef ds:uri="http://schemas.microsoft.com/office/infopath/2007/PartnerControls"/>
    <ds:schemaRef ds:uri="http://schemas.openxmlformats.org/package/2006/metadata/core-properties"/>
    <ds:schemaRef ds:uri="http://schemas.microsoft.com/office/2006/metadata/properties"/>
    <ds:schemaRef ds:uri="http://www.w3.org/XML/1998/namespace"/>
    <ds:schemaRef ds:uri="http://purl.org/dc/dcmitype/"/>
    <ds:schemaRef ds:uri="fdab59f7-c3a7-48e5-acd8-618ce834776e"/>
    <ds:schemaRef ds:uri="http://purl.org/dc/terms/"/>
    <ds:schemaRef ds:uri="http://purl.org/dc/elements/1.1/"/>
  </ds:schemaRefs>
</ds:datastoreItem>
</file>

<file path=customXml/itemProps2.xml><?xml version="1.0" encoding="utf-8"?>
<ds:datastoreItem xmlns:ds="http://schemas.openxmlformats.org/officeDocument/2006/customXml" ds:itemID="{7FFF6324-AB6D-48BF-85AD-4211EA79D298}">
  <ds:schemaRefs>
    <ds:schemaRef ds:uri="http://schemas.microsoft.com/sharepoint/v3/contenttype/forms"/>
  </ds:schemaRefs>
</ds:datastoreItem>
</file>

<file path=customXml/itemProps3.xml><?xml version="1.0" encoding="utf-8"?>
<ds:datastoreItem xmlns:ds="http://schemas.openxmlformats.org/officeDocument/2006/customXml" ds:itemID="{D6C93E7D-A9CB-44D1-897E-E445FA4B3E6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512</TotalTime>
  <Words>1476</Words>
  <Application>Microsoft Office PowerPoint</Application>
  <PresentationFormat>Widescreen</PresentationFormat>
  <Paragraphs>70</Paragraphs>
  <Slides>12</Slides>
  <Notes>11</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12</vt:i4>
      </vt:variant>
    </vt:vector>
  </HeadingPairs>
  <TitlesOfParts>
    <vt:vector size="18" baseType="lpstr">
      <vt:lpstr>Arial</vt:lpstr>
      <vt:lpstr>Calibri</vt:lpstr>
      <vt:lpstr>Calibri Light</vt:lpstr>
      <vt:lpstr>Century Gothic</vt:lpstr>
      <vt:lpstr>Office Theme</vt:lpstr>
      <vt:lpstr>1_Office Theme</vt:lpstr>
      <vt:lpstr>Demand and Supply in Financial Markets</vt:lpstr>
      <vt:lpstr>Demand and Supply in Financial Markets1</vt:lpstr>
      <vt:lpstr>Who Demands and Who Supplies in Financial Markets?</vt:lpstr>
      <vt:lpstr>Investments and Savings</vt:lpstr>
      <vt:lpstr>Credit Card Market</vt:lpstr>
      <vt:lpstr>Equilibrium in Financial Markets</vt:lpstr>
      <vt:lpstr>Intertemporal Decision-Making1</vt:lpstr>
      <vt:lpstr>Intertemporal Decision-Making2</vt:lpstr>
      <vt:lpstr>The United States as a Global Borrower</vt:lpstr>
      <vt:lpstr>Price Ceilings in Financial Markets: Usury Laws</vt:lpstr>
      <vt:lpstr>Summary</vt:lpstr>
      <vt:lpstr>HAWKES LEARNING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Economics, 2nd Edition</dc:title>
  <dc:creator>Hawkes Learning</dc:creator>
  <cp:lastModifiedBy>Caitlin Coleman</cp:lastModifiedBy>
  <cp:revision>39</cp:revision>
  <dcterms:created xsi:type="dcterms:W3CDTF">2017-06-16T13:06:21Z</dcterms:created>
  <dcterms:modified xsi:type="dcterms:W3CDTF">2026-02-03T13:01:06Z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