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9"/>
  </p:notesMasterIdLst>
  <p:sldIdLst>
    <p:sldId id="256" r:id="rId6"/>
    <p:sldId id="257" r:id="rId7"/>
    <p:sldId id="302" r:id="rId8"/>
    <p:sldId id="303" r:id="rId9"/>
    <p:sldId id="258" r:id="rId10"/>
    <p:sldId id="304" r:id="rId11"/>
    <p:sldId id="289" r:id="rId12"/>
    <p:sldId id="290" r:id="rId13"/>
    <p:sldId id="305" r:id="rId14"/>
    <p:sldId id="306" r:id="rId15"/>
    <p:sldId id="307" r:id="rId16"/>
    <p:sldId id="294" r:id="rId17"/>
    <p:sldId id="295" r:id="rId18"/>
    <p:sldId id="296" r:id="rId19"/>
    <p:sldId id="297" r:id="rId20"/>
    <p:sldId id="298" r:id="rId21"/>
    <p:sldId id="299" r:id="rId22"/>
    <p:sldId id="308" r:id="rId23"/>
    <p:sldId id="300" r:id="rId24"/>
    <p:sldId id="309" r:id="rId25"/>
    <p:sldId id="301" r:id="rId26"/>
    <p:sldId id="286" r:id="rId27"/>
    <p:sldId id="33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B6B99C-1E7F-4607-AAA8-D78BDF51D1C3}" v="3" dt="2026-02-03T12:59:34.9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2021, about 42,000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$85,000.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and Supply at Work in Labor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technology acts as a substitute, it replaces the need for the number of workers an employer needs to hire.">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technology acts as a substitute, it replaces the need for the number of workers an employer needs to hire.</a:t>
              </a:r>
            </a:p>
          </p:txBody>
        </p:sp>
      </p:grpSp>
      <p:grpSp>
        <p:nvGrpSpPr>
          <p:cNvPr id="15" name="Group 14" descr="Technology that acts as a complement to labor will increase the demand for certain types of labor.">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Technology that acts as a complement to labor will increase the demand for certain types of labor.</a:t>
              </a:r>
            </a:p>
          </p:txBody>
        </p:sp>
      </p:grpSp>
      <p:grpSp>
        <p:nvGrpSpPr>
          <p:cNvPr id="11" name="Group 10" descr="More and better technology will increase demand for skilled workers who know how to use technology to enhance workplace productivity.">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 and better technology will increase demand for skilled workers who know how to use technology to enhance workplace productivity. </a:t>
              </a:r>
            </a:p>
          </p:txBody>
        </p:sp>
      </p:grpSp>
      <p:grpSp>
        <p:nvGrpSpPr>
          <p:cNvPr id="22" name="Group 21" descr="Those workers who do not adapt to changes in technology will experience a decrease in demand for their labor.">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Number of Companies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An increase in the number of companies producing a given product will increase the demand for labor, resulting in a shift to the right.">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the number of companies producing a given product will increase the demand for labor, resulting in a shift to the right. </a:t>
              </a:r>
            </a:p>
          </p:txBody>
        </p:sp>
      </p:grpSp>
      <p:grpSp>
        <p:nvGrpSpPr>
          <p:cNvPr id="15" name="Group 14" descr="A decrease in the number of companies producing a given product will decrease the demand for labor, resulting in a shift to the left.">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Complying with government regulations can increase or decrease the demand for labor at any given wage.">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Complying with government regulations can increase or decrease the demand for labor at any given wage.</a:t>
              </a:r>
            </a:p>
          </p:txBody>
        </p:sp>
      </p:grpSp>
      <p:grpSp>
        <p:nvGrpSpPr>
          <p:cNvPr id="8" name="Group 7" descr="In the health care industry, for example, government rules may require that nurses be hired to carry out certain medical procedures.">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health care industry, for example, government rules may require that nurses be hired to carry out certain medical procedures.</a:t>
              </a:r>
            </a:p>
          </p:txBody>
        </p:sp>
      </p:grpSp>
      <p:grpSp>
        <p:nvGrpSpPr>
          <p:cNvPr id="11" name="Group 10" descr="Untrained health care workers would be prohibited from carrying out these procedures, shifting the demand for these workers to the left.">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Prices and Availability of Other Inputs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Labor is not the only input into the production process.">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is not the only input into the production process.</a:t>
              </a:r>
            </a:p>
          </p:txBody>
        </p:sp>
      </p:grpSp>
      <p:grpSp>
        <p:nvGrpSpPr>
          <p:cNvPr id="20" name="Group 19" descr="For example, a salesperson at a call center needs a telephone and a computer terminal to enter data and record sales.">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salesperson at a call center needs a telephone and a computer terminal to enter data and record sales.</a:t>
              </a:r>
            </a:p>
          </p:txBody>
        </p:sp>
      </p:grpSp>
      <p:grpSp>
        <p:nvGrpSpPr>
          <p:cNvPr id="23" name="Group 22" descr="If prices of other inputs fall, production will become more profitable, and suppliers will demand more labor to increase production.">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prices of other inputs fall, production will become more profitable, and suppliers will demand more labor to increase production.</a:t>
              </a:r>
            </a:p>
          </p:txBody>
        </p:sp>
      </p:grpSp>
      <p:grpSp>
        <p:nvGrpSpPr>
          <p:cNvPr id="27" name="Group 26" descr="The opposite is also true. Higher prices for other inputs lower demand for labor.">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Number of Workers">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Number of Workers</a:t>
              </a:r>
            </a:p>
          </p:txBody>
        </p:sp>
      </p:grpSp>
      <p:grpSp>
        <p:nvGrpSpPr>
          <p:cNvPr id="10" name="Group 9" descr="Required Education">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Required Education</a:t>
              </a:r>
            </a:p>
          </p:txBody>
        </p:sp>
      </p:grpSp>
      <p:grpSp>
        <p:nvGrpSpPr>
          <p:cNvPr id="7" name="Group 6" descr="Government Policies">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Number of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n increased number of workers will cause the supply curve to shift to the right, and vice versa.">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increased number of workers will cause the supply curve to shift to the right, and vice versa.</a:t>
              </a:r>
            </a:p>
          </p:txBody>
        </p:sp>
      </p:grpSp>
      <p:grpSp>
        <p:nvGrpSpPr>
          <p:cNvPr id="14" name="Group 13" descr="An increased number of workers can be due to several factors, such as immigration, increasing population, and changing demographics.">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increased number of workers can be due to several factors, such as immigration, increasing population, and changing demographics.</a:t>
              </a:r>
            </a:p>
          </p:txBody>
        </p:sp>
      </p:grpSp>
      <p:grpSp>
        <p:nvGrpSpPr>
          <p:cNvPr id="8" name="Group 7" descr="An aging, and therefore retiring, population will decrease the supply of labor.">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aging, and therefore retiring, population will decrease the supply of labor.</a:t>
              </a:r>
            </a:p>
          </p:txBody>
        </p:sp>
      </p:grpSp>
      <p:grpSp>
        <p:nvGrpSpPr>
          <p:cNvPr id="11" name="Group 10" descr="Another example of changing demographics is more women working outside of the home, which increases the supply of labor.">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example of changing demographics is more women working outside of the home, which increases the supply of labor.</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Required Education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more required education, the lower the supply.">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more required education, the lower the supply.</a:t>
              </a:r>
            </a:p>
          </p:txBody>
        </p:sp>
      </p:grpSp>
      <p:grpSp>
        <p:nvGrpSpPr>
          <p:cNvPr id="12" name="Group 11" descr="For example, there is a lower supply of PhD mathematicians than high school mathematics teachers.">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there is a lower supply of PhD mathematicians than high school mathematics teachers.</a:t>
              </a:r>
            </a:p>
          </p:txBody>
        </p:sp>
      </p:grpSp>
      <p:pic>
        <p:nvPicPr>
          <p:cNvPr id="4" name="Graphic 3">
            <a:extLst>
              <a:ext uri="{FF2B5EF4-FFF2-40B4-BE49-F238E27FC236}">
                <a16:creationId xmlns:a16="http://schemas.microsoft.com/office/drawing/2014/main" id="{5CAEF96D-7437-4B3D-B424-DE08E58F749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Policies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qualifications for jobs are made tougher, the number of qualified workers will decrease at any given wage.">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qualifications for jobs are made tougher, the number of qualified workers will decrease at any given wage.</a:t>
              </a:r>
            </a:p>
          </p:txBody>
        </p:sp>
      </p:grpSp>
      <p:grpSp>
        <p:nvGrpSpPr>
          <p:cNvPr id="22" name="Group 21" descr="On the other hand, the government may also subsidize training or even reduce the required level of qualifications.">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other hand, the government may also subsidize training or even reduce the required level of qualifications.</a:t>
              </a:r>
            </a:p>
          </p:txBody>
        </p:sp>
      </p:grpSp>
      <p:grpSp>
        <p:nvGrpSpPr>
          <p:cNvPr id="16" name="Group 15" descr="Government policies that change the relative desirability of working or not, like unemployment and welfare, also affect the labor supply.">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 that change the relative desirability of working or not, like unemployment and welfare, also affect the labor supply.</a:t>
              </a:r>
            </a:p>
          </p:txBody>
        </p:sp>
      </p:grpSp>
      <p:grpSp>
        <p:nvGrpSpPr>
          <p:cNvPr id="19" name="Group 18" descr="All government policies must be carefully designed to minimize any negative labor supply effects.">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government policies must be carefully designed to minimize any negative labor supply effects.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 and Wage Inequality: The 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Economic events can change the equilibrium salary (or wage) and quantity of labor.">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events can change the equilibrium salary (or wage) and quantity of labor.</a:t>
              </a:r>
            </a:p>
          </p:txBody>
        </p:sp>
      </p:grpSp>
      <p:grpSp>
        <p:nvGrpSpPr>
          <p:cNvPr id="22" name="Group 21" descr="Consider how the wave of new information technologies, like computer networks, has affected workers in the U.S. economy.">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how the wave of new information technologies, like computer networks, has affected workers in the U.S. economy.</a:t>
              </a:r>
            </a:p>
          </p:txBody>
        </p:sp>
      </p:grpSp>
      <p:grpSp>
        <p:nvGrpSpPr>
          <p:cNvPr id="16" name="Group 15" descr="From the perspective of employers who demand labor, these new technologies are often a substitute for low-skill laborers like file clerks.">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the perspective of employers who demand labor, these new technologies are often a substitute for low-skill laborers like file clerks.</a:t>
              </a:r>
            </a:p>
          </p:txBody>
        </p:sp>
      </p:grpSp>
      <p:grpSp>
        <p:nvGrpSpPr>
          <p:cNvPr id="19" name="Group 18" descr="The same new technologies are a complement to high-skill workers like managers, who can now handle more responsibilities.">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same new technologies are a complement to high-skill workers like managers, who can now handle more responsibilities.</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1740471-9E05-4CCE-9B34-4E5082097199}"/>
              </a:ext>
            </a:extLst>
          </p:cNvPr>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 and Wage Inequality: The 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pic>
        <p:nvPicPr>
          <p:cNvPr id="3" name="Picture 2"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E678DA58-E865-90D2-8827-B728FE2BA369}"/>
              </a:ext>
            </a:extLst>
          </p:cNvPr>
          <p:cNvPicPr>
            <a:picLocks noChangeAspect="1"/>
          </p:cNvPicPr>
          <p:nvPr/>
        </p:nvPicPr>
        <p:blipFill>
          <a:blip r:embed="rId3"/>
          <a:stretch>
            <a:fillRect/>
          </a:stretch>
        </p:blipFill>
        <p:spPr>
          <a:xfrm>
            <a:off x="2128433" y="2782651"/>
            <a:ext cx="7871351" cy="3885778"/>
          </a:xfrm>
          <a:prstGeom prst="rect">
            <a:avLst/>
          </a:prstGeom>
        </p:spPr>
      </p:pic>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theories of supply and demand do not apply just to markets for goods, they also apply to markets like labor and financial services.">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theories of supply and demand do not apply just to markets for goods, they also apply to markets like labor and financial services.</a:t>
              </a:r>
            </a:p>
          </p:txBody>
        </p:sp>
      </p:grpSp>
      <p:grpSp>
        <p:nvGrpSpPr>
          <p:cNvPr id="11" name="Group 10" descr="In labor markets, job seekers are the suppliers of labor, while firms and other employers who hire labor are the demanders for labor.">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labor markets, job seekers are the suppliers of labor, while firms and other employers who hire labor are the demanders for labor.</a:t>
              </a:r>
            </a:p>
          </p:txBody>
        </p:sp>
      </p:grpSp>
      <p:grpSp>
        <p:nvGrpSpPr>
          <p:cNvPr id="17" name="Group 16" descr="In financial markets, any individual or firm who saves contributes to the supply of money, and any who borrows contributes to demand.">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Floors in the Labor Market: Living Wages and Minimum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Price ceilings are rare in labor markets because rules that prevent people from earning income are not politically popular.">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ceilings are rare in labor markets because rules that prevent people from earning income are not politically popular.</a:t>
              </a:r>
            </a:p>
          </p:txBody>
        </p:sp>
      </p:grpSp>
      <p:grpSp>
        <p:nvGrpSpPr>
          <p:cNvPr id="22" name="Group 21" descr="The labor market presents some prominent examples of price floors, which are an attempt to increase the wages of low-paid workers.">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presents some prominent examples of price floors, which are an attempt to increase the wages of low-paid workers.</a:t>
              </a:r>
            </a:p>
          </p:txBody>
        </p:sp>
      </p:grpSp>
      <p:grpSp>
        <p:nvGrpSpPr>
          <p:cNvPr id="16" name="Group 15" descr="A minimum wage is a price floor that makes it illegal for an employer to pay employees less than a certain hourly rate.">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minimum wage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price floor that makes it illegal for an employer to pay employees less than a certain hourly rate.</a:t>
              </a:r>
            </a:p>
          </p:txBody>
        </p:sp>
      </p:grpSp>
      <p:grpSp>
        <p:nvGrpSpPr>
          <p:cNvPr id="19" name="Group 18" descr="A living wage is a higher minimum wage that will ensure a reasonable standard of living.">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living wage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higher minimum wage that will ensure a reasonable standard of living.</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Minimum Wage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pic>
        <p:nvPicPr>
          <p:cNvPr id="3" name="Picture 2"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F8887936-C6E4-7CB9-79E8-D57C4127CB42}"/>
              </a:ext>
            </a:extLst>
          </p:cNvPr>
          <p:cNvPicPr>
            <a:picLocks noChangeAspect="1"/>
          </p:cNvPicPr>
          <p:nvPr/>
        </p:nvPicPr>
        <p:blipFill>
          <a:blip r:embed="rId3"/>
          <a:stretch>
            <a:fillRect/>
          </a:stretch>
        </p:blipFill>
        <p:spPr>
          <a:xfrm>
            <a:off x="3813175" y="2985358"/>
            <a:ext cx="4335145" cy="3721555"/>
          </a:xfrm>
          <a:prstGeom prst="rect">
            <a:avLst/>
          </a:prstGeom>
        </p:spPr>
      </p:pic>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labor market, households are on the supply side of the market, and firms are on the demand side.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demand and supply analysis of labor markets, we can measure the price by the annual salary or hourly wage received, and the quantity of labor various ways, like number of workers or the number of hours worked.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3832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describing demand and supply for different markets. 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
            <a:extLst>
              <a:ext uri="{FF2B5EF4-FFF2-40B4-BE49-F238E27FC236}">
                <a16:creationId xmlns:a16="http://schemas.microsoft.com/office/drawing/2014/main" id="{4BF2E83F-AEBF-9080-243A-A1A2CE8752D0}"/>
              </a:ext>
            </a:extLst>
          </p:cNvPr>
          <p:cNvPicPr>
            <a:picLocks noChangeAspect="1"/>
          </p:cNvPicPr>
          <p:nvPr/>
        </p:nvPicPr>
        <p:blipFill>
          <a:blip r:embed="rId3"/>
          <a:stretch>
            <a:fillRect/>
          </a:stretch>
        </p:blipFill>
        <p:spPr>
          <a:xfrm>
            <a:off x="1305576" y="1741642"/>
            <a:ext cx="9580848" cy="3374715"/>
          </a:xfrm>
          <a:prstGeom prst="rect">
            <a:avLst/>
          </a:prstGeom>
        </p:spPr>
      </p:pic>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and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Markets for labor have demand and supply curves, just like markets for goods.">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for labor have demand and supply curves, just like markets for goods.</a:t>
              </a:r>
            </a:p>
          </p:txBody>
        </p:sp>
      </p:grpSp>
      <p:grpSp>
        <p:nvGrpSpPr>
          <p:cNvPr id="11" name="Group 10" descr="A higher salary or wage—that is, a higher price in the labor market—leads to a decrease in the quantity of labor demanded by employers.">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salary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wage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—that is, a higher price in the labor market—leads to a decrease in the quantity of labor demanded by employers.</a:t>
              </a:r>
            </a:p>
          </p:txBody>
        </p:sp>
      </p:grpSp>
      <p:grpSp>
        <p:nvGrpSpPr>
          <p:cNvPr id="17" name="Group 16" descr="A lower salary or wage leads to an increase in the quantity of labor demanded.">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lower salary or wage leads to an increase in the quantity of labor demanded.</a:t>
              </a:r>
            </a:p>
          </p:txBody>
        </p:sp>
      </p:grpSp>
      <p:grpSp>
        <p:nvGrpSpPr>
          <p:cNvPr id="14" name="Group 13" descr="A higher price for labor leads to a higher quantity of labor supplied; a lower price leads to a lower quantity supplied.">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the Labor Market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2021, about 42,000 registered nurses worked in the Minneapolis-St. Paul-Bloomington, Minnesota-Wisconsin metropolitan area, according to the BLS.">
            <a:extLst>
              <a:ext uri="{FF2B5EF4-FFF2-40B4-BE49-F238E27FC236}">
                <a16:creationId xmlns:a16="http://schemas.microsoft.com/office/drawing/2014/main" id="{F6C69D49-7254-4258-AE2E-7847229325F1}"/>
              </a:ext>
            </a:extLst>
          </p:cNvPr>
          <p:cNvGrpSpPr/>
          <p:nvPr/>
        </p:nvGrpSpPr>
        <p:grpSpPr>
          <a:xfrm>
            <a:off x="1037908" y="151041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2021, about 42,000 registered nurses worked in the Minneapolis-St. Paul-Bloomington, Minnesota-Wisconsin metropolitan area, according to the BLS. </a:t>
              </a:r>
            </a:p>
          </p:txBody>
        </p:sp>
      </p:grpSp>
      <p:grpSp>
        <p:nvGrpSpPr>
          <p:cNvPr id="23" name="Group 22" descr="The demand curve of those employers who want to hire nurses intersects with the supply curve of those who are qualified and willing to work as nurses at an equilibrium salary of $85,000.">
            <a:extLst>
              <a:ext uri="{FF2B5EF4-FFF2-40B4-BE49-F238E27FC236}">
                <a16:creationId xmlns:a16="http://schemas.microsoft.com/office/drawing/2014/main" id="{21C1ED73-3D5A-4F63-B578-BE0EDD70E584}"/>
              </a:ext>
            </a:extLst>
          </p:cNvPr>
          <p:cNvGrpSpPr/>
          <p:nvPr/>
        </p:nvGrpSpPr>
        <p:grpSpPr>
          <a:xfrm>
            <a:off x="1037908" y="369006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of those employers who want to hire nurses intersects with the supply curve of those who are qualified and willing to work as nurses at an equilibrium salary of $85,000.</a:t>
              </a:r>
            </a:p>
          </p:txBody>
        </p:sp>
      </p:grpSp>
      <p:pic>
        <p:nvPicPr>
          <p:cNvPr id="3" name="Picture 2" descr="A graph showing quantity of nurses on the x-axis and salary in dollars on the y-axis. The supply and demand curves intersect at an equilibrium corresponding to a quantity of forty-five thousand nurses and eighty-five thousand dollars.">
            <a:extLst>
              <a:ext uri="{FF2B5EF4-FFF2-40B4-BE49-F238E27FC236}">
                <a16:creationId xmlns:a16="http://schemas.microsoft.com/office/drawing/2014/main" id="{9DA98689-F379-35D9-6CA7-E8FC018E0181}"/>
              </a:ext>
            </a:extLst>
          </p:cNvPr>
          <p:cNvPicPr>
            <a:picLocks noChangeAspect="1"/>
          </p:cNvPicPr>
          <p:nvPr/>
        </p:nvPicPr>
        <p:blipFill>
          <a:blip r:embed="rId3"/>
          <a:stretch>
            <a:fillRect/>
          </a:stretch>
        </p:blipFill>
        <p:spPr>
          <a:xfrm>
            <a:off x="5261193" y="1854692"/>
            <a:ext cx="6629033" cy="3954316"/>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the Labor Market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t equilibrium in a labor market, the quantity supplied and the quantity demanded are equal.">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equilibrium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labor market, the quantity supplied and the quantity demanded are equal.</a:t>
              </a:r>
            </a:p>
          </p:txBody>
        </p:sp>
      </p:grpSp>
      <p:grpSp>
        <p:nvGrpSpPr>
          <p:cNvPr id="11" name="Group 10" descr="Every employer who wants to hire at this equilibrium wage can find a willing worker.">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employer who wants to hire at this equilibrium wage can find a willing worker.</a:t>
              </a:r>
            </a:p>
          </p:txBody>
        </p:sp>
      </p:grpSp>
      <p:grpSp>
        <p:nvGrpSpPr>
          <p:cNvPr id="17" name="Group 16" descr="Every worker who wants to work at this equilibrium salary can find a job.">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worker who wants to work at this equilibrium salary can find a job.</a:t>
              </a:r>
            </a:p>
          </p:txBody>
        </p:sp>
      </p:grpSp>
      <p:grpSp>
        <p:nvGrpSpPr>
          <p:cNvPr id="14" name="Group 13" descr="When the price of labor is not at the equilibrium, economic incentives tend to move salaries toward the equilibrium.">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Shifts in Labor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Demand for Output">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Demand for Output</a:t>
              </a:r>
            </a:p>
          </p:txBody>
        </p:sp>
      </p:grpSp>
      <p:grpSp>
        <p:nvGrpSpPr>
          <p:cNvPr id="19" name="Group 18" descr="Education and Training">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Education and Training</a:t>
              </a:r>
            </a:p>
          </p:txBody>
        </p:sp>
      </p:grpSp>
      <p:grpSp>
        <p:nvGrpSpPr>
          <p:cNvPr id="7" name="Group 6" descr="Technology">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Technology</a:t>
              </a:r>
            </a:p>
          </p:txBody>
        </p:sp>
      </p:grpSp>
      <p:grpSp>
        <p:nvGrpSpPr>
          <p:cNvPr id="10" name="Group 9" descr="Number of Companies">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Number of Companies</a:t>
              </a:r>
            </a:p>
          </p:txBody>
        </p:sp>
      </p:grpSp>
      <p:grpSp>
        <p:nvGrpSpPr>
          <p:cNvPr id="13" name="Group 12" descr="Government Regulations">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Government Regulations</a:t>
              </a:r>
            </a:p>
          </p:txBody>
        </p:sp>
      </p:grpSp>
      <p:grpSp>
        <p:nvGrpSpPr>
          <p:cNvPr id="16" name="Group 15" descr="Prices of Other Inputs">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Prices of Other Inputs</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Output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the demand for the good produced (output) increases, both the output price and profitability increase.">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demand for the good produced (output) increases, both the output price and profitability increase.</a:t>
              </a:r>
            </a:p>
          </p:txBody>
        </p:sp>
      </p:grpSp>
      <p:grpSp>
        <p:nvGrpSpPr>
          <p:cNvPr id="15" name="Group 14" descr="As a result of increased demand for a good, producers demand more labor to ramp up production.">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of increased demand for a good, producers demand more labor to ramp up production.</a:t>
              </a:r>
            </a:p>
          </p:txBody>
        </p:sp>
      </p:grpSp>
      <p:grpSp>
        <p:nvGrpSpPr>
          <p:cNvPr id="21" name="Group 20" descr="Conversely, decreased demand for the good produced will decrease the demand for labor associated with that good.">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Education and Training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A well-trained and educated workforce causes an increase in the demand for that labor by employers.">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well-trained and educated workforce causes an increase in the demand for that labor by employers.</a:t>
              </a:r>
            </a:p>
          </p:txBody>
        </p:sp>
      </p:grpSp>
      <p:grpSp>
        <p:nvGrpSpPr>
          <p:cNvPr id="15" name="Group 14" descr="Increased levels of productivity within the workforce will cause the demand for labor to shift to the right.">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Increased levels of productivity within the workforce will cause the demand for labor to shift to the right.</a:t>
              </a:r>
            </a:p>
          </p:txBody>
        </p:sp>
      </p:grpSp>
      <p:grpSp>
        <p:nvGrpSpPr>
          <p:cNvPr id="11" name="Group 10" descr="If the workforce is not well-trained or educated, employers will not hire from within that labor pool due to high training costs.">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workforce is not well-trained or educated, employers will not hire from within that labor pool due to high training costs.</a:t>
              </a:r>
            </a:p>
          </p:txBody>
        </p:sp>
      </p:grpSp>
      <p:grpSp>
        <p:nvGrpSpPr>
          <p:cNvPr id="22" name="Group 21" descr="A less educated workforce and, therefore, decreased levels of productivity, will shift the demand for labor to the left.">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54D01E-8762-4958-A3BE-1FA2EA370BF5}">
  <ds:schemaRefs>
    <ds:schemaRef ds:uri="http://schemas.microsoft.com/sharepoint/v3/contenttype/forms"/>
  </ds:schemaRefs>
</ds:datastoreItem>
</file>

<file path=customXml/itemProps2.xml><?xml version="1.0" encoding="utf-8"?>
<ds:datastoreItem xmlns:ds="http://schemas.openxmlformats.org/officeDocument/2006/customXml" ds:itemID="{C69627FB-6093-481A-90FE-85264488E7C0}">
  <ds:schemaRefs>
    <ds:schemaRef ds:uri="fdab59f7-c3a7-48e5-acd8-618ce834776e"/>
    <ds:schemaRef ds:uri="http://purl.org/dc/terms/"/>
    <ds:schemaRef ds:uri="http://schemas.openxmlformats.org/package/2006/metadata/core-properties"/>
    <ds:schemaRef ds:uri="http://purl.org/dc/dcmitype/"/>
    <ds:schemaRef ds:uri="http://schemas.microsoft.com/office/2006/metadata/properties"/>
    <ds:schemaRef ds:uri="http://schemas.microsoft.com/office/2006/documentManagement/types"/>
    <ds:schemaRef ds:uri="06d9c582-05c2-476b-83d2-72ab8b1380b2"/>
    <ds:schemaRef ds:uri="http://purl.org/dc/elements/1.1/"/>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0F0E1177-15CD-45E6-BC90-668FA00971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703</TotalTime>
  <Words>2971</Words>
  <Application>Microsoft Office PowerPoint</Application>
  <PresentationFormat>Widescreen</PresentationFormat>
  <Paragraphs>149</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Demand and Supply at Work in Labor Markets</vt:lpstr>
      <vt:lpstr>Demand and Supply1</vt:lpstr>
      <vt:lpstr>Demand and Supply2</vt:lpstr>
      <vt:lpstr>Labor Demand and Supply</vt:lpstr>
      <vt:lpstr>Equilibrium in the Labor Market1</vt:lpstr>
      <vt:lpstr>Equilibrium in the Labor Market2</vt:lpstr>
      <vt:lpstr>Shifts in Labor Demand</vt:lpstr>
      <vt:lpstr>Demand for Output</vt:lpstr>
      <vt:lpstr>Education and Training</vt:lpstr>
      <vt:lpstr>Technology</vt:lpstr>
      <vt:lpstr>Number of Companies</vt:lpstr>
      <vt:lpstr>Government Regulations</vt:lpstr>
      <vt:lpstr>Prices and Availability of Other Inputs</vt:lpstr>
      <vt:lpstr>Labor Supply</vt:lpstr>
      <vt:lpstr>Number of Workers</vt:lpstr>
      <vt:lpstr>Required Education</vt:lpstr>
      <vt:lpstr>Government Policies</vt:lpstr>
      <vt:lpstr>Technology and Wage Inequality: The Four-Step Process1</vt:lpstr>
      <vt:lpstr>Technology and Wage Inequality: The Four-Step Process2</vt:lpstr>
      <vt:lpstr>Price Floors in the Labor Market: Living Wages and Minimum Wages</vt:lpstr>
      <vt:lpstr>Minimum Wage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56</cp:revision>
  <dcterms:created xsi:type="dcterms:W3CDTF">2017-06-16T13:06:21Z</dcterms:created>
  <dcterms:modified xsi:type="dcterms:W3CDTF">2026-02-03T12:59:43Z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