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9"/>
  </p:notesMasterIdLst>
  <p:sldIdLst>
    <p:sldId id="256" r:id="rId6"/>
    <p:sldId id="257" r:id="rId7"/>
    <p:sldId id="302" r:id="rId8"/>
    <p:sldId id="303" r:id="rId9"/>
    <p:sldId id="258" r:id="rId10"/>
    <p:sldId id="304" r:id="rId11"/>
    <p:sldId id="289" r:id="rId12"/>
    <p:sldId id="290" r:id="rId13"/>
    <p:sldId id="305" r:id="rId14"/>
    <p:sldId id="306" r:id="rId15"/>
    <p:sldId id="307" r:id="rId16"/>
    <p:sldId id="294" r:id="rId17"/>
    <p:sldId id="295" r:id="rId18"/>
    <p:sldId id="296" r:id="rId19"/>
    <p:sldId id="297" r:id="rId20"/>
    <p:sldId id="298" r:id="rId21"/>
    <p:sldId id="299" r:id="rId22"/>
    <p:sldId id="308" r:id="rId23"/>
    <p:sldId id="300" r:id="rId24"/>
    <p:sldId id="309" r:id="rId25"/>
    <p:sldId id="301" r:id="rId26"/>
    <p:sldId id="286" r:id="rId27"/>
    <p:sldId id="372" r:id="rId28"/>
    <p:sldId id="373" r:id="rId29"/>
    <p:sldId id="374" r:id="rId30"/>
    <p:sldId id="375" r:id="rId31"/>
    <p:sldId id="376" r:id="rId32"/>
    <p:sldId id="377" r:id="rId33"/>
    <p:sldId id="378" r:id="rId34"/>
    <p:sldId id="379" r:id="rId35"/>
    <p:sldId id="380" r:id="rId36"/>
    <p:sldId id="293" r:id="rId37"/>
    <p:sldId id="381" r:id="rId38"/>
    <p:sldId id="320" r:id="rId39"/>
    <p:sldId id="368" r:id="rId40"/>
    <p:sldId id="369" r:id="rId41"/>
    <p:sldId id="365" r:id="rId42"/>
    <p:sldId id="366" r:id="rId43"/>
    <p:sldId id="370" r:id="rId44"/>
    <p:sldId id="367" r:id="rId45"/>
    <p:sldId id="371" r:id="rId46"/>
    <p:sldId id="364"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87ED27-D414-4A43-933B-C180C0D93620}" v="3" dt="2026-02-03T12:58:14.0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904841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7511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5106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294306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58638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98581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70032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2021, about 42,000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$85,000.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at Work in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echnology acts as a substitute, it replaces the need for the number of workers an employer needs to hir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technology acts as a substitute, it replaces the need for the number of workers an employer needs to hire.</a:t>
              </a:r>
            </a:p>
          </p:txBody>
        </p:sp>
      </p:grpSp>
      <p:grpSp>
        <p:nvGrpSpPr>
          <p:cNvPr id="15" name="Group 14" descr="Technology that acts as a complement to labor will increase the demand for certain types of labor.">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that acts as a complement to labor will increase the demand for certain types of labor.</a:t>
              </a:r>
            </a:p>
          </p:txBody>
        </p:sp>
      </p:grpSp>
      <p:grpSp>
        <p:nvGrpSpPr>
          <p:cNvPr id="11" name="Group 10" descr="More and better technology will increase demand for skilled workers who know how to use technology to enhance workplace productivity.">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and better technology will increase demand for skilled workers who know how to use technology to enhance workplace productivity. </a:t>
              </a:r>
            </a:p>
          </p:txBody>
        </p:sp>
      </p:grpSp>
      <p:grpSp>
        <p:nvGrpSpPr>
          <p:cNvPr id="22" name="Group 21" descr="Those workers who do not adapt to changes in technology will experience a decrease in demand for their labor.">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Companies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increase in the number of companies producing a given product will increase the demand for labor, resulting in a shift to the right.">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the number of companies producing a given product will increase the demand for labor, resulting in a shift to the right. </a:t>
              </a:r>
            </a:p>
          </p:txBody>
        </p:sp>
      </p:grpSp>
      <p:grpSp>
        <p:nvGrpSpPr>
          <p:cNvPr id="15" name="Group 14" descr="A decrease in the number of companies producing a given product will decrease the demand for labor, resulting in a shift to the lef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Complying with government regulations can increase or decrease the demand for labor at any given wage.">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government regulations can increase or decrease the demand for labor at any given wage.</a:t>
              </a:r>
            </a:p>
          </p:txBody>
        </p:sp>
      </p:grpSp>
      <p:grpSp>
        <p:nvGrpSpPr>
          <p:cNvPr id="8" name="Group 7" descr="In the health care industry, for example, government rules may require that nurses be hired to carry out certain medical procedures.">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health care industry, for example, government rules may require that nurses be hired to carry out certain medical procedures.</a:t>
              </a:r>
            </a:p>
          </p:txBody>
        </p:sp>
      </p:grpSp>
      <p:grpSp>
        <p:nvGrpSpPr>
          <p:cNvPr id="11" name="Group 10" descr="Untrained health care workers would be prohibited from carrying out these procedures, shifting the demand for these workers to the left.">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Prices and Availability of Other 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Labor is not the only input into the production process.">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is not the only input into the production process.</a:t>
              </a:r>
            </a:p>
          </p:txBody>
        </p:sp>
      </p:grpSp>
      <p:grpSp>
        <p:nvGrpSpPr>
          <p:cNvPr id="20" name="Group 19" descr="For example, a salesperson at a call center needs a telephone and a computer terminal to enter data and record sales.">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salesperson at a call center needs a telephone and a computer terminal to enter data and record sales.</a:t>
              </a:r>
            </a:p>
          </p:txBody>
        </p:sp>
      </p:grpSp>
      <p:grpSp>
        <p:nvGrpSpPr>
          <p:cNvPr id="23" name="Group 22" descr="If prices of other inputs fall, production will become more profitable, and suppliers will demand more labor to increase production.">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prices of other inputs fall, production will become more profitable, and suppliers will demand more labor to increase production.</a:t>
              </a:r>
            </a:p>
          </p:txBody>
        </p:sp>
      </p:grpSp>
      <p:grpSp>
        <p:nvGrpSpPr>
          <p:cNvPr id="27" name="Group 26" descr="The opposite is also true. Higher prices for other inputs lower demand for labor.">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Number of Workers">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Workers</a:t>
              </a:r>
            </a:p>
          </p:txBody>
        </p:sp>
      </p:grpSp>
      <p:grpSp>
        <p:nvGrpSpPr>
          <p:cNvPr id="10" name="Group 9" descr="Required Education">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Required Education</a:t>
              </a:r>
            </a:p>
          </p:txBody>
        </p:sp>
      </p:grpSp>
      <p:grpSp>
        <p:nvGrpSpPr>
          <p:cNvPr id="7" name="Group 6" descr="Government Policies">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Policies</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increased number of workers will cause the supply curve to shift to the right, and vice versa.">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will cause the supply curve to shift to the right, and vice versa.</a:t>
              </a:r>
            </a:p>
          </p:txBody>
        </p:sp>
      </p:grpSp>
      <p:grpSp>
        <p:nvGrpSpPr>
          <p:cNvPr id="14" name="Group 13" descr="An increased number of workers can be due to several factors, such as immigration, increasing population, and changing demographics.">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can be due to several factors, such as immigration, increasing population, and changing demographics.</a:t>
              </a:r>
            </a:p>
          </p:txBody>
        </p:sp>
      </p:grpSp>
      <p:grpSp>
        <p:nvGrpSpPr>
          <p:cNvPr id="8" name="Group 7" descr="An aging, and therefore retiring, population will decrease the supply of labor.">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aging, and therefore retiring, population will decrease the supply of labor.</a:t>
              </a:r>
            </a:p>
          </p:txBody>
        </p:sp>
      </p:grpSp>
      <p:grpSp>
        <p:nvGrpSpPr>
          <p:cNvPr id="11" name="Group 10" descr="Another example of changing demographics is more women working outside of the home, which increases the supply of labor.">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example of changing demographics is more women working outside of the home, which increases the supply of labor.</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Required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more required education, the lower the supply.">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required education, the lower the supply.</a:t>
              </a:r>
            </a:p>
          </p:txBody>
        </p:sp>
      </p:grpSp>
      <p:grpSp>
        <p:nvGrpSpPr>
          <p:cNvPr id="12" name="Group 11" descr="For example, there is a lower supply of PhD mathematicians than high school mathematics teachers.">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there is a lower supply of PhD mathematicians than high school mathematics teachers.</a:t>
              </a:r>
            </a:p>
          </p:txBody>
        </p:sp>
      </p:grpSp>
      <p:pic>
        <p:nvPicPr>
          <p:cNvPr id="4" name="Graphic 3">
            <a:extLst>
              <a:ext uri="{FF2B5EF4-FFF2-40B4-BE49-F238E27FC236}">
                <a16:creationId xmlns:a16="http://schemas.microsoft.com/office/drawing/2014/main" id="{5CAEF96D-7437-4B3D-B424-DE08E58F749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Policies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qualifications for jobs are made tougher, the number of qualified workers will decrease at any given wage.">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qualifications for jobs are made tougher, the number of qualified workers will decrease at any given wage.</a:t>
              </a:r>
            </a:p>
          </p:txBody>
        </p:sp>
      </p:grpSp>
      <p:grpSp>
        <p:nvGrpSpPr>
          <p:cNvPr id="22" name="Group 21" descr="On the other hand, the government may also subsidize training or even reduce the required level of qualification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other hand, the government may also subsidize training or even reduce the required level of qualifications.</a:t>
              </a:r>
            </a:p>
          </p:txBody>
        </p:sp>
      </p:grpSp>
      <p:grpSp>
        <p:nvGrpSpPr>
          <p:cNvPr id="16" name="Group 15" descr="Government policies that change the relative desirability of working or not, like unemployment and welfare, also affect the labor supply.">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that change the relative desirability of working or not, like unemployment and welfare, also affect the labor supply.</a:t>
              </a:r>
            </a:p>
          </p:txBody>
        </p:sp>
      </p:grpSp>
      <p:grpSp>
        <p:nvGrpSpPr>
          <p:cNvPr id="19" name="Group 18" descr="All government policies must be carefully designed to minimize any negative labor supply effect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government policies must be carefully designed to minimize any negative labor supply effects.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c events can change the equilibrium salary (or wage) and quantity of labo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events can change the equilibrium salary (or wage) and quantity of labor.</a:t>
              </a:r>
            </a:p>
          </p:txBody>
        </p:sp>
      </p:grpSp>
      <p:grpSp>
        <p:nvGrpSpPr>
          <p:cNvPr id="22" name="Group 21" descr="Consider how the wave of new information technologies, like computer networks, has affected workers in the U.S. economy.">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how the wave of new information technologies, like computer networks, has affected workers in the U.S. economy.</a:t>
              </a:r>
            </a:p>
          </p:txBody>
        </p:sp>
      </p:grpSp>
      <p:grpSp>
        <p:nvGrpSpPr>
          <p:cNvPr id="16" name="Group 15" descr="From the perspective of employers who demand labor, these new technologies are often a substitute for low-skill laborers like file clerks.">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perspective of employers who demand labor, these new technologies are often a substitute for low-skill laborers like file clerks.</a:t>
              </a:r>
            </a:p>
          </p:txBody>
        </p:sp>
      </p:grpSp>
      <p:grpSp>
        <p:nvGrpSpPr>
          <p:cNvPr id="19" name="Group 18" descr="The same new technologies are a complement to high-skill workers like managers, who can now handle more responsibilitie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same new technologies are a complement to high-skill workers like managers, who can now handle more responsibilities.</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740471-9E05-4CCE-9B34-4E5082097199}"/>
              </a:ext>
            </a:extLst>
          </p:cNvPr>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algn="ctr"/>
            <a:r>
              <a:rPr lang="en-US" sz="2000" dirty="0">
                <a:solidFill>
                  <a:schemeClr val="bg1"/>
                </a:solidFill>
              </a:rPr>
              <a:t>The demand for low-skill labor shifts to the left when technology can do the job previously done by these workers. New technologies can also increase the demand for high-skill labor in fields such as information technology and network administration.</a:t>
            </a:r>
          </a:p>
        </p:txBody>
      </p:sp>
      <p:pic>
        <p:nvPicPr>
          <p:cNvPr id="3" name="Picture 2"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E678DA58-E865-90D2-8827-B728FE2BA369}"/>
              </a:ext>
            </a:extLst>
          </p:cNvPr>
          <p:cNvPicPr>
            <a:picLocks noChangeAspect="1"/>
          </p:cNvPicPr>
          <p:nvPr/>
        </p:nvPicPr>
        <p:blipFill>
          <a:blip r:embed="rId3"/>
          <a:stretch>
            <a:fillRect/>
          </a:stretch>
        </p:blipFill>
        <p:spPr>
          <a:xfrm>
            <a:off x="2128433" y="2782651"/>
            <a:ext cx="7871351" cy="3885778"/>
          </a:xfrm>
          <a:prstGeom prst="rect">
            <a:avLst/>
          </a:prstGeom>
        </p:spPr>
      </p:pic>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heories of supply and demand do not apply just to markets for goods, they also apply to markets like labor and financial service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theories of supply and demand do not apply just to markets for goods, they also apply to markets like labor and financial services.</a:t>
              </a:r>
            </a:p>
          </p:txBody>
        </p:sp>
      </p:grpSp>
      <p:grpSp>
        <p:nvGrpSpPr>
          <p:cNvPr id="11" name="Group 10" descr="In labor markets, job seekers are the suppliers of labor, while firms and other employers who hire labor are the demanders for labo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labor markets, job seekers are the suppliers of labor, while firms and other employers who hire labor are the demanders for labor.</a:t>
              </a:r>
            </a:p>
          </p:txBody>
        </p:sp>
      </p:grpSp>
      <p:grpSp>
        <p:nvGrpSpPr>
          <p:cNvPr id="17" name="Group 16" descr="In financial markets, any individual or firm who saves contributes to the supply of money, and any who borrows contributes to deman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Floors in the Labor Market: Living Wages and Minimum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rice ceilings are rare in labor markets because rules that prevent people from earning income are not politically popula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ceilings are rare in labor markets because rules that prevent people from earning income are not politically popular.</a:t>
              </a:r>
            </a:p>
          </p:txBody>
        </p:sp>
      </p:grpSp>
      <p:grpSp>
        <p:nvGrpSpPr>
          <p:cNvPr id="22" name="Group 21" descr="The labor market presents some prominent examples of price floors, which are an attempt to increase the wages of low-paid worker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presents some prominent examples of price floors, which are an attempt to increase the wages of low-paid workers.</a:t>
              </a:r>
            </a:p>
          </p:txBody>
        </p:sp>
      </p:grpSp>
      <p:grpSp>
        <p:nvGrpSpPr>
          <p:cNvPr id="16" name="Group 15" descr="A minimum wage is a price floor that makes it illegal for an employer to pay employees less than a certain hourly rate.">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wage </a:t>
              </a:r>
              <a:r>
                <a:rPr lang="en-US" sz="2000" dirty="0">
                  <a:solidFill>
                    <a:schemeClr val="bg1"/>
                  </a:solidFill>
                </a:rPr>
                <a:t>is a price floor that makes it illegal for an employer to pay employees less than a certain hourly rate.</a:t>
              </a:r>
            </a:p>
          </p:txBody>
        </p:sp>
      </p:grpSp>
      <p:grpSp>
        <p:nvGrpSpPr>
          <p:cNvPr id="19" name="Group 18" descr="A living wage is a higher minimum wage that will ensure a reasonable standard of living.">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living wage </a:t>
              </a:r>
              <a:r>
                <a:rPr lang="en-US" sz="2000" dirty="0">
                  <a:solidFill>
                    <a:schemeClr val="bg1"/>
                  </a:solidFill>
                </a:rPr>
                <a:t>is a higher minimum wage that will ensure a reasonable standard of living.</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Wage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algn="ctr"/>
            <a:r>
              <a:rPr lang="en-US" sz="2000" dirty="0">
                <a:solidFill>
                  <a:schemeClr val="bg1"/>
                </a:solidFill>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pic>
        <p:nvPicPr>
          <p:cNvPr id="3" name="Picture 2"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F8887936-C6E4-7CB9-79E8-D57C4127CB42}"/>
              </a:ext>
            </a:extLst>
          </p:cNvPr>
          <p:cNvPicPr>
            <a:picLocks noChangeAspect="1"/>
          </p:cNvPicPr>
          <p:nvPr/>
        </p:nvPicPr>
        <p:blipFill>
          <a:blip r:embed="rId3"/>
          <a:stretch>
            <a:fillRect/>
          </a:stretch>
        </p:blipFill>
        <p:spPr>
          <a:xfrm>
            <a:off x="3813175" y="2985358"/>
            <a:ext cx="4335145" cy="3721555"/>
          </a:xfrm>
          <a:prstGeom prst="rect">
            <a:avLst/>
          </a:prstGeom>
        </p:spPr>
      </p:pic>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labor market, households are on the supply side of the market, and firms are on the demand side.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demand and supply analysis of labor markets, we can measure the price by the annual salary or hourly wage received, and the quantity of labor various ways, like number of workers or the number of hours worked.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911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in Financial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8730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in Financial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emand and supply model links those who wish to supply financial capital with those who dem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and supply model links those who wish to supply financial capital with those who demand financial capital.</a:t>
              </a:r>
            </a:p>
          </p:txBody>
        </p:sp>
      </p:grpSp>
      <p:grpSp>
        <p:nvGrpSpPr>
          <p:cNvPr id="12" name="Group 11" descr="Demanders in the financial market are individuals and firms that borrow money.">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Demanders in the financial market are individuals and firms that borrow money.</a:t>
              </a:r>
            </a:p>
          </p:txBody>
        </p:sp>
      </p:grpSp>
      <p:grpSp>
        <p:nvGrpSpPr>
          <p:cNvPr id="24" name="Group 23" descr="Suppliers in the financial market are individuals and businesses that save money or make financial investment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Demands and Who Supplies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financial markets, those who supply financial capital through saving expect to receive a rate of return.">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those who supply financial capital through saving expect to receive a rate of return.</a:t>
              </a:r>
            </a:p>
          </p:txBody>
        </p:sp>
      </p:grpSp>
      <p:grpSp>
        <p:nvGrpSpPr>
          <p:cNvPr id="8" name="Group 7" descr="Those who demand financial capital by receiving funds expect to pay a rate of return.">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demand financial capital by receiving funds expect to pay a rate of return.</a:t>
              </a:r>
            </a:p>
          </p:txBody>
        </p:sp>
      </p:grpSp>
      <p:grpSp>
        <p:nvGrpSpPr>
          <p:cNvPr id="14" name="Group 13" descr="This rate of return can come in a variety of forms, depending on the type of investmen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rate of return can come in a variety of forms, depending on the type of investment.</a:t>
              </a:r>
            </a:p>
          </p:txBody>
        </p:sp>
      </p:grpSp>
      <p:grpSp>
        <p:nvGrpSpPr>
          <p:cNvPr id="11" name="Group 10" descr="The simplest example of a rate of return is the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simplest example of a rate of return is the </a:t>
              </a:r>
              <a:r>
                <a:rPr lang="en-US" sz="2000" b="1" dirty="0">
                  <a:solidFill>
                    <a:schemeClr val="bg1"/>
                  </a:solidFill>
                </a:rPr>
                <a:t>interest rate</a:t>
              </a:r>
              <a:r>
                <a:rPr lang="en-US" sz="2000" dirty="0">
                  <a:solidFill>
                    <a:schemeClr val="bg1"/>
                  </a:solidFill>
                </a:rPr>
                <a:t>.</a:t>
              </a:r>
            </a:p>
          </p:txBody>
        </p:sp>
      </p:grpSp>
    </p:spTree>
    <p:extLst>
      <p:ext uri="{BB962C8B-B14F-4D97-AF65-F5344CB8AC3E}">
        <p14:creationId xmlns:p14="http://schemas.microsoft.com/office/powerpoint/2010/main" val="2355067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Investments and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you supply money into a savings account at a bank, you receive interest on your deposit.">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you supply money into a savings account at a bank, you receive interest on your deposit. </a:t>
              </a:r>
            </a:p>
          </p:txBody>
        </p:sp>
      </p:grpSp>
      <p:grpSp>
        <p:nvGrpSpPr>
          <p:cNvPr id="20" name="Group 19" descr="The interest the bank pays you as a percent of your deposits is the interest rate.">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the bank pays you as a percent of your deposits is the </a:t>
              </a:r>
              <a:r>
                <a:rPr lang="en-US" sz="2000" b="1" dirty="0">
                  <a:solidFill>
                    <a:schemeClr val="bg1"/>
                  </a:solidFill>
                </a:rPr>
                <a:t>interest rate</a:t>
              </a:r>
              <a:r>
                <a:rPr lang="en-US" sz="2000" dirty="0">
                  <a:solidFill>
                    <a:schemeClr val="bg1"/>
                  </a:solidFill>
                </a:rPr>
                <a:t>.</a:t>
              </a:r>
            </a:p>
          </p:txBody>
        </p:sp>
      </p:grpSp>
      <p:grpSp>
        <p:nvGrpSpPr>
          <p:cNvPr id="25" name="Group 24" descr="Similarly, if you demand a loan to buy a car or a computer, you will need to pay interest on the money you borrow.">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if you demand a loan to buy a car or a computer, you will need to pay interest on the money you borrow.</a:t>
              </a:r>
            </a:p>
          </p:txBody>
        </p:sp>
      </p:grpSp>
      <p:pic>
        <p:nvPicPr>
          <p:cNvPr id="4" name="Picture 3" descr="A graphic depicting using a loan to buy a car means you will need to pay back the loan plus interest">
            <a:extLst>
              <a:ext uri="{FF2B5EF4-FFF2-40B4-BE49-F238E27FC236}">
                <a16:creationId xmlns:a16="http://schemas.microsoft.com/office/drawing/2014/main" id="{46C20B63-D5E4-B516-ABCC-AE23A15E049E}"/>
              </a:ext>
            </a:extLst>
          </p:cNvPr>
          <p:cNvPicPr>
            <a:picLocks noChangeAspect="1"/>
          </p:cNvPicPr>
          <p:nvPr/>
        </p:nvPicPr>
        <p:blipFill>
          <a:blip r:embed="rId3"/>
          <a:stretch>
            <a:fillRect/>
          </a:stretch>
        </p:blipFill>
        <p:spPr>
          <a:xfrm>
            <a:off x="2485520" y="4569107"/>
            <a:ext cx="7220958" cy="1781424"/>
          </a:xfrm>
          <a:prstGeom prst="rect">
            <a:avLst/>
          </a:prstGeom>
        </p:spPr>
      </p:pic>
    </p:spTree>
    <p:extLst>
      <p:ext uri="{BB962C8B-B14F-4D97-AF65-F5344CB8AC3E}">
        <p14:creationId xmlns:p14="http://schemas.microsoft.com/office/powerpoint/2010/main" val="4105997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Credit Card Market</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the market for credit cards, the horizontal axis of the financial market shows the quantity of money loaned or borrowed in this market, and the vertical or price axis shows the rate of return, which is measured with an interest rate.">
            <a:extLst>
              <a:ext uri="{FF2B5EF4-FFF2-40B4-BE49-F238E27FC236}">
                <a16:creationId xmlns:a16="http://schemas.microsoft.com/office/drawing/2014/main" id="{F6C69D49-7254-4258-AE2E-7847229325F1}"/>
              </a:ext>
            </a:extLst>
          </p:cNvPr>
          <p:cNvGrpSpPr/>
          <p:nvPr/>
        </p:nvGrpSpPr>
        <p:grpSpPr>
          <a:xfrm>
            <a:off x="905828" y="1503611"/>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descr="According to the law of demand, a higher rate of return will decrease the quantity demanded, and as the interest rate rises, consumers will reduce the quantity they borrow.">
            <a:extLst>
              <a:ext uri="{FF2B5EF4-FFF2-40B4-BE49-F238E27FC236}">
                <a16:creationId xmlns:a16="http://schemas.microsoft.com/office/drawing/2014/main" id="{21C1ED73-3D5A-4F63-B578-BE0EDD70E584}"/>
              </a:ext>
            </a:extLst>
          </p:cNvPr>
          <p:cNvGrpSpPr/>
          <p:nvPr/>
        </p:nvGrpSpPr>
        <p:grpSpPr>
          <a:xfrm>
            <a:off x="905828" y="4220688"/>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b="1" dirty="0">
                  <a:solidFill>
                    <a:schemeClr val="bg1"/>
                  </a:solidFill>
                </a:rPr>
                <a:t>law of demand</a:t>
              </a:r>
              <a:r>
                <a:rPr lang="en-US" sz="2000" dirty="0">
                  <a:solidFill>
                    <a:schemeClr val="bg1"/>
                  </a:solidFill>
                </a:rPr>
                <a:t>, a higher rate of return will decrease the quantity demanded, and as the interest rate rises, consumers will reduce the quantity they borrow.</a:t>
              </a:r>
            </a:p>
          </p:txBody>
        </p:sp>
      </p:grpSp>
      <p:pic>
        <p:nvPicPr>
          <p:cNvPr id="3"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B4EDB521-9B39-3394-8E46-3CDFCBF28584}"/>
              </a:ext>
            </a:extLst>
          </p:cNvPr>
          <p:cNvPicPr>
            <a:picLocks noChangeAspect="1"/>
          </p:cNvPicPr>
          <p:nvPr/>
        </p:nvPicPr>
        <p:blipFill rotWithShape="1">
          <a:blip r:embed="rId3"/>
          <a:srcRect t="2648"/>
          <a:stretch/>
        </p:blipFill>
        <p:spPr>
          <a:xfrm>
            <a:off x="5026348" y="1718118"/>
            <a:ext cx="6439312" cy="4390519"/>
          </a:xfrm>
          <a:prstGeom prst="rect">
            <a:avLst/>
          </a:prstGeom>
        </p:spPr>
      </p:pic>
    </p:spTree>
    <p:extLst>
      <p:ext uri="{BB962C8B-B14F-4D97-AF65-F5344CB8AC3E}">
        <p14:creationId xmlns:p14="http://schemas.microsoft.com/office/powerpoint/2010/main" val="3411341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f the interest rate is above the equilibrium level, an excess supply, or a surplus, of financial capital will arise in this market.">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above the equilibrium level, an excess supply, or a surplus, of financial capital will arise in this market.</a:t>
              </a:r>
            </a:p>
          </p:txBody>
        </p:sp>
      </p:grpSp>
      <p:grpSp>
        <p:nvGrpSpPr>
          <p:cNvPr id="8" name="Group 7" descr="At an above-equilibrium interest rate, firms are eager to supply loans to borrowers, but relatively few people or businesses wish to borrow.">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 above-equilibrium interest rate, firms are eager to supply loans to borrowers, but relatively few people or businesses wish to borrow.</a:t>
              </a:r>
            </a:p>
          </p:txBody>
        </p:sp>
      </p:grpSp>
      <p:grpSp>
        <p:nvGrpSpPr>
          <p:cNvPr id="14" name="Group 13" descr="If the interest rate is below the equilibrium, excess demand or a shortage of funds occurs in this marke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below the equilibrium, excess demand or a shortage of funds occurs in this market.</a:t>
              </a:r>
            </a:p>
          </p:txBody>
        </p:sp>
      </p:grpSp>
      <p:grpSp>
        <p:nvGrpSpPr>
          <p:cNvPr id="11" name="Group 10" descr="In this situation, credit card firms will perceive that there are many eager borrowers and will likely raise interest rates or fees.">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credit card firms will perceive that there are many eager borrowers and will likely raise interest rates or fees.</a:t>
              </a:r>
            </a:p>
          </p:txBody>
        </p:sp>
      </p:grpSp>
    </p:spTree>
    <p:extLst>
      <p:ext uri="{BB962C8B-B14F-4D97-AF65-F5344CB8AC3E}">
        <p14:creationId xmlns:p14="http://schemas.microsoft.com/office/powerpoint/2010/main" val="4057585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ose who supply financial capital face two broad decisions: how much to save and how to divide up their savings.">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supply financial capital face two broad decisions: how much to save and how to divide up their savings.</a:t>
              </a:r>
            </a:p>
          </p:txBody>
        </p:sp>
      </p:grpSp>
      <p:grpSp>
        <p:nvGrpSpPr>
          <p:cNvPr id="8" name="Group 7" descr="Participants in financial markets must decide when they prefer to consume goods: now or in the future.">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Participants in financial markets must decide when they prefer to consume goods: now or in the future.</a:t>
              </a:r>
            </a:p>
          </p:txBody>
        </p:sp>
      </p:grpSp>
      <p:grpSp>
        <p:nvGrpSpPr>
          <p:cNvPr id="14" name="Group 13" descr="Economists call this intertemporal decision-making because it involves decisions across time.">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this </a:t>
              </a:r>
              <a:r>
                <a:rPr lang="en-US" sz="2000" b="1" dirty="0">
                  <a:solidFill>
                    <a:schemeClr val="bg1"/>
                  </a:solidFill>
                </a:rPr>
                <a:t>intertemporal decision-making</a:t>
              </a:r>
              <a:r>
                <a:rPr lang="en-US" sz="2000" dirty="0">
                  <a:solidFill>
                    <a:schemeClr val="bg1"/>
                  </a:solidFill>
                </a:rPr>
                <a:t> because it involves decisions across time.</a:t>
              </a:r>
            </a:p>
          </p:txBody>
        </p:sp>
      </p:grpSp>
      <p:grpSp>
        <p:nvGrpSpPr>
          <p:cNvPr id="11" name="Group 10" descr="Unlike a decision about what to buy from the grocery store, people make investment or savings decisions across a period of tim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Unlike a decision about what to buy from the grocery store, people make investment or savings decisions across a period of time.</a:t>
              </a:r>
            </a:p>
          </p:txBody>
        </p:sp>
      </p:grpSp>
    </p:spTree>
    <p:extLst>
      <p:ext uri="{BB962C8B-B14F-4D97-AF65-F5344CB8AC3E}">
        <p14:creationId xmlns:p14="http://schemas.microsoft.com/office/powerpoint/2010/main" val="248791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scribing demand and supply for different markets. 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
            <a:extLst>
              <a:ext uri="{FF2B5EF4-FFF2-40B4-BE49-F238E27FC236}">
                <a16:creationId xmlns:a16="http://schemas.microsoft.com/office/drawing/2014/main" id="{4BF2E83F-AEBF-9080-243A-A1A2CE8752D0}"/>
              </a:ext>
            </a:extLst>
          </p:cNvPr>
          <p:cNvPicPr>
            <a:picLocks noChangeAspect="1"/>
          </p:cNvPicPr>
          <p:nvPr/>
        </p:nvPicPr>
        <p:blipFill>
          <a:blip r:embed="rId3"/>
          <a:stretch>
            <a:fillRect/>
          </a:stretch>
        </p:blipFill>
        <p:spPr>
          <a:xfrm>
            <a:off x="1305576" y="1741642"/>
            <a:ext cx="9580848" cy="3374715"/>
          </a:xfrm>
          <a:prstGeom prst="rect">
            <a:avLst/>
          </a:prstGeom>
        </p:spPr>
      </p:pic>
    </p:spTree>
    <p:extLst>
      <p:ext uri="{BB962C8B-B14F-4D97-AF65-F5344CB8AC3E}">
        <p14:creationId xmlns:p14="http://schemas.microsoft.com/office/powerpoint/2010/main" val="3777010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making decisions between spending and saving">
            <a:extLst>
              <a:ext uri="{FF2B5EF4-FFF2-40B4-BE49-F238E27FC236}">
                <a16:creationId xmlns:a16="http://schemas.microsoft.com/office/drawing/2014/main" id="{246766F9-AF20-C4F4-3437-F36CE9C25329}"/>
              </a:ext>
            </a:extLst>
          </p:cNvPr>
          <p:cNvPicPr>
            <a:picLocks noChangeAspect="1"/>
          </p:cNvPicPr>
          <p:nvPr/>
        </p:nvPicPr>
        <p:blipFill>
          <a:blip r:embed="rId3"/>
          <a:stretch>
            <a:fillRect/>
          </a:stretch>
        </p:blipFill>
        <p:spPr>
          <a:xfrm>
            <a:off x="1159193" y="1980715"/>
            <a:ext cx="4429743" cy="3477110"/>
          </a:xfrm>
          <a:prstGeom prst="rect">
            <a:avLst/>
          </a:prstGeom>
        </p:spPr>
      </p:pic>
      <p:pic>
        <p:nvPicPr>
          <p:cNvPr id="2050" name="Picture 2" descr="A graphic that summarizes intertemporal decision-making. A diagram depicts &quot;Save&quot; or &quot;Spend&quot; as a part of intertemporal decision-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327" y="1400175"/>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6875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United States as a Global Borrower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the global economy, trillions of dollars of financial investment cross national borders every year.">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global economy, trillions of dollars of financial investment cross national borders every year.</a:t>
              </a:r>
            </a:p>
          </p:txBody>
        </p:sp>
      </p:grpSp>
      <p:grpSp>
        <p:nvGrpSpPr>
          <p:cNvPr id="8" name="Group 7" descr="In the early 2000s, foreign investors were investing billions of dollars more per year into the U.S. than U.S. investors were investing abroad.">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2000s, foreign investors were investing billions of dollars more per year into the U.S. than U.S. investors were investing abroad.</a:t>
              </a:r>
            </a:p>
          </p:txBody>
        </p:sp>
      </p:grpSp>
      <p:grpSp>
        <p:nvGrpSpPr>
          <p:cNvPr id="14" name="Group 13" descr="A reduced inflow of foreign financial investment could impose hardship on U.S. consumers and firms interested in borrowing.">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reduced inflow of foreign financial investment could impose hardship on U.S. consumers and firms interested in borrowing.</a:t>
              </a:r>
            </a:p>
          </p:txBody>
        </p:sp>
      </p:grpSp>
      <p:grpSp>
        <p:nvGrpSpPr>
          <p:cNvPr id="11" name="Group 10" descr="The result could be a significantly lower quantity of financial investment in the U.S., available only at a higher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could be a significantly lower quantity of financial investment in the U.S., available only at a higher interest rate. </a:t>
              </a:r>
            </a:p>
          </p:txBody>
        </p:sp>
      </p:grpSp>
    </p:spTree>
    <p:extLst>
      <p:ext uri="{BB962C8B-B14F-4D97-AF65-F5344CB8AC3E}">
        <p14:creationId xmlns:p14="http://schemas.microsoft.com/office/powerpoint/2010/main" val="187824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Ceilings in Financial Markets: Usury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b="1" dirty="0">
                <a:solidFill>
                  <a:schemeClr val="bg1"/>
                </a:solidFill>
              </a:rPr>
              <a:t>Usury laws </a:t>
            </a:r>
            <a:r>
              <a:rPr lang="en-US" sz="2000" dirty="0">
                <a:solidFill>
                  <a:schemeClr val="bg1"/>
                </a:solidFill>
              </a:rPr>
              <a:t>impose an upper limit on the interest rate than lenders can charge.</a:t>
            </a:r>
          </a:p>
        </p:txBody>
      </p:sp>
      <p:grpSp>
        <p:nvGrpSpPr>
          <p:cNvPr id="8" name="Group 7" descr="About 200 million Americans own credit cards, so it is little wonder that political pressures often arise for setting limits on the interest rates or fees that credit card companies charge.">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200 million Americans own credit cards, so it is little wonder that political pressures often arise for setting limits on the interest rates or fees that credit card companies charge. </a:t>
              </a:r>
            </a:p>
          </p:txBody>
        </p:sp>
      </p:grpSp>
      <p:grpSp>
        <p:nvGrpSpPr>
          <p:cNvPr id="12" name="Group 11" descr="A price ceiling on the interest rate means a number of people who want to have credit cards and are willing to pay the interest rate will find that companies are unwilling to issue cards to them, resulting in a credit shortage.">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on the interest rate means a number of people who want to have credit cards and are willing to pay the interest rate will find that companies are unwilling to issue cards to them, resulting in a credit shortage.</a:t>
              </a:r>
            </a:p>
          </p:txBody>
        </p:sp>
      </p:grpSp>
      <p:pic>
        <p:nvPicPr>
          <p:cNvPr id="3" name="Picture 2" descr="A graph of a price ceiling set beneath the equilibrium interest rate in the credit card market.">
            <a:extLst>
              <a:ext uri="{FF2B5EF4-FFF2-40B4-BE49-F238E27FC236}">
                <a16:creationId xmlns:a16="http://schemas.microsoft.com/office/drawing/2014/main" id="{9511D582-4A87-5E41-1952-1C13AE0CCB1B}"/>
              </a:ext>
            </a:extLst>
          </p:cNvPr>
          <p:cNvPicPr>
            <a:picLocks noChangeAspect="1"/>
          </p:cNvPicPr>
          <p:nvPr/>
        </p:nvPicPr>
        <p:blipFill>
          <a:blip r:embed="rId3"/>
          <a:stretch>
            <a:fillRect/>
          </a:stretch>
        </p:blipFill>
        <p:spPr>
          <a:xfrm>
            <a:off x="6096000" y="1537024"/>
            <a:ext cx="5798745" cy="4612638"/>
          </a:xfrm>
          <a:prstGeom prst="rect">
            <a:avLst/>
          </a:prstGeom>
        </p:spPr>
      </p:pic>
    </p:spTree>
    <p:extLst>
      <p:ext uri="{BB962C8B-B14F-4D97-AF65-F5344CB8AC3E}">
        <p14:creationId xmlns:p14="http://schemas.microsoft.com/office/powerpoint/2010/main" val="68833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demand and supply analysis of financial markets, the "price" is the rate of return or the interest rate received.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quantity by the money that flows from those who supply financial capital to those who demand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Two factors can shift the supply of financial capital to a certain investment: if people want to alter their existing levels of consumption and if the riskiness or return on one investment changes relative to other investments.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demand for capital include business confidence and consumer confidence in the future—since financial investments received in the present are typically repaid in the future.</a:t>
            </a:r>
          </a:p>
          <a:p>
            <a:endParaRPr lang="en-US" sz="2000" dirty="0">
              <a:solidFill>
                <a:schemeClr val="bg1"/>
              </a:solidFill>
            </a:endParaRPr>
          </a:p>
        </p:txBody>
      </p:sp>
    </p:spTree>
    <p:extLst>
      <p:ext uri="{BB962C8B-B14F-4D97-AF65-F5344CB8AC3E}">
        <p14:creationId xmlns:p14="http://schemas.microsoft.com/office/powerpoint/2010/main" val="1147232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97447" y="2213960"/>
            <a:ext cx="1139710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7303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the produce section of a grocery store">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descr="Think of the prices of goods you see at the store. What do these prices represent, beyond how expensive the goods are? What would a dramatic increase or decrease in the price of a good indicate to you as a shopper?">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ces exist in markets for goods and services, for labor, and for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descr="Prices serve as a social mechanism for collecting, combining, and transmitting information that is relevant to the mark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4" name="Group 23" descr="Prices are imperative to showing the relationship between demand and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grpSp>
        <p:nvGrpSpPr>
          <p:cNvPr id="21" name="Group 20" descr="In a market-oriented economy, no government agency oversees the set of responses and interconnections that result from price change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spTree>
    <p:extLst>
      <p:ext uri="{BB962C8B-B14F-4D97-AF65-F5344CB8AC3E}">
        <p14:creationId xmlns:p14="http://schemas.microsoft.com/office/powerpoint/2010/main" val="2336372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The demand for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supply of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correct answer is B. The supply of Jeep Wranglers will likely decrease.">
            <a:extLst>
              <a:ext uri="{FF2B5EF4-FFF2-40B4-BE49-F238E27FC236}">
                <a16:creationId xmlns:a16="http://schemas.microsoft.com/office/drawing/2014/main" id="{BDBE4F93-3D60-248A-8D74-FA0F06EC2CF8}"/>
              </a:ext>
            </a:extLst>
          </p:cNvPr>
          <p:cNvPicPr>
            <a:picLocks noChangeAspect="1"/>
          </p:cNvPicPr>
          <p:nvPr/>
        </p:nvPicPr>
        <p:blipFill>
          <a:blip r:embed="rId3"/>
          <a:stretch>
            <a:fillRect/>
          </a:stretch>
        </p:blipFill>
        <p:spPr>
          <a:xfrm>
            <a:off x="1811128" y="1505877"/>
            <a:ext cx="8499685" cy="4575944"/>
          </a:xfrm>
          <a:prstGeom prst="rect">
            <a:avLst/>
          </a:prstGeom>
        </p:spPr>
      </p:pic>
    </p:spTree>
    <p:extLst>
      <p:ext uri="{BB962C8B-B14F-4D97-AF65-F5344CB8AC3E}">
        <p14:creationId xmlns:p14="http://schemas.microsoft.com/office/powerpoint/2010/main" val="2248532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crease in the price of a product signals to consumers that there is a shortage, often incentivizing them to economize on buying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descr="For example, if you want to take a flight, but the ticket is currently expensive, you may wait until the ticket is cheap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4" name="Group 23" descr="The high price may be due to a holiday season, the cost of jet fuel, or the airline simply raising the price to see how consumers reac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grpSp>
        <p:nvGrpSpPr>
          <p:cNvPr id="21" name="Group 20" descr="You do not need to analyze the underlying factors of the price change, just the ticket price to decide when and if you purchase a fligh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pic>
        <p:nvPicPr>
          <p:cNvPr id="3" name="Graphic 2">
            <a:extLst>
              <a:ext uri="{FF2B5EF4-FFF2-40B4-BE49-F238E27FC236}">
                <a16:creationId xmlns:a16="http://schemas.microsoft.com/office/drawing/2014/main" id="{0D2E49BD-37E7-421C-9315-D63256D9484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and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rkets for labor have demand and supply curves, just like markets for good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for labor have demand and supply curves, just like markets for goods.</a:t>
              </a:r>
            </a:p>
          </p:txBody>
        </p:sp>
      </p:grpSp>
      <p:grpSp>
        <p:nvGrpSpPr>
          <p:cNvPr id="11" name="Group 10" descr="A higher salary or wage—that is, a higher price in the labor market—leads to a decrease in the quantity of labor demanded by employers.">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a:t>
              </a:r>
              <a:r>
                <a:rPr lang="en-US" sz="2000" b="1" dirty="0">
                  <a:solidFill>
                    <a:schemeClr val="bg1"/>
                  </a:solidFill>
                </a:rPr>
                <a:t>salary</a:t>
              </a:r>
              <a:r>
                <a:rPr lang="en-US" sz="2000" dirty="0">
                  <a:solidFill>
                    <a:schemeClr val="bg1"/>
                  </a:solidFill>
                </a:rPr>
                <a:t> or </a:t>
              </a:r>
              <a:r>
                <a:rPr lang="en-US" sz="2000" b="1" dirty="0">
                  <a:solidFill>
                    <a:schemeClr val="bg1"/>
                  </a:solidFill>
                </a:rPr>
                <a:t>wage</a:t>
              </a:r>
              <a:r>
                <a:rPr lang="en-US" sz="2000" dirty="0">
                  <a:solidFill>
                    <a:schemeClr val="bg1"/>
                  </a:solidFill>
                </a:rPr>
                <a:t>—that is, a higher price in the labor market—leads to a decrease in the quantity of labor demanded by employers.</a:t>
              </a:r>
            </a:p>
          </p:txBody>
        </p:sp>
      </p:grpSp>
      <p:grpSp>
        <p:nvGrpSpPr>
          <p:cNvPr id="17" name="Group 16" descr="A lower salary or wage leads to an increase in the quantity of labor demande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lower salary or wage leads to an increase in the quantity of labor demanded.</a:t>
              </a:r>
            </a:p>
          </p:txBody>
        </p:sp>
      </p:grpSp>
      <p:grpSp>
        <p:nvGrpSpPr>
          <p:cNvPr id="14" name="Group 13" descr="A higher price for labor leads to a higher quantity of labor supplied; a lower price leads to a lower quantity supplied.">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ctions of consumers and producers as they react to prices overlap and interlock in markets for goods, labor, 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descr="A change in any single market is transmitted through these multiple interconnections to other market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descr="Price controls are government laws that serve to regulate prices rather than allow the various markets to determine prices.">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descr="Those who seek price controls are trying to stifle the message that prices are bringing about the equilibrium level of price and quantity.">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descr="However, price controls do nothing to affect the underlying forces of demand and supply, and this can have serious repercussions.">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169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2021, about 42,000 registered nurses worked in the Minneapolis-St. Paul-Bloomington, Minnesota-Wisconsin metropolitan area, according to the BLS.">
            <a:extLst>
              <a:ext uri="{FF2B5EF4-FFF2-40B4-BE49-F238E27FC236}">
                <a16:creationId xmlns:a16="http://schemas.microsoft.com/office/drawing/2014/main" id="{F6C69D49-7254-4258-AE2E-7847229325F1}"/>
              </a:ext>
            </a:extLst>
          </p:cNvPr>
          <p:cNvGrpSpPr/>
          <p:nvPr/>
        </p:nvGrpSpPr>
        <p:grpSpPr>
          <a:xfrm>
            <a:off x="1037908" y="151041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about 42,000 registered nurses worked in the Minneapolis-St. Paul-Bloomington, Minnesota-Wisconsin metropolitan area, according to the BLS. </a:t>
              </a:r>
            </a:p>
          </p:txBody>
        </p:sp>
      </p:grpSp>
      <p:grpSp>
        <p:nvGrpSpPr>
          <p:cNvPr id="23" name="Group 22" descr="The demand curve of those employers who want to hire nurses intersects with the supply curve of those who are qualified and willing to work as nurses at an equilibrium salary of $85,000.">
            <a:extLst>
              <a:ext uri="{FF2B5EF4-FFF2-40B4-BE49-F238E27FC236}">
                <a16:creationId xmlns:a16="http://schemas.microsoft.com/office/drawing/2014/main" id="{21C1ED73-3D5A-4F63-B578-BE0EDD70E584}"/>
              </a:ext>
            </a:extLst>
          </p:cNvPr>
          <p:cNvGrpSpPr/>
          <p:nvPr/>
        </p:nvGrpSpPr>
        <p:grpSpPr>
          <a:xfrm>
            <a:off x="1037908" y="369006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of those employers who want to hire nurses intersects with the supply curve of those who are qualified and willing to work as nurses at an equilibrium salary of $85,000.</a:t>
              </a:r>
            </a:p>
          </p:txBody>
        </p:sp>
      </p:grpSp>
      <p:pic>
        <p:nvPicPr>
          <p:cNvPr id="3" name="Picture 2" descr="A graph showing quantity of nurses on the x-axis and salary in dollars on the y-axis. The supply and demand curves intersect at an equilibrium corresponding to a quantity of forty-five thousand nurses and eighty-five thousand dollars.">
            <a:extLst>
              <a:ext uri="{FF2B5EF4-FFF2-40B4-BE49-F238E27FC236}">
                <a16:creationId xmlns:a16="http://schemas.microsoft.com/office/drawing/2014/main" id="{9DA98689-F379-35D9-6CA7-E8FC018E0181}"/>
              </a:ext>
            </a:extLst>
          </p:cNvPr>
          <p:cNvPicPr>
            <a:picLocks noChangeAspect="1"/>
          </p:cNvPicPr>
          <p:nvPr/>
        </p:nvPicPr>
        <p:blipFill>
          <a:blip r:embed="rId3"/>
          <a:stretch>
            <a:fillRect/>
          </a:stretch>
        </p:blipFill>
        <p:spPr>
          <a:xfrm>
            <a:off x="5261193" y="1854692"/>
            <a:ext cx="6629033" cy="3954316"/>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t equilibrium in a labor market, the quantity supplied and the quantity demanded are equal.">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t>
              </a:r>
              <a:r>
                <a:rPr lang="en-US" sz="2000" b="1" dirty="0">
                  <a:solidFill>
                    <a:schemeClr val="bg1"/>
                  </a:solidFill>
                </a:rPr>
                <a:t>equilibrium </a:t>
              </a:r>
              <a:r>
                <a:rPr lang="en-US" sz="2000" dirty="0">
                  <a:solidFill>
                    <a:schemeClr val="bg1"/>
                  </a:solidFill>
                </a:rPr>
                <a:t>in a labor market, the quantity supplied and the quantity demanded are equal.</a:t>
              </a:r>
            </a:p>
          </p:txBody>
        </p:sp>
      </p:grpSp>
      <p:grpSp>
        <p:nvGrpSpPr>
          <p:cNvPr id="11" name="Group 10" descr="Every employer who wants to hire at this equilibrium wage can find a willing worke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employer who wants to hire at this equilibrium wage can find a willing worker.</a:t>
              </a:r>
            </a:p>
          </p:txBody>
        </p:sp>
      </p:grpSp>
      <p:grpSp>
        <p:nvGrpSpPr>
          <p:cNvPr id="17" name="Group 16" descr="Every worker who wants to work at this equilibrium salary can find a job.">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worker who wants to work at this equilibrium salary can find a job.</a:t>
              </a:r>
            </a:p>
          </p:txBody>
        </p:sp>
      </p:grpSp>
      <p:grpSp>
        <p:nvGrpSpPr>
          <p:cNvPr id="14" name="Group 13" descr="When the price of labor is not at the equilibrium, economic incentives tend to move salaries toward the equilibrium.">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Shifts in 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Demand for Output">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Demand for Output</a:t>
              </a:r>
            </a:p>
          </p:txBody>
        </p:sp>
      </p:grpSp>
      <p:grpSp>
        <p:nvGrpSpPr>
          <p:cNvPr id="19" name="Group 18" descr="Education and Training">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Education and Training</a:t>
              </a:r>
            </a:p>
          </p:txBody>
        </p:sp>
      </p:grpSp>
      <p:grpSp>
        <p:nvGrpSpPr>
          <p:cNvPr id="7" name="Group 6" descr="Technology">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Technology</a:t>
              </a:r>
            </a:p>
          </p:txBody>
        </p:sp>
      </p:grpSp>
      <p:grpSp>
        <p:nvGrpSpPr>
          <p:cNvPr id="10" name="Group 9" descr="Number of Companies">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Companies</a:t>
              </a:r>
            </a:p>
          </p:txBody>
        </p:sp>
      </p:grpSp>
      <p:grpSp>
        <p:nvGrpSpPr>
          <p:cNvPr id="13" name="Group 12" descr="Government Regulations">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Regulations</a:t>
              </a:r>
            </a:p>
          </p:txBody>
        </p:sp>
      </p:grpSp>
      <p:grpSp>
        <p:nvGrpSpPr>
          <p:cNvPr id="16" name="Group 15" descr="Prices of Other Inputs">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Prices of Other Inputs</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Output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he demand for the good produced (output) increases, both the output price and profitability increas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demand for the good produced (output) increases, both the output price and profitability increase.</a:t>
              </a:r>
            </a:p>
          </p:txBody>
        </p:sp>
      </p:grpSp>
      <p:grpSp>
        <p:nvGrpSpPr>
          <p:cNvPr id="15" name="Group 14" descr="As a result of increased demand for a good, producers demand more labor to ramp up production.">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of increased demand for a good, producers demand more labor to ramp up production.</a:t>
              </a:r>
            </a:p>
          </p:txBody>
        </p:sp>
      </p:grpSp>
      <p:grpSp>
        <p:nvGrpSpPr>
          <p:cNvPr id="21" name="Group 20" descr="Conversely, decreased demand for the good produced will decrease the demand for labor associated with that good.">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 and Training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well-trained and educated workforce causes an increase in the demand for that labor by employers.">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well-trained and educated workforce causes an increase in the demand for that labor by employers.</a:t>
              </a:r>
            </a:p>
          </p:txBody>
        </p:sp>
      </p:grpSp>
      <p:grpSp>
        <p:nvGrpSpPr>
          <p:cNvPr id="15" name="Group 14" descr="Increased levels of productivity within the workforce will cause the demand for labor to shift to the righ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Increased levels of productivity within the workforce will cause the demand for labor to shift to the right.</a:t>
              </a:r>
            </a:p>
          </p:txBody>
        </p:sp>
      </p:grpSp>
      <p:grpSp>
        <p:nvGrpSpPr>
          <p:cNvPr id="11" name="Group 10" descr="If the workforce is not well-trained or educated, employers will not hire from within that labor pool due to high training costs.">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workforce is not well-trained or educated, employers will not hire from within that labor pool due to high training costs.</a:t>
              </a:r>
            </a:p>
          </p:txBody>
        </p:sp>
      </p:grpSp>
      <p:grpSp>
        <p:nvGrpSpPr>
          <p:cNvPr id="22" name="Group 21" descr="A less educated workforce and, therefore, decreased levels of productivity, will shift the demand for labor to the left.">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2EE980-A7E4-4755-BCAC-92174FD1E7D9}">
  <ds:schemaRefs>
    <ds:schemaRef ds:uri="http://www.w3.org/XML/1998/namespace"/>
    <ds:schemaRef ds:uri="http://schemas.openxmlformats.org/package/2006/metadata/core-properties"/>
    <ds:schemaRef ds:uri="http://purl.org/dc/dcmitype/"/>
    <ds:schemaRef ds:uri="http://purl.org/dc/elements/1.1/"/>
    <ds:schemaRef ds:uri="fdab59f7-c3a7-48e5-acd8-618ce834776e"/>
    <ds:schemaRef ds:uri="06d9c582-05c2-476b-83d2-72ab8b1380b2"/>
    <ds:schemaRef ds:uri="http://schemas.microsoft.com/office/2006/documentManagement/types"/>
    <ds:schemaRef ds:uri="http://schemas.microsoft.com/office/infopath/2007/PartnerControl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50B940D8-0C3B-45F0-AD02-15973ECF9494}">
  <ds:schemaRefs>
    <ds:schemaRef ds:uri="http://schemas.microsoft.com/sharepoint/v3/contenttype/forms"/>
  </ds:schemaRefs>
</ds:datastoreItem>
</file>

<file path=customXml/itemProps3.xml><?xml version="1.0" encoding="utf-8"?>
<ds:datastoreItem xmlns:ds="http://schemas.openxmlformats.org/officeDocument/2006/customXml" ds:itemID="{C5A90844-EA29-4F52-9C0D-AB052059F1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785</TotalTime>
  <Words>5508</Words>
  <Application>Microsoft Office PowerPoint</Application>
  <PresentationFormat>Widescreen</PresentationFormat>
  <Paragraphs>273</Paragraphs>
  <Slides>43</Slides>
  <Notes>41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43</vt:i4>
      </vt:variant>
    </vt:vector>
  </HeadingPairs>
  <TitlesOfParts>
    <vt:vector size="50" baseType="lpstr">
      <vt:lpstr>Arial</vt:lpstr>
      <vt:lpstr>Calibri</vt:lpstr>
      <vt:lpstr>Calibri Light</vt:lpstr>
      <vt:lpstr>Cambria Math</vt:lpstr>
      <vt:lpstr>Century Gothic</vt:lpstr>
      <vt:lpstr>Office Theme</vt:lpstr>
      <vt:lpstr>1_Office Theme</vt:lpstr>
      <vt:lpstr>Demand and Supply at Work in Labor Markets</vt:lpstr>
      <vt:lpstr>Demand and Supply1</vt:lpstr>
      <vt:lpstr>Demand and Supply2</vt:lpstr>
      <vt:lpstr>Labor Demand and Supply</vt:lpstr>
      <vt:lpstr>Equilibrium in the Labor Market1</vt:lpstr>
      <vt:lpstr>Equilibrium in the Labor Market2</vt:lpstr>
      <vt:lpstr>Shifts in Labor Demand</vt:lpstr>
      <vt:lpstr>Demand for Output</vt:lpstr>
      <vt:lpstr>Education and Training</vt:lpstr>
      <vt:lpstr>Technology</vt:lpstr>
      <vt:lpstr>Number of Companies</vt:lpstr>
      <vt:lpstr>Government Regulations</vt:lpstr>
      <vt:lpstr>Prices and Availability of Other Inputs</vt:lpstr>
      <vt:lpstr>Labor Supply</vt:lpstr>
      <vt:lpstr>Number of Workers</vt:lpstr>
      <vt:lpstr>Required Education</vt:lpstr>
      <vt:lpstr>Government Policies</vt:lpstr>
      <vt:lpstr>Technology and Wage Inequality: The Four-Step Process1</vt:lpstr>
      <vt:lpstr>Technology and Wage Inequality: The Four-Step Process2</vt:lpstr>
      <vt:lpstr>Price Floors in the Labor Market: Living Wages and Minimum Wages</vt:lpstr>
      <vt:lpstr>Minimum Wage</vt:lpstr>
      <vt:lpstr>Summary1</vt:lpstr>
      <vt:lpstr>Demand and Supply in Financial Markets</vt:lpstr>
      <vt:lpstr>Demand and Supply in Financial Markets1</vt:lpstr>
      <vt:lpstr>Who Demands and Who Supplies in Financial Markets?</vt:lpstr>
      <vt:lpstr>Investments and Savings</vt:lpstr>
      <vt:lpstr>Credit Card Market</vt:lpstr>
      <vt:lpstr>Equilibrium in Financial Markets</vt:lpstr>
      <vt:lpstr>Intertemporal Decision-Making1</vt:lpstr>
      <vt:lpstr>Intertemporal Decision-Making2</vt:lpstr>
      <vt:lpstr>The United States as a Global Borrower</vt:lpstr>
      <vt:lpstr>Price Ceilings in Financial Markets: Usury Laws</vt:lpstr>
      <vt:lpstr>Summary2</vt:lpstr>
      <vt:lpstr>The Market System as an Efficient Mechanism for Information</vt:lpstr>
      <vt:lpstr>Price as a Social Mechanism1</vt:lpstr>
      <vt:lpstr>Price as a Social Mechanism2</vt:lpstr>
      <vt:lpstr>On Your Own1</vt:lpstr>
      <vt:lpstr>On Your Own2</vt:lpstr>
      <vt:lpstr>Impact of Price</vt:lpstr>
      <vt:lpstr>Price Controls1</vt:lpstr>
      <vt:lpstr>Price Controls2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59</cp:revision>
  <dcterms:created xsi:type="dcterms:W3CDTF">2017-06-16T13:06:21Z</dcterms:created>
  <dcterms:modified xsi:type="dcterms:W3CDTF">2026-02-03T12:58:23Z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