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92" r:id="rId6"/>
    <p:sldId id="393" r:id="rId7"/>
    <p:sldId id="394" r:id="rId8"/>
    <p:sldId id="395" r:id="rId9"/>
    <p:sldId id="396" r:id="rId10"/>
    <p:sldId id="397" r:id="rId11"/>
    <p:sldId id="398" r:id="rId12"/>
    <p:sldId id="399" r:id="rId13"/>
    <p:sldId id="400"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CEDC9-FD07-4490-8F16-EE640518F7C5}" v="3" dt="2026-02-02T20:04:05.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66" d="100"/>
          <a:sy n="66" d="100"/>
        </p:scale>
        <p:origin x="12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14T16:31:38.098" v="10" actId="20577"/>
      <pc:docMkLst>
        <pc:docMk/>
      </pc:docMkLst>
      <pc:sldChg chg="modSp mod">
        <pc:chgData name="Annaleise Radchenko" userId="6249d1a9-d5dd-4793-b8df-98b5e6874abb" providerId="ADAL" clId="{4A5B4154-50F6-4F5B-A4D7-A9ED8C205C6B}" dt="2026-01-14T16:31:05.926" v="7" actId="33553"/>
        <pc:sldMkLst>
          <pc:docMk/>
          <pc:sldMk cId="4240033176" sldId="278"/>
        </pc:sldMkLst>
        <pc:spChg chg="mod">
          <ac:chgData name="Annaleise Radchenko" userId="6249d1a9-d5dd-4793-b8df-98b5e6874abb" providerId="ADAL" clId="{4A5B4154-50F6-4F5B-A4D7-A9ED8C205C6B}" dt="2026-01-14T16:31:05.926" v="7" actId="33553"/>
          <ac:spMkLst>
            <pc:docMk/>
            <pc:sldMk cId="4240033176" sldId="278"/>
            <ac:spMk id="5" creationId="{00000000-0000-0000-0000-000000000000}"/>
          </ac:spMkLst>
        </pc:spChg>
        <pc:picChg chg="mod">
          <ac:chgData name="Annaleise Radchenko" userId="6249d1a9-d5dd-4793-b8df-98b5e6874abb" providerId="ADAL" clId="{4A5B4154-50F6-4F5B-A4D7-A9ED8C205C6B}" dt="2026-01-14T16:30:59.528" v="3"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14T16:31:00.226" v="4"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14T16:31:00.857" v="5"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14T16:31:01.462" v="6"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14T16:30:58.880" v="2"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14T16:30:10.783" v="0"/>
        <pc:sldMkLst>
          <pc:docMk/>
          <pc:sldMk cId="3981914504" sldId="392"/>
        </pc:sldMkLst>
      </pc:sldChg>
      <pc:sldChg chg="add">
        <pc:chgData name="Annaleise Radchenko" userId="6249d1a9-d5dd-4793-b8df-98b5e6874abb" providerId="ADAL" clId="{4A5B4154-50F6-4F5B-A4D7-A9ED8C205C6B}" dt="2026-01-14T16:30:10.783" v="0"/>
        <pc:sldMkLst>
          <pc:docMk/>
          <pc:sldMk cId="1093818920" sldId="393"/>
        </pc:sldMkLst>
      </pc:sldChg>
      <pc:sldChg chg="add">
        <pc:chgData name="Annaleise Radchenko" userId="6249d1a9-d5dd-4793-b8df-98b5e6874abb" providerId="ADAL" clId="{4A5B4154-50F6-4F5B-A4D7-A9ED8C205C6B}" dt="2026-01-14T16:30:10.783" v="0"/>
        <pc:sldMkLst>
          <pc:docMk/>
          <pc:sldMk cId="805879625" sldId="394"/>
        </pc:sldMkLst>
      </pc:sldChg>
      <pc:sldChg chg="add">
        <pc:chgData name="Annaleise Radchenko" userId="6249d1a9-d5dd-4793-b8df-98b5e6874abb" providerId="ADAL" clId="{4A5B4154-50F6-4F5B-A4D7-A9ED8C205C6B}" dt="2026-01-14T16:30:10.783" v="0"/>
        <pc:sldMkLst>
          <pc:docMk/>
          <pc:sldMk cId="3496074907" sldId="395"/>
        </pc:sldMkLst>
      </pc:sldChg>
      <pc:sldChg chg="add">
        <pc:chgData name="Annaleise Radchenko" userId="6249d1a9-d5dd-4793-b8df-98b5e6874abb" providerId="ADAL" clId="{4A5B4154-50F6-4F5B-A4D7-A9ED8C205C6B}" dt="2026-01-14T16:30:10.783" v="0"/>
        <pc:sldMkLst>
          <pc:docMk/>
          <pc:sldMk cId="3480496035" sldId="396"/>
        </pc:sldMkLst>
      </pc:sldChg>
      <pc:sldChg chg="add">
        <pc:chgData name="Annaleise Radchenko" userId="6249d1a9-d5dd-4793-b8df-98b5e6874abb" providerId="ADAL" clId="{4A5B4154-50F6-4F5B-A4D7-A9ED8C205C6B}" dt="2026-01-14T16:30:10.783" v="0"/>
        <pc:sldMkLst>
          <pc:docMk/>
          <pc:sldMk cId="2486386504" sldId="397"/>
        </pc:sldMkLst>
      </pc:sldChg>
      <pc:sldChg chg="modSp add mod">
        <pc:chgData name="Annaleise Radchenko" userId="6249d1a9-d5dd-4793-b8df-98b5e6874abb" providerId="ADAL" clId="{4A5B4154-50F6-4F5B-A4D7-A9ED8C205C6B}" dt="2026-01-14T16:31:33.300" v="9" actId="20577"/>
        <pc:sldMkLst>
          <pc:docMk/>
          <pc:sldMk cId="3169022219" sldId="398"/>
        </pc:sldMkLst>
        <pc:spChg chg="mod">
          <ac:chgData name="Annaleise Radchenko" userId="6249d1a9-d5dd-4793-b8df-98b5e6874abb" providerId="ADAL" clId="{4A5B4154-50F6-4F5B-A4D7-A9ED8C205C6B}" dt="2026-01-14T16:31:33.300" v="9" actId="20577"/>
          <ac:spMkLst>
            <pc:docMk/>
            <pc:sldMk cId="3169022219" sldId="398"/>
            <ac:spMk id="26" creationId="{00000000-0000-0000-0000-000000000000}"/>
          </ac:spMkLst>
        </pc:spChg>
      </pc:sldChg>
      <pc:sldChg chg="modSp add mod">
        <pc:chgData name="Annaleise Radchenko" userId="6249d1a9-d5dd-4793-b8df-98b5e6874abb" providerId="ADAL" clId="{4A5B4154-50F6-4F5B-A4D7-A9ED8C205C6B}" dt="2026-01-14T16:31:38.098" v="10" actId="20577"/>
        <pc:sldMkLst>
          <pc:docMk/>
          <pc:sldMk cId="2412220188" sldId="399"/>
        </pc:sldMkLst>
        <pc:spChg chg="mod">
          <ac:chgData name="Annaleise Radchenko" userId="6249d1a9-d5dd-4793-b8df-98b5e6874abb" providerId="ADAL" clId="{4A5B4154-50F6-4F5B-A4D7-A9ED8C205C6B}" dt="2026-01-14T16:31:38.098" v="10" actId="20577"/>
          <ac:spMkLst>
            <pc:docMk/>
            <pc:sldMk cId="2412220188" sldId="399"/>
            <ac:spMk id="26" creationId="{00000000-0000-0000-0000-000000000000}"/>
          </ac:spMkLst>
        </pc:spChg>
      </pc:sldChg>
      <pc:sldChg chg="modSp add mod">
        <pc:chgData name="Annaleise Radchenko" userId="6249d1a9-d5dd-4793-b8df-98b5e6874abb" providerId="ADAL" clId="{4A5B4154-50F6-4F5B-A4D7-A9ED8C205C6B}" dt="2026-01-14T16:31:13.251" v="8" actId="6549"/>
        <pc:sldMkLst>
          <pc:docMk/>
          <pc:sldMk cId="2705872376" sldId="400"/>
        </pc:sldMkLst>
        <pc:spChg chg="mod">
          <ac:chgData name="Annaleise Radchenko" userId="6249d1a9-d5dd-4793-b8df-98b5e6874abb" providerId="ADAL" clId="{4A5B4154-50F6-4F5B-A4D7-A9ED8C205C6B}" dt="2026-01-14T16:31:13.251" v="8" actId="6549"/>
          <ac:spMkLst>
            <pc:docMk/>
            <pc:sldMk cId="2705872376" sldId="400"/>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tariffs as barriers to trade and identify benefits of reducing barriers to international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290261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place on imported goods for a variety of reasons. Some of these reasons include protecting sensitive industries, humanitarian reasons, and protecting against dumping. Traditionally, tariffs were used simply as a political tool to protect certain vested economic, social, and cultural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Trade Organization, WTO, is committed to lowering barriers to trade such as tariffs, to allow consumers to consume a variety of products they want and need. Now, you are able to explain tariffs as barriers to trade and identify benefits of reducing barriers to international trade.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economic benefits from reducing barriers to trade are most felt by low-income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120340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Low-income countries benefit more from trade than high-income countries. The U.S. economy has less need for international trade because it can already take advantage of internal trade within its economy. Many smaller national economies around the world have much more limited possibilities for trade inside their countries. Without international trade, they may have little ability to benefit from comparative advantage, the value chain, or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benefit from living in economies where people and firms can specialize and trade with each other. If interpersonal, intercommunity, and interstate trade offer economic gains, it should make sense that international trade offers gains, too. International trade currently involves about $20 trillion worth of goods and services moving around the globe. Any economic force of that size, even if it confers overall benefits, is certain to cause disruption and controversy.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220071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9203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a:p>
            <a:r>
              <a:rPr lang="en-US" dirty="0"/>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34785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itle 8"/>
          <p:cNvSpPr txBox="1">
            <a:spLocks noGrp="1"/>
          </p:cNvSpPr>
          <p:nvPr>
            <p:ph type="title" idx="4294967295"/>
          </p:nvPr>
        </p:nvSpPr>
        <p:spPr>
          <a:xfrm>
            <a:off x="1297744" y="2214037"/>
            <a:ext cx="9879182"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The Benefits of Reducing Barriers to International Trade</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91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Tariffs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Tariffs are taxes that governments place on imported goods for a variety of reasons.&#10;">
            <a:extLst>
              <a:ext uri="{FF2B5EF4-FFF2-40B4-BE49-F238E27FC236}">
                <a16:creationId xmlns:a16="http://schemas.microsoft.com/office/drawing/2014/main" id="{B7DDB428-3622-4884-A6FC-399DD72FFBBE}"/>
              </a:ext>
            </a:extLst>
          </p:cNvPr>
          <p:cNvGrpSpPr/>
          <p:nvPr/>
        </p:nvGrpSpPr>
        <p:grpSpPr>
          <a:xfrm>
            <a:off x="2069488" y="160128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1EE99A0-2166-46EB-9B31-54A4DF9E95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FE856CA-C3C1-4AC5-A397-760560689D7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 </a:t>
              </a:r>
              <a:r>
                <a:rPr lang="en-US" sz="2000" dirty="0">
                  <a:solidFill>
                    <a:schemeClr val="bg1"/>
                  </a:solidFill>
                </a:rPr>
                <a:t>are taxes that governments place on imported goods for a variety of reasons.</a:t>
              </a:r>
            </a:p>
          </p:txBody>
        </p:sp>
      </p:grpSp>
      <p:grpSp>
        <p:nvGrpSpPr>
          <p:cNvPr id="13" name="Group 12" descr="Some of these reasons include protecting sensitive industries, humanitarian reasons, and protecting against dumping.&#10;">
            <a:extLst>
              <a:ext uri="{FF2B5EF4-FFF2-40B4-BE49-F238E27FC236}">
                <a16:creationId xmlns:a16="http://schemas.microsoft.com/office/drawing/2014/main" id="{82679632-B22C-491C-BEE6-7F093CF8B4E1}"/>
              </a:ext>
            </a:extLst>
          </p:cNvPr>
          <p:cNvGrpSpPr/>
          <p:nvPr/>
        </p:nvGrpSpPr>
        <p:grpSpPr>
          <a:xfrm>
            <a:off x="2054559"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CE329F3B-C1E3-48C1-A11F-0FBF2C9C64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067097B-90BD-48E1-8B89-D49AA025086A}"/>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of these reasons include protecting sensitive industries, humanitarian reasons, and protecting against dumping.</a:t>
              </a:r>
            </a:p>
          </p:txBody>
        </p:sp>
      </p:grpSp>
      <p:grpSp>
        <p:nvGrpSpPr>
          <p:cNvPr id="16" name="Group 15" descr="Traditionally, tariffs were used simply as a political tool to protect certain vested economic, social, and cultural interests.&#10;">
            <a:extLst>
              <a:ext uri="{FF2B5EF4-FFF2-40B4-BE49-F238E27FC236}">
                <a16:creationId xmlns:a16="http://schemas.microsoft.com/office/drawing/2014/main" id="{B3D7C6BD-8F53-43C0-9DE2-C70395604124}"/>
              </a:ext>
            </a:extLst>
          </p:cNvPr>
          <p:cNvGrpSpPr/>
          <p:nvPr/>
        </p:nvGrpSpPr>
        <p:grpSpPr>
          <a:xfrm>
            <a:off x="2037749"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D5F2FACE-4A3D-4E16-ACEC-80323C8C44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13D22A0E-DF7A-455F-B252-8FB4645F643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tariffs were used simply as a political tool to protect certain vested economic, social, and cultural interests.</a:t>
              </a:r>
            </a:p>
          </p:txBody>
        </p:sp>
      </p:grpSp>
    </p:spTree>
    <p:extLst>
      <p:ext uri="{BB962C8B-B14F-4D97-AF65-F5344CB8AC3E}">
        <p14:creationId xmlns:p14="http://schemas.microsoft.com/office/powerpoint/2010/main" val="109381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WTO</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World Trade Organization">
            <a:extLst>
              <a:ext uri="{FF2B5EF4-FFF2-40B4-BE49-F238E27FC236}">
                <a16:creationId xmlns:a16="http://schemas.microsoft.com/office/drawing/2014/main" id="{B099D35E-BCFA-493A-B90D-A56C168C3567}"/>
              </a:ext>
            </a:extLst>
          </p:cNvPr>
          <p:cNvGrpSpPr/>
          <p:nvPr/>
        </p:nvGrpSpPr>
        <p:grpSpPr>
          <a:xfrm>
            <a:off x="3133619" y="1608514"/>
            <a:ext cx="5917914" cy="1093742"/>
            <a:chOff x="2989781" y="1643416"/>
            <a:chExt cx="5917914" cy="1093742"/>
          </a:xfrm>
          <a:solidFill>
            <a:srgbClr val="627981"/>
          </a:solidFill>
        </p:grpSpPr>
        <p:sp>
          <p:nvSpPr>
            <p:cNvPr id="5" name="Rectangle 4">
              <a:extLst>
                <a:ext uri="{FF2B5EF4-FFF2-40B4-BE49-F238E27FC236}">
                  <a16:creationId xmlns:a16="http://schemas.microsoft.com/office/drawing/2014/main" id="{026E11FA-8E79-4AA4-803A-854A2980C218}"/>
                </a:ext>
              </a:extLst>
            </p:cNvPr>
            <p:cNvSpPr/>
            <p:nvPr/>
          </p:nvSpPr>
          <p:spPr>
            <a:xfrm>
              <a:off x="2989781" y="1643416"/>
              <a:ext cx="5917914" cy="1093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6" name="Rectangle 5">
              <a:extLst>
                <a:ext uri="{FF2B5EF4-FFF2-40B4-BE49-F238E27FC236}">
                  <a16:creationId xmlns:a16="http://schemas.microsoft.com/office/drawing/2014/main" id="{21F33878-55B0-402E-9EA4-6C0E1C6AE00C}"/>
                </a:ext>
              </a:extLst>
            </p:cNvPr>
            <p:cNvSpPr/>
            <p:nvPr/>
          </p:nvSpPr>
          <p:spPr>
            <a:xfrm>
              <a:off x="3409357" y="1830651"/>
              <a:ext cx="5078762" cy="646331"/>
            </a:xfrm>
            <a:prstGeom prst="rect">
              <a:avLst/>
            </a:prstGeom>
            <a:grpFill/>
          </p:spPr>
          <p:txBody>
            <a:bodyPr wrap="none">
              <a:spAutoFit/>
            </a:bodyPr>
            <a:lstStyle/>
            <a:p>
              <a:pPr algn="ctr"/>
              <a:r>
                <a:rPr lang="en-US" sz="3600" b="1" dirty="0">
                  <a:solidFill>
                    <a:schemeClr val="bg1"/>
                  </a:solidFill>
                </a:rPr>
                <a:t>World Trade Organization</a:t>
              </a:r>
              <a:endParaRPr lang="en-US" sz="3600" dirty="0">
                <a:solidFill>
                  <a:schemeClr val="bg1"/>
                </a:solidFill>
              </a:endParaRPr>
            </a:p>
          </p:txBody>
        </p:sp>
      </p:grpSp>
      <p:sp>
        <p:nvSpPr>
          <p:cNvPr id="7" name="TextBox 6">
            <a:extLst>
              <a:ext uri="{FF2B5EF4-FFF2-40B4-BE49-F238E27FC236}">
                <a16:creationId xmlns:a16="http://schemas.microsoft.com/office/drawing/2014/main" id="{C0C36B3F-4710-447E-9F25-F68870D4F32C}"/>
              </a:ext>
            </a:extLst>
          </p:cNvPr>
          <p:cNvSpPr txBox="1"/>
          <p:nvPr/>
        </p:nvSpPr>
        <p:spPr>
          <a:xfrm>
            <a:off x="3133619" y="3429000"/>
            <a:ext cx="5917914" cy="830997"/>
          </a:xfrm>
          <a:prstGeom prst="rect">
            <a:avLst/>
          </a:prstGeom>
          <a:solidFill>
            <a:srgbClr val="627981"/>
          </a:solidFill>
        </p:spPr>
        <p:txBody>
          <a:bodyPr wrap="square" rtlCol="0" anchor="ctr" anchorCtr="0">
            <a:noAutofit/>
          </a:bodyPr>
          <a:lstStyle/>
          <a:p>
            <a:pPr algn="ctr"/>
            <a:r>
              <a:rPr lang="en-US" sz="2400" dirty="0">
                <a:solidFill>
                  <a:schemeClr val="bg1"/>
                </a:solidFill>
              </a:rPr>
              <a:t>committed to lowering barriers to trade</a:t>
            </a:r>
          </a:p>
        </p:txBody>
      </p:sp>
      <p:sp>
        <p:nvSpPr>
          <p:cNvPr id="8" name="Up Arrow 4">
            <a:extLst>
              <a:ext uri="{FF2B5EF4-FFF2-40B4-BE49-F238E27FC236}">
                <a16:creationId xmlns:a16="http://schemas.microsoft.com/office/drawing/2014/main" id="{2A94ABA8-8626-4527-813D-3202A09F2EB4}"/>
              </a:ext>
              <a:ext uri="{C183D7F6-B498-43B3-948B-1728B52AA6E4}">
                <adec:decorative xmlns:adec="http://schemas.microsoft.com/office/drawing/2017/decorative" val="1"/>
              </a:ext>
            </a:extLst>
          </p:cNvPr>
          <p:cNvSpPr/>
          <p:nvPr/>
        </p:nvSpPr>
        <p:spPr>
          <a:xfrm>
            <a:off x="5765491" y="2867007"/>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Gavel">
            <a:extLst>
              <a:ext uri="{FF2B5EF4-FFF2-40B4-BE49-F238E27FC236}">
                <a16:creationId xmlns:a16="http://schemas.microsoft.com/office/drawing/2014/main" id="{614D54B7-9E3A-4CE1-815C-F5140D4DA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7920" y="4403335"/>
            <a:ext cx="2136160" cy="2136160"/>
          </a:xfrm>
          <a:prstGeom prst="rect">
            <a:avLst/>
          </a:prstGeom>
        </p:spPr>
      </p:pic>
    </p:spTree>
    <p:extLst>
      <p:ext uri="{BB962C8B-B14F-4D97-AF65-F5344CB8AC3E}">
        <p14:creationId xmlns:p14="http://schemas.microsoft.com/office/powerpoint/2010/main" val="80587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International Trade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a cargo ship container being smashed into a barrier">
            <a:extLst>
              <a:ext uri="{FF2B5EF4-FFF2-40B4-BE49-F238E27FC236}">
                <a16:creationId xmlns:a16="http://schemas.microsoft.com/office/drawing/2014/main" id="{940A43D4-7598-4CF1-ACE7-FF311AAEC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4" y="1485904"/>
            <a:ext cx="3886192" cy="38861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descr="The economic benefits from reducing barriers to trade are most felt by low-income countries.&#10;">
            <a:extLst>
              <a:ext uri="{FF2B5EF4-FFF2-40B4-BE49-F238E27FC236}">
                <a16:creationId xmlns:a16="http://schemas.microsoft.com/office/drawing/2014/main" id="{61A83487-AB56-4A4E-8B49-A631ED6025F6}"/>
              </a:ext>
            </a:extLst>
          </p:cNvPr>
          <p:cNvGrpSpPr/>
          <p:nvPr/>
        </p:nvGrpSpPr>
        <p:grpSpPr>
          <a:xfrm>
            <a:off x="2066923" y="5720091"/>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76BF675C-BE21-4081-AEB7-DCCB619B87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TextBox 29">
              <a:extLst>
                <a:ext uri="{FF2B5EF4-FFF2-40B4-BE49-F238E27FC236}">
                  <a16:creationId xmlns:a16="http://schemas.microsoft.com/office/drawing/2014/main" id="{D6BE0799-722A-4FB2-B228-CE3B31596531}"/>
                </a:ext>
              </a:extLst>
            </p:cNvPr>
            <p:cNvSpPr txBox="1"/>
            <p:nvPr/>
          </p:nvSpPr>
          <p:spPr>
            <a:xfrm>
              <a:off x="599388" y="1786285"/>
              <a:ext cx="7807571" cy="707886"/>
            </a:xfrm>
            <a:prstGeom prst="rect">
              <a:avLst/>
            </a:prstGeom>
            <a:grpFill/>
          </p:spPr>
          <p:txBody>
            <a:bodyPr wrap="square" rtlCol="0">
              <a:spAutoFit/>
            </a:bodyPr>
            <a:lstStyle/>
            <a:p>
              <a:pPr algn="ctr"/>
              <a:r>
                <a:rPr lang="en-US" sz="2000" dirty="0">
                  <a:solidFill>
                    <a:schemeClr val="bg1"/>
                  </a:solidFill>
                </a:rPr>
                <a:t>The economic benefits from reducing barriers to trade are most felt by low-income countries.</a:t>
              </a:r>
            </a:p>
          </p:txBody>
        </p:sp>
      </p:grpSp>
    </p:spTree>
    <p:extLst>
      <p:ext uri="{BB962C8B-B14F-4D97-AF65-F5344CB8AC3E}">
        <p14:creationId xmlns:p14="http://schemas.microsoft.com/office/powerpoint/2010/main" val="349607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International Trade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Low-income countries benefit more from trade than high-income countries.&#10;">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benefit more from trade than high-income countries.</a:t>
              </a:r>
            </a:p>
          </p:txBody>
        </p:sp>
      </p:grpSp>
      <p:grpSp>
        <p:nvGrpSpPr>
          <p:cNvPr id="18" name="Group 17" descr="The U.S. economy has less need for international trade because it can already take advantage of internal trade within its economy.&#10;">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has less need for international trade because it can already take advantage of internal trade within its economy.</a:t>
              </a:r>
            </a:p>
          </p:txBody>
        </p:sp>
      </p:grpSp>
      <p:grpSp>
        <p:nvGrpSpPr>
          <p:cNvPr id="21" name="Group 20" descr="Many smaller national economies around the world have much more limited possibilities for trade inside their countries.&#1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smaller national economies around the world have much more limited possibilities for trade inside their countries.</a:t>
              </a:r>
            </a:p>
          </p:txBody>
        </p:sp>
      </p:grpSp>
      <p:grpSp>
        <p:nvGrpSpPr>
          <p:cNvPr id="24" name="Group 23" descr="Without international trade, they may have little ability to benefit from comparative advantage, the value chain, or economies of scale.&#10;">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international trade, they may have little ability to benefit from comparative advantage, the value chain, or economies of scale.</a:t>
              </a:r>
            </a:p>
          </p:txBody>
        </p:sp>
      </p:grpSp>
    </p:spTree>
    <p:extLst>
      <p:ext uri="{BB962C8B-B14F-4D97-AF65-F5344CB8AC3E}">
        <p14:creationId xmlns:p14="http://schemas.microsoft.com/office/powerpoint/2010/main" val="348049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From Interpersonal to International Trade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We all benefit from living in economies where people and firms can specialize and trade with each other.&#10;">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all benefit from living in economies where people and firms can specialize and trade with each other.</a:t>
              </a:r>
            </a:p>
          </p:txBody>
        </p:sp>
      </p:grpSp>
      <p:grpSp>
        <p:nvGrpSpPr>
          <p:cNvPr id="18" name="Group 17" descr="If interpersonal, intercommunity, and interstate trade offer economic gains, it should make sense that international trade offers gains, too.&#10;">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interpersonal, intercommunity, and interstate trade offer economic gains, it should make sense that international trade offers gains, too.</a:t>
              </a:r>
            </a:p>
          </p:txBody>
        </p:sp>
      </p:grpSp>
      <p:grpSp>
        <p:nvGrpSpPr>
          <p:cNvPr id="21" name="Group 20" descr="International trade currently involves about $20 trillion worth of goods and services moving around the globe. &#1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trade currently involves about $20 trillion worth of goods and services moving around the globe. </a:t>
              </a:r>
            </a:p>
          </p:txBody>
        </p:sp>
      </p:grpSp>
      <p:grpSp>
        <p:nvGrpSpPr>
          <p:cNvPr id="24" name="Group 23" descr="Any economic force of that size, even if it confers overall benefits, is certain to cause disruption and controversy.&#10;">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economic force of that size, even if it confers overall benefits, is certain to cause disruption and controversy.</a:t>
              </a:r>
            </a:p>
          </p:txBody>
        </p:sp>
      </p:grpSp>
    </p:spTree>
    <p:extLst>
      <p:ext uri="{BB962C8B-B14F-4D97-AF65-F5344CB8AC3E}">
        <p14:creationId xmlns:p14="http://schemas.microsoft.com/office/powerpoint/2010/main" val="248638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65863"/>
            <a:ext cx="9273061" cy="1631216"/>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p:txBody>
      </p:sp>
      <p:pic>
        <p:nvPicPr>
          <p:cNvPr id="5" name="Picture 4" descr="Phone on a wooden surface">
            <a:extLst>
              <a:ext uri="{FF2B5EF4-FFF2-40B4-BE49-F238E27FC236}">
                <a16:creationId xmlns:a16="http://schemas.microsoft.com/office/drawing/2014/main" id="{4A4FB238-1661-4A83-9451-ACEAD362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78" y="3573269"/>
            <a:ext cx="4074237" cy="2996163"/>
          </a:xfrm>
          <a:prstGeom prst="rect">
            <a:avLst/>
          </a:prstGeom>
        </p:spPr>
      </p:pic>
    </p:spTree>
    <p:extLst>
      <p:ext uri="{BB962C8B-B14F-4D97-AF65-F5344CB8AC3E}">
        <p14:creationId xmlns:p14="http://schemas.microsoft.com/office/powerpoint/2010/main" val="316902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 </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8441"/>
            <a:ext cx="9273061" cy="3477875"/>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a:p>
            <a:pPr algn="ctr"/>
            <a:r>
              <a:rPr lang="en-US" sz="2000" i="1" dirty="0">
                <a:solidFill>
                  <a:schemeClr val="bg1"/>
                </a:solidFill>
              </a:rPr>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pPr algn="ctr"/>
            <a:endParaRPr lang="en-US" sz="2000" dirty="0">
              <a:solidFill>
                <a:schemeClr val="bg1"/>
              </a:solidFill>
            </a:endParaRPr>
          </a:p>
        </p:txBody>
      </p:sp>
    </p:spTree>
    <p:extLst>
      <p:ext uri="{BB962C8B-B14F-4D97-AF65-F5344CB8AC3E}">
        <p14:creationId xmlns:p14="http://schemas.microsoft.com/office/powerpoint/2010/main" val="241222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19881"/>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Tariffs are placed on imported goods as a way of protecting sensitive industries for humanitarian reasons and for protection against dumping.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Traditionally, tariffs were used as a political tool to protect certain vested economic, social, and cultural interests.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WTO has been, and continues to be, a way for nations to meet and negotiate in order to reduce barriers to trade.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gains of international trade are very large for smaller countries but are beneficial to all.</a:t>
            </a:r>
          </a:p>
          <a:p>
            <a:endParaRPr lang="en-US" sz="2000" dirty="0">
              <a:solidFill>
                <a:schemeClr val="bg1"/>
              </a:solidFill>
            </a:endParaRPr>
          </a:p>
        </p:txBody>
      </p:sp>
    </p:spTree>
    <p:extLst>
      <p:ext uri="{BB962C8B-B14F-4D97-AF65-F5344CB8AC3E}">
        <p14:creationId xmlns:p14="http://schemas.microsoft.com/office/powerpoint/2010/main" val="2705872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F9F0D3-DB2B-4D77-BD65-2052689E1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C2FBBE-8955-49AD-A355-D04A2CAD8235}">
  <ds:schemaRefs>
    <ds:schemaRef ds:uri="http://schemas.microsoft.com/sharepoint/v3/contenttype/forms"/>
  </ds:schemaRefs>
</ds:datastoreItem>
</file>

<file path=customXml/itemProps3.xml><?xml version="1.0" encoding="utf-8"?>
<ds:datastoreItem xmlns:ds="http://schemas.openxmlformats.org/officeDocument/2006/customXml" ds:itemID="{36A4E2A9-3812-42B4-9616-8FB31B940B01}">
  <ds:schemaRefs>
    <ds:schemaRef ds:uri="http://purl.org/dc/elements/1.1/"/>
    <ds:schemaRef ds:uri="http://schemas.microsoft.com/office/2006/metadata/properties"/>
    <ds:schemaRef ds:uri="http://www.w3.org/XML/1998/namespace"/>
    <ds:schemaRef ds:uri="http://schemas.microsoft.com/office/2006/documentManagement/types"/>
    <ds:schemaRef ds:uri="06d9c582-05c2-476b-83d2-72ab8b1380b2"/>
    <ds:schemaRef ds:uri="fdab59f7-c3a7-48e5-acd8-618ce834776e"/>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182</TotalTime>
  <Words>955</Words>
  <Application>Microsoft Office PowerPoint</Application>
  <PresentationFormat>Widescreen</PresentationFormat>
  <Paragraphs>67</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The Benefits of Reducing Barriers to International Trade</vt:lpstr>
      <vt:lpstr>Tariffs</vt:lpstr>
      <vt:lpstr>WTO</vt:lpstr>
      <vt:lpstr>International Trade1</vt:lpstr>
      <vt:lpstr>International Trade2</vt:lpstr>
      <vt:lpstr>From Interpersonal to International Trade</vt:lpstr>
      <vt:lpstr>On Your Own1</vt:lpstr>
      <vt:lpstr>On Your Own2 </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27</cp:revision>
  <dcterms:created xsi:type="dcterms:W3CDTF">2017-06-16T13:06:21Z</dcterms:created>
  <dcterms:modified xsi:type="dcterms:W3CDTF">2026-02-02T20:04:15Z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