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529B7C-AE80-43EF-A1E8-CF57F2792E9D}" v="3" dt="2026-02-02T20:02:58.3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6" d="100"/>
          <a:sy n="66" d="100"/>
        </p:scale>
        <p:origin x="1253"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6:26:48.844" v="11" actId="6549"/>
      <pc:docMkLst>
        <pc:docMk/>
      </pc:docMkLst>
      <pc:sldChg chg="modSp mod">
        <pc:chgData name="Annaleise Radchenko" userId="6249d1a9-d5dd-4793-b8df-98b5e6874abb" providerId="ADAL" clId="{4A5B4154-50F6-4F5B-A4D7-A9ED8C205C6B}" dt="2026-01-14T16:23:08.473" v="7" actId="33553"/>
        <pc:sldMkLst>
          <pc:docMk/>
          <pc:sldMk cId="4240033176" sldId="278"/>
        </pc:sldMkLst>
        <pc:spChg chg="mod">
          <ac:chgData name="Annaleise Radchenko" userId="6249d1a9-d5dd-4793-b8df-98b5e6874abb" providerId="ADAL" clId="{4A5B4154-50F6-4F5B-A4D7-A9ED8C205C6B}" dt="2026-01-14T16:23:08.473" v="7" actId="33553"/>
          <ac:spMkLst>
            <pc:docMk/>
            <pc:sldMk cId="4240033176" sldId="278"/>
            <ac:spMk id="5" creationId="{00000000-0000-0000-0000-000000000000}"/>
          </ac:spMkLst>
        </pc:spChg>
        <pc:picChg chg="mod">
          <ac:chgData name="Annaleise Radchenko" userId="6249d1a9-d5dd-4793-b8df-98b5e6874abb" providerId="ADAL" clId="{4A5B4154-50F6-4F5B-A4D7-A9ED8C205C6B}" dt="2026-01-14T16:22:59.044" v="3"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6:22:59.713" v="4"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6:23:00.319" v="5"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6:23:01.420" v="6"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6:22:58.169" v="2"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23:43.657" v="0"/>
        <pc:sldMkLst>
          <pc:docMk/>
          <pc:sldMk cId="1914281312" sldId="378"/>
        </pc:sldMkLst>
      </pc:sldChg>
      <pc:sldChg chg="modSp add mod">
        <pc:chgData name="Annaleise Radchenko" userId="6249d1a9-d5dd-4793-b8df-98b5e6874abb" providerId="ADAL" clId="{4A5B4154-50F6-4F5B-A4D7-A9ED8C205C6B}" dt="2026-01-14T16:25:44.916" v="8" actId="6549"/>
        <pc:sldMkLst>
          <pc:docMk/>
          <pc:sldMk cId="3538450695" sldId="379"/>
        </pc:sldMkLst>
        <pc:spChg chg="mod">
          <ac:chgData name="Annaleise Radchenko" userId="6249d1a9-d5dd-4793-b8df-98b5e6874abb" providerId="ADAL" clId="{4A5B4154-50F6-4F5B-A4D7-A9ED8C205C6B}" dt="2026-01-14T16:25:44.916" v="8" actId="6549"/>
          <ac:spMkLst>
            <pc:docMk/>
            <pc:sldMk cId="3538450695" sldId="379"/>
            <ac:spMk id="26" creationId="{00000000-0000-0000-0000-000000000000}"/>
          </ac:spMkLst>
        </pc:spChg>
      </pc:sldChg>
      <pc:sldChg chg="modSp add mod">
        <pc:chgData name="Annaleise Radchenko" userId="6249d1a9-d5dd-4793-b8df-98b5e6874abb" providerId="ADAL" clId="{4A5B4154-50F6-4F5B-A4D7-A9ED8C205C6B}" dt="2026-01-14T16:25:52.552" v="9" actId="6549"/>
        <pc:sldMkLst>
          <pc:docMk/>
          <pc:sldMk cId="1969533057" sldId="380"/>
        </pc:sldMkLst>
        <pc:spChg chg="mod">
          <ac:chgData name="Annaleise Radchenko" userId="6249d1a9-d5dd-4793-b8df-98b5e6874abb" providerId="ADAL" clId="{4A5B4154-50F6-4F5B-A4D7-A9ED8C205C6B}" dt="2026-01-14T16:25:52.552" v="9" actId="6549"/>
          <ac:spMkLst>
            <pc:docMk/>
            <pc:sldMk cId="1969533057" sldId="380"/>
            <ac:spMk id="26" creationId="{00000000-0000-0000-0000-000000000000}"/>
          </ac:spMkLst>
        </pc:spChg>
      </pc:sldChg>
      <pc:sldChg chg="add">
        <pc:chgData name="Annaleise Radchenko" userId="6249d1a9-d5dd-4793-b8df-98b5e6874abb" providerId="ADAL" clId="{4A5B4154-50F6-4F5B-A4D7-A9ED8C205C6B}" dt="2026-01-14T15:23:43.657" v="0"/>
        <pc:sldMkLst>
          <pc:docMk/>
          <pc:sldMk cId="2793228981" sldId="381"/>
        </pc:sldMkLst>
      </pc:sldChg>
      <pc:sldChg chg="add">
        <pc:chgData name="Annaleise Radchenko" userId="6249d1a9-d5dd-4793-b8df-98b5e6874abb" providerId="ADAL" clId="{4A5B4154-50F6-4F5B-A4D7-A9ED8C205C6B}" dt="2026-01-14T15:23:43.657" v="0"/>
        <pc:sldMkLst>
          <pc:docMk/>
          <pc:sldMk cId="3454074504" sldId="382"/>
        </pc:sldMkLst>
      </pc:sldChg>
      <pc:sldChg chg="add">
        <pc:chgData name="Annaleise Radchenko" userId="6249d1a9-d5dd-4793-b8df-98b5e6874abb" providerId="ADAL" clId="{4A5B4154-50F6-4F5B-A4D7-A9ED8C205C6B}" dt="2026-01-14T15:23:43.657" v="0"/>
        <pc:sldMkLst>
          <pc:docMk/>
          <pc:sldMk cId="4169306363" sldId="383"/>
        </pc:sldMkLst>
      </pc:sldChg>
      <pc:sldChg chg="modSp add mod">
        <pc:chgData name="Annaleise Radchenko" userId="6249d1a9-d5dd-4793-b8df-98b5e6874abb" providerId="ADAL" clId="{4A5B4154-50F6-4F5B-A4D7-A9ED8C205C6B}" dt="2026-01-14T16:26:27.297" v="10" actId="20577"/>
        <pc:sldMkLst>
          <pc:docMk/>
          <pc:sldMk cId="521408309" sldId="384"/>
        </pc:sldMkLst>
        <pc:spChg chg="mod">
          <ac:chgData name="Annaleise Radchenko" userId="6249d1a9-d5dd-4793-b8df-98b5e6874abb" providerId="ADAL" clId="{4A5B4154-50F6-4F5B-A4D7-A9ED8C205C6B}" dt="2026-01-14T16:26:27.297" v="10" actId="20577"/>
          <ac:spMkLst>
            <pc:docMk/>
            <pc:sldMk cId="521408309" sldId="384"/>
            <ac:spMk id="26" creationId="{00000000-0000-0000-0000-000000000000}"/>
          </ac:spMkLst>
        </pc:spChg>
      </pc:sldChg>
      <pc:sldChg chg="add">
        <pc:chgData name="Annaleise Radchenko" userId="6249d1a9-d5dd-4793-b8df-98b5e6874abb" providerId="ADAL" clId="{4A5B4154-50F6-4F5B-A4D7-A9ED8C205C6B}" dt="2026-01-14T15:23:43.657" v="0"/>
        <pc:sldMkLst>
          <pc:docMk/>
          <pc:sldMk cId="3142849846" sldId="385"/>
        </pc:sldMkLst>
      </pc:sldChg>
      <pc:sldChg chg="add">
        <pc:chgData name="Annaleise Radchenko" userId="6249d1a9-d5dd-4793-b8df-98b5e6874abb" providerId="ADAL" clId="{4A5B4154-50F6-4F5B-A4D7-A9ED8C205C6B}" dt="2026-01-14T15:23:43.657" v="0"/>
        <pc:sldMkLst>
          <pc:docMk/>
          <pc:sldMk cId="1842548693" sldId="386"/>
        </pc:sldMkLst>
      </pc:sldChg>
      <pc:sldChg chg="add">
        <pc:chgData name="Annaleise Radchenko" userId="6249d1a9-d5dd-4793-b8df-98b5e6874abb" providerId="ADAL" clId="{4A5B4154-50F6-4F5B-A4D7-A9ED8C205C6B}" dt="2026-01-14T15:23:43.657" v="0"/>
        <pc:sldMkLst>
          <pc:docMk/>
          <pc:sldMk cId="3182647117" sldId="387"/>
        </pc:sldMkLst>
      </pc:sldChg>
      <pc:sldChg chg="add">
        <pc:chgData name="Annaleise Radchenko" userId="6249d1a9-d5dd-4793-b8df-98b5e6874abb" providerId="ADAL" clId="{4A5B4154-50F6-4F5B-A4D7-A9ED8C205C6B}" dt="2026-01-14T15:23:43.657" v="0"/>
        <pc:sldMkLst>
          <pc:docMk/>
          <pc:sldMk cId="1810578758" sldId="388"/>
        </pc:sldMkLst>
      </pc:sldChg>
      <pc:sldChg chg="add">
        <pc:chgData name="Annaleise Radchenko" userId="6249d1a9-d5dd-4793-b8df-98b5e6874abb" providerId="ADAL" clId="{4A5B4154-50F6-4F5B-A4D7-A9ED8C205C6B}" dt="2026-01-14T15:23:43.657" v="0"/>
        <pc:sldMkLst>
          <pc:docMk/>
          <pc:sldMk cId="754338297" sldId="389"/>
        </pc:sldMkLst>
      </pc:sldChg>
      <pc:sldChg chg="add">
        <pc:chgData name="Annaleise Radchenko" userId="6249d1a9-d5dd-4793-b8df-98b5e6874abb" providerId="ADAL" clId="{4A5B4154-50F6-4F5B-A4D7-A9ED8C205C6B}" dt="2026-01-14T15:23:43.657" v="0"/>
        <pc:sldMkLst>
          <pc:docMk/>
          <pc:sldMk cId="4268042902" sldId="390"/>
        </pc:sldMkLst>
      </pc:sldChg>
      <pc:sldChg chg="modSp add mod">
        <pc:chgData name="Annaleise Radchenko" userId="6249d1a9-d5dd-4793-b8df-98b5e6874abb" providerId="ADAL" clId="{4A5B4154-50F6-4F5B-A4D7-A9ED8C205C6B}" dt="2026-01-14T16:26:48.844" v="11" actId="6549"/>
        <pc:sldMkLst>
          <pc:docMk/>
          <pc:sldMk cId="1410780304" sldId="391"/>
        </pc:sldMkLst>
        <pc:spChg chg="mod">
          <ac:chgData name="Annaleise Radchenko" userId="6249d1a9-d5dd-4793-b8df-98b5e6874abb" providerId="ADAL" clId="{4A5B4154-50F6-4F5B-A4D7-A9ED8C205C6B}" dt="2026-01-14T16:26:48.844" v="11" actId="6549"/>
          <ac:spMkLst>
            <pc:docMk/>
            <pc:sldMk cId="1410780304" sldId="391"/>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good is 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534050" y="2214037"/>
            <a:ext cx="940657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Intra-industry Trade between Similar Economies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28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Value Chain: iPhone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 uri="{C183D7F6-B498-43B3-948B-1728B52AA6E4}">
                <adec:decorative xmlns:adec="http://schemas.microsoft.com/office/drawing/2017/decorative" val="1"/>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Down 14">
            <a:extLst>
              <a:ext uri="{FF2B5EF4-FFF2-40B4-BE49-F238E27FC236}">
                <a16:creationId xmlns:a16="http://schemas.microsoft.com/office/drawing/2014/main" id="{5129871A-7EF4-4C97-9440-4F9E4FC2AC68}"/>
              </a:ext>
              <a:ext uri="{C183D7F6-B498-43B3-948B-1728B52AA6E4}">
                <adec:decorative xmlns:adec="http://schemas.microsoft.com/office/drawing/2017/decorative" val="1"/>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Down 15">
            <a:extLst>
              <a:ext uri="{FF2B5EF4-FFF2-40B4-BE49-F238E27FC236}">
                <a16:creationId xmlns:a16="http://schemas.microsoft.com/office/drawing/2014/main" id="{80E200CE-DE73-4A83-85F9-99952F47372D}"/>
              </a:ext>
              <a:ext uri="{C183D7F6-B498-43B3-948B-1728B52AA6E4}">
                <adec:decorative xmlns:adec="http://schemas.microsoft.com/office/drawing/2017/decorative" val="1"/>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82647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 Competition, Variety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second reason that intra-industry trade between similar nations produces economic gains involves economies of scale.&#10;">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1" name="Group 10" descr="The concept of economies of scale means that as the scale of output goes up, average costs of production decline.&#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grpSp>
        <p:nvGrpSpPr>
          <p:cNvPr id="12" name="Group 11" descr="In this example, Plant M can produce output more cheaply than Plant S because of economies of scale. &#10;">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810578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 Competition, Variety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concept of economies of scale becomes relevant to international trade when it enables one or two large producers to supply the entire country.&#10;">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descr="For example, a single large automobile factory could probably supply all the cars consumers purchase in a smaller economy like the UK.&#10;">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descr="If a country has only one or two large factories and no international trade, consumers in that country would have little variety in choices.&#10;">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descr="International trade allows a combination of lower average production costs from economies of scale and increased variety from trade.&#10;">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754338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Dynamic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sources of gains from intra-industry trade between similar economies help to broaden the concept of comparative advantage">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descr="In intra-industry trade, climate or geography do not determine the level of worker productivity.&#10;">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descr="How firms engage in specific learning about specialized products determines the level of worker productivity.&#10;">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descr="Comparative advantage can be dynamic: it can evolve as one develops new skills and manufacturers split the value chain in new ways.&#10;">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4268042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141078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450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Comparative Advantage</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1696064" y="1693859"/>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1696064" y="3429000"/>
            <a:ext cx="8799871"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196953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837" y="13134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Prevalence of Intra-industry Trade between Similar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a:extLst>
              <a:ext uri="{FF2B5EF4-FFF2-40B4-BE49-F238E27FC236}">
                <a16:creationId xmlns:a16="http://schemas.microsoft.com/office/drawing/2014/main" id="{1A6A26CE-DA1D-4F9E-9731-0A1A5727A8A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 uri="{C183D7F6-B498-43B3-948B-1728B52AA6E4}">
                <adec:decorative xmlns:adec="http://schemas.microsoft.com/office/drawing/2017/decorative" val="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 uri="{C183D7F6-B498-43B3-948B-1728B52AA6E4}">
                <adec:decorative xmlns:adec="http://schemas.microsoft.com/office/drawing/2017/decorative" val="1"/>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 uri="{C183D7F6-B498-43B3-948B-1728B52AA6E4}">
                <adec:decorative xmlns:adec="http://schemas.microsoft.com/office/drawing/2017/decorative" val="1"/>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 uri="{C183D7F6-B498-43B3-948B-1728B52AA6E4}">
                <adec:decorative xmlns:adec="http://schemas.microsoft.com/office/drawing/2017/decorative" val="1"/>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 uri="{C183D7F6-B498-43B3-948B-1728B52AA6E4}">
                <adec:decorative xmlns:adec="http://schemas.microsoft.com/office/drawing/2017/decorative" val="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 uri="{C183D7F6-B498-43B3-948B-1728B52AA6E4}">
                <adec:decorative xmlns:adec="http://schemas.microsoft.com/office/drawing/2017/decorative" val="1"/>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3228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Intra-industry Trade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theory of comparative advantage suggests that economies should specialize in certain products and then exchange those products.&#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descr="A high proportion of trade, however, is intra-industry trade: trade of goods within the same industry from one country to another.&#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descr="For example, the United States produces and exports cars and imports cars.&#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45407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Intra-industry Trade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10;">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Tree>
    <p:extLst>
      <p:ext uri="{BB962C8B-B14F-4D97-AF65-F5344CB8AC3E}">
        <p14:creationId xmlns:p14="http://schemas.microsoft.com/office/powerpoint/2010/main" val="4169306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140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 </a:t>
            </a:r>
          </a:p>
        </p:txBody>
      </p:sp>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142849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Gains from Specialization and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ile working on very specific and particular products, firms in certain countries develop unique and different skills.&#10;">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descr="Specialization in the world economy can be finely split.&#10;">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descr="Recent years have seen a trend in international trade, which economists call splitting up the value chain.&#10;">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descr="The value chain describes how a good is produced in stages.&#10;">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1842548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2AFDA18-FDC7-48E8-90C4-579F744670F8}">
  <ds:schemaRefs>
    <ds:schemaRef ds:uri="http://schemas.microsoft.com/sharepoint/v3/contenttype/forms"/>
  </ds:schemaRefs>
</ds:datastoreItem>
</file>

<file path=customXml/itemProps2.xml><?xml version="1.0" encoding="utf-8"?>
<ds:datastoreItem xmlns:ds="http://schemas.openxmlformats.org/officeDocument/2006/customXml" ds:itemID="{2107D17D-23A5-452D-B305-9EA3C69553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8F498A-00CA-4E02-97DD-145C1D8ACBC4}">
  <ds:schemaRef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06d9c582-05c2-476b-83d2-72ab8b1380b2"/>
    <ds:schemaRef ds:uri="http://purl.org/dc/elements/1.1/"/>
    <ds:schemaRef ds:uri="fdab59f7-c3a7-48e5-acd8-618ce834776e"/>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256</TotalTime>
  <Words>1622</Words>
  <Application>Microsoft Office PowerPoint</Application>
  <PresentationFormat>Widescreen</PresentationFormat>
  <Paragraphs>154</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Intra-industry Trade between Similar Economies</vt:lpstr>
      <vt:lpstr>Introduction</vt:lpstr>
      <vt:lpstr>Comparative Advantage</vt:lpstr>
      <vt:lpstr>The Prevalence of Intra-industry Trade between Similar Economies</vt:lpstr>
      <vt:lpstr>Intra-industry Trade1</vt:lpstr>
      <vt:lpstr>Intra-industry Trade2</vt:lpstr>
      <vt:lpstr>On Your Own1</vt:lpstr>
      <vt:lpstr>On Your Own2 </vt:lpstr>
      <vt:lpstr>Gains from Specialization and Learning</vt:lpstr>
      <vt:lpstr>Value Chain: iPhone</vt:lpstr>
      <vt:lpstr>Economies of Scale, Competition, Variety1</vt:lpstr>
      <vt:lpstr>Economies of Scale, Competition, Variety2</vt:lpstr>
      <vt:lpstr>Dynamic Comparative Advantage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31</cp:revision>
  <dcterms:created xsi:type="dcterms:W3CDTF">2017-06-16T13:06:21Z</dcterms:created>
  <dcterms:modified xsi:type="dcterms:W3CDTF">2026-02-02T20:03:09Z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