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3"/>
  </p:notesMasterIdLst>
  <p:sldIdLst>
    <p:sldId id="371" r:id="rId6"/>
    <p:sldId id="372" r:id="rId7"/>
    <p:sldId id="373" r:id="rId8"/>
    <p:sldId id="374" r:id="rId9"/>
    <p:sldId id="375" r:id="rId10"/>
    <p:sldId id="376" r:id="rId11"/>
    <p:sldId id="377" r:id="rId12"/>
    <p:sldId id="378" r:id="rId13"/>
    <p:sldId id="379" r:id="rId14"/>
    <p:sldId id="380" r:id="rId15"/>
    <p:sldId id="381" r:id="rId16"/>
    <p:sldId id="382" r:id="rId17"/>
    <p:sldId id="383" r:id="rId18"/>
    <p:sldId id="384" r:id="rId19"/>
    <p:sldId id="385" r:id="rId20"/>
    <p:sldId id="386" r:id="rId21"/>
    <p:sldId id="27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FFCC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6BD0BE-80E1-4269-9533-9C407439D827}" v="3" dt="2026-02-02T20:01:05.03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66" d="100"/>
          <a:sy n="66" d="100"/>
        </p:scale>
        <p:origin x="1253"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addSld delSld modSld">
      <pc:chgData name="Annaleise Radchenko" userId="6249d1a9-d5dd-4793-b8df-98b5e6874abb" providerId="ADAL" clId="{4A5B4154-50F6-4F5B-A4D7-A9ED8C205C6B}" dt="2026-01-14T15:17:33.367" v="33" actId="962"/>
      <pc:docMkLst>
        <pc:docMk/>
      </pc:docMkLst>
      <pc:sldChg chg="addSp modSp mod">
        <pc:chgData name="Annaleise Radchenko" userId="6249d1a9-d5dd-4793-b8df-98b5e6874abb" providerId="ADAL" clId="{4A5B4154-50F6-4F5B-A4D7-A9ED8C205C6B}" dt="2026-01-14T15:17:33.367" v="33" actId="962"/>
        <pc:sldMkLst>
          <pc:docMk/>
          <pc:sldMk cId="4240033176" sldId="278"/>
        </pc:sldMkLst>
        <pc:spChg chg="add mod ord">
          <ac:chgData name="Annaleise Radchenko" userId="6249d1a9-d5dd-4793-b8df-98b5e6874abb" providerId="ADAL" clId="{4A5B4154-50F6-4F5B-A4D7-A9ED8C205C6B}" dt="2026-01-14T15:17:32.093" v="32" actId="13244"/>
          <ac:spMkLst>
            <pc:docMk/>
            <pc:sldMk cId="4240033176" sldId="278"/>
            <ac:spMk id="2" creationId="{C2573260-9EC8-E591-6EAF-BBEB50157B0D}"/>
          </ac:spMkLst>
        </pc:spChg>
        <pc:spChg chg="mod">
          <ac:chgData name="Annaleise Radchenko" userId="6249d1a9-d5dd-4793-b8df-98b5e6874abb" providerId="ADAL" clId="{4A5B4154-50F6-4F5B-A4D7-A9ED8C205C6B}" dt="2026-01-14T15:17:33.367" v="33" actId="962"/>
          <ac:spMkLst>
            <pc:docMk/>
            <pc:sldMk cId="4240033176" sldId="278"/>
            <ac:spMk id="5" creationId="{00000000-0000-0000-0000-000000000000}"/>
          </ac:spMkLst>
        </pc:spChg>
        <pc:picChg chg="mod">
          <ac:chgData name="Annaleise Radchenko" userId="6249d1a9-d5dd-4793-b8df-98b5e6874abb" providerId="ADAL" clId="{4A5B4154-50F6-4F5B-A4D7-A9ED8C205C6B}" dt="2026-01-14T15:16:29.864" v="6" actId="962"/>
          <ac:picMkLst>
            <pc:docMk/>
            <pc:sldMk cId="4240033176" sldId="278"/>
            <ac:picMk id="6" creationId="{00000000-0000-0000-0000-000000000000}"/>
          </ac:picMkLst>
        </pc:picChg>
        <pc:picChg chg="mod">
          <ac:chgData name="Annaleise Radchenko" userId="6249d1a9-d5dd-4793-b8df-98b5e6874abb" providerId="ADAL" clId="{4A5B4154-50F6-4F5B-A4D7-A9ED8C205C6B}" dt="2026-01-14T15:16:30.950" v="7" actId="962"/>
          <ac:picMkLst>
            <pc:docMk/>
            <pc:sldMk cId="4240033176" sldId="278"/>
            <ac:picMk id="7" creationId="{00000000-0000-0000-0000-000000000000}"/>
          </ac:picMkLst>
        </pc:picChg>
        <pc:picChg chg="mod">
          <ac:chgData name="Annaleise Radchenko" userId="6249d1a9-d5dd-4793-b8df-98b5e6874abb" providerId="ADAL" clId="{4A5B4154-50F6-4F5B-A4D7-A9ED8C205C6B}" dt="2026-01-14T15:16:31.525" v="8" actId="962"/>
          <ac:picMkLst>
            <pc:docMk/>
            <pc:sldMk cId="4240033176" sldId="278"/>
            <ac:picMk id="8" creationId="{00000000-0000-0000-0000-000000000000}"/>
          </ac:picMkLst>
        </pc:picChg>
        <pc:picChg chg="mod">
          <ac:chgData name="Annaleise Radchenko" userId="6249d1a9-d5dd-4793-b8df-98b5e6874abb" providerId="ADAL" clId="{4A5B4154-50F6-4F5B-A4D7-A9ED8C205C6B}" dt="2026-01-14T15:16:32.157" v="9" actId="962"/>
          <ac:picMkLst>
            <pc:docMk/>
            <pc:sldMk cId="4240033176" sldId="278"/>
            <ac:picMk id="9" creationId="{00000000-0000-0000-0000-000000000000}"/>
          </ac:picMkLst>
        </pc:picChg>
        <pc:cxnChg chg="mod">
          <ac:chgData name="Annaleise Radchenko" userId="6249d1a9-d5dd-4793-b8df-98b5e6874abb" providerId="ADAL" clId="{4A5B4154-50F6-4F5B-A4D7-A9ED8C205C6B}" dt="2026-01-14T15:16:29.311" v="5" actId="962"/>
          <ac:cxnSpMkLst>
            <pc:docMk/>
            <pc:sldMk cId="4240033176" sldId="278"/>
            <ac:cxnSpMk id="11" creationId="{00000000-0000-0000-0000-000000000000}"/>
          </ac:cxnSpMkLst>
        </pc:cxnChg>
      </pc:sldChg>
      <pc:sldChg chg="add">
        <pc:chgData name="Annaleise Radchenko" userId="6249d1a9-d5dd-4793-b8df-98b5e6874abb" providerId="ADAL" clId="{4A5B4154-50F6-4F5B-A4D7-A9ED8C205C6B}" dt="2026-01-14T15:15:18.390" v="0"/>
        <pc:sldMkLst>
          <pc:docMk/>
          <pc:sldMk cId="3087782359" sldId="371"/>
        </pc:sldMkLst>
      </pc:sldChg>
      <pc:sldChg chg="modSp add mod">
        <pc:chgData name="Annaleise Radchenko" userId="6249d1a9-d5dd-4793-b8df-98b5e6874abb" providerId="ADAL" clId="{4A5B4154-50F6-4F5B-A4D7-A9ED8C205C6B}" dt="2026-01-14T15:15:48.355" v="3" actId="20577"/>
        <pc:sldMkLst>
          <pc:docMk/>
          <pc:sldMk cId="3942472239" sldId="372"/>
        </pc:sldMkLst>
        <pc:spChg chg="mod">
          <ac:chgData name="Annaleise Radchenko" userId="6249d1a9-d5dd-4793-b8df-98b5e6874abb" providerId="ADAL" clId="{4A5B4154-50F6-4F5B-A4D7-A9ED8C205C6B}" dt="2026-01-14T15:15:48.355" v="3" actId="20577"/>
          <ac:spMkLst>
            <pc:docMk/>
            <pc:sldMk cId="3942472239" sldId="372"/>
            <ac:spMk id="26" creationId="{00000000-0000-0000-0000-000000000000}"/>
          </ac:spMkLst>
        </pc:spChg>
      </pc:sldChg>
      <pc:sldChg chg="add">
        <pc:chgData name="Annaleise Radchenko" userId="6249d1a9-d5dd-4793-b8df-98b5e6874abb" providerId="ADAL" clId="{4A5B4154-50F6-4F5B-A4D7-A9ED8C205C6B}" dt="2026-01-14T15:15:18.390" v="0"/>
        <pc:sldMkLst>
          <pc:docMk/>
          <pc:sldMk cId="1136794500" sldId="373"/>
        </pc:sldMkLst>
      </pc:sldChg>
      <pc:sldChg chg="add">
        <pc:chgData name="Annaleise Radchenko" userId="6249d1a9-d5dd-4793-b8df-98b5e6874abb" providerId="ADAL" clId="{4A5B4154-50F6-4F5B-A4D7-A9ED8C205C6B}" dt="2026-01-14T15:15:18.390" v="0"/>
        <pc:sldMkLst>
          <pc:docMk/>
          <pc:sldMk cId="937230837" sldId="374"/>
        </pc:sldMkLst>
      </pc:sldChg>
      <pc:sldChg chg="add">
        <pc:chgData name="Annaleise Radchenko" userId="6249d1a9-d5dd-4793-b8df-98b5e6874abb" providerId="ADAL" clId="{4A5B4154-50F6-4F5B-A4D7-A9ED8C205C6B}" dt="2026-01-14T15:15:18.390" v="0"/>
        <pc:sldMkLst>
          <pc:docMk/>
          <pc:sldMk cId="3539548883" sldId="375"/>
        </pc:sldMkLst>
      </pc:sldChg>
      <pc:sldChg chg="add">
        <pc:chgData name="Annaleise Radchenko" userId="6249d1a9-d5dd-4793-b8df-98b5e6874abb" providerId="ADAL" clId="{4A5B4154-50F6-4F5B-A4D7-A9ED8C205C6B}" dt="2026-01-14T15:15:18.390" v="0"/>
        <pc:sldMkLst>
          <pc:docMk/>
          <pc:sldMk cId="4004634649" sldId="376"/>
        </pc:sldMkLst>
      </pc:sldChg>
      <pc:sldChg chg="modSp add mod">
        <pc:chgData name="Annaleise Radchenko" userId="6249d1a9-d5dd-4793-b8df-98b5e6874abb" providerId="ADAL" clId="{4A5B4154-50F6-4F5B-A4D7-A9ED8C205C6B}" dt="2026-01-14T15:16:02.592" v="4" actId="20577"/>
        <pc:sldMkLst>
          <pc:docMk/>
          <pc:sldMk cId="28536919" sldId="377"/>
        </pc:sldMkLst>
        <pc:spChg chg="mod">
          <ac:chgData name="Annaleise Radchenko" userId="6249d1a9-d5dd-4793-b8df-98b5e6874abb" providerId="ADAL" clId="{4A5B4154-50F6-4F5B-A4D7-A9ED8C205C6B}" dt="2026-01-14T15:16:02.592" v="4" actId="20577"/>
          <ac:spMkLst>
            <pc:docMk/>
            <pc:sldMk cId="28536919" sldId="377"/>
            <ac:spMk id="26" creationId="{00000000-0000-0000-0000-000000000000}"/>
          </ac:spMkLst>
        </pc:spChg>
      </pc:sldChg>
      <pc:sldChg chg="add">
        <pc:chgData name="Annaleise Radchenko" userId="6249d1a9-d5dd-4793-b8df-98b5e6874abb" providerId="ADAL" clId="{4A5B4154-50F6-4F5B-A4D7-A9ED8C205C6B}" dt="2026-01-14T15:15:18.390" v="0"/>
        <pc:sldMkLst>
          <pc:docMk/>
          <pc:sldMk cId="1277928750" sldId="378"/>
        </pc:sldMkLst>
      </pc:sldChg>
      <pc:sldChg chg="add">
        <pc:chgData name="Annaleise Radchenko" userId="6249d1a9-d5dd-4793-b8df-98b5e6874abb" providerId="ADAL" clId="{4A5B4154-50F6-4F5B-A4D7-A9ED8C205C6B}" dt="2026-01-14T15:15:18.390" v="0"/>
        <pc:sldMkLst>
          <pc:docMk/>
          <pc:sldMk cId="2485420425" sldId="379"/>
        </pc:sldMkLst>
      </pc:sldChg>
      <pc:sldChg chg="add">
        <pc:chgData name="Annaleise Radchenko" userId="6249d1a9-d5dd-4793-b8df-98b5e6874abb" providerId="ADAL" clId="{4A5B4154-50F6-4F5B-A4D7-A9ED8C205C6B}" dt="2026-01-14T15:15:18.390" v="0"/>
        <pc:sldMkLst>
          <pc:docMk/>
          <pc:sldMk cId="3998026724" sldId="380"/>
        </pc:sldMkLst>
      </pc:sldChg>
      <pc:sldChg chg="add">
        <pc:chgData name="Annaleise Radchenko" userId="6249d1a9-d5dd-4793-b8df-98b5e6874abb" providerId="ADAL" clId="{4A5B4154-50F6-4F5B-A4D7-A9ED8C205C6B}" dt="2026-01-14T15:15:18.390" v="0"/>
        <pc:sldMkLst>
          <pc:docMk/>
          <pc:sldMk cId="1473978932" sldId="381"/>
        </pc:sldMkLst>
      </pc:sldChg>
      <pc:sldChg chg="add">
        <pc:chgData name="Annaleise Radchenko" userId="6249d1a9-d5dd-4793-b8df-98b5e6874abb" providerId="ADAL" clId="{4A5B4154-50F6-4F5B-A4D7-A9ED8C205C6B}" dt="2026-01-14T15:15:18.390" v="0"/>
        <pc:sldMkLst>
          <pc:docMk/>
          <pc:sldMk cId="1675827653" sldId="382"/>
        </pc:sldMkLst>
      </pc:sldChg>
      <pc:sldChg chg="add">
        <pc:chgData name="Annaleise Radchenko" userId="6249d1a9-d5dd-4793-b8df-98b5e6874abb" providerId="ADAL" clId="{4A5B4154-50F6-4F5B-A4D7-A9ED8C205C6B}" dt="2026-01-14T15:15:18.390" v="0"/>
        <pc:sldMkLst>
          <pc:docMk/>
          <pc:sldMk cId="3983070632" sldId="383"/>
        </pc:sldMkLst>
      </pc:sldChg>
      <pc:sldChg chg="add">
        <pc:chgData name="Annaleise Radchenko" userId="6249d1a9-d5dd-4793-b8df-98b5e6874abb" providerId="ADAL" clId="{4A5B4154-50F6-4F5B-A4D7-A9ED8C205C6B}" dt="2026-01-14T15:15:18.390" v="0"/>
        <pc:sldMkLst>
          <pc:docMk/>
          <pc:sldMk cId="2137006457" sldId="384"/>
        </pc:sldMkLst>
      </pc:sldChg>
      <pc:sldChg chg="add">
        <pc:chgData name="Annaleise Radchenko" userId="6249d1a9-d5dd-4793-b8df-98b5e6874abb" providerId="ADAL" clId="{4A5B4154-50F6-4F5B-A4D7-A9ED8C205C6B}" dt="2026-01-14T15:15:18.390" v="0"/>
        <pc:sldMkLst>
          <pc:docMk/>
          <pc:sldMk cId="4023525509" sldId="385"/>
        </pc:sldMkLst>
      </pc:sldChg>
      <pc:sldChg chg="modSp add mod">
        <pc:chgData name="Annaleise Radchenko" userId="6249d1a9-d5dd-4793-b8df-98b5e6874abb" providerId="ADAL" clId="{4A5B4154-50F6-4F5B-A4D7-A9ED8C205C6B}" dt="2026-01-14T15:15:41.747" v="2" actId="6549"/>
        <pc:sldMkLst>
          <pc:docMk/>
          <pc:sldMk cId="1732294378" sldId="386"/>
        </pc:sldMkLst>
        <pc:spChg chg="mod">
          <ac:chgData name="Annaleise Radchenko" userId="6249d1a9-d5dd-4793-b8df-98b5e6874abb" providerId="ADAL" clId="{4A5B4154-50F6-4F5B-A4D7-A9ED8C205C6B}" dt="2026-01-14T15:15:41.747" v="2" actId="6549"/>
          <ac:spMkLst>
            <pc:docMk/>
            <pc:sldMk cId="1732294378" sldId="386"/>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Absolute and Comparative Advantage. By the end of this video, you will be able to define absolute advantage, comparative advantage, and opportunity costs. You will also be able to explain the gains of trade created when a country specializes.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3316408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a hypothetical world with two countries—Saudi Arabia and the United States—and two products: oil and corn. Saudi Arabia has an absolute advantage in producing oil because it only takes an hour to produce a barrel of oil, compared to two hours in the United States. The United States has an absolute advantage in producing corn.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dirty="0"/>
          </a:p>
        </p:txBody>
      </p:sp>
    </p:spTree>
    <p:extLst>
      <p:ext uri="{BB962C8B-B14F-4D97-AF65-F5344CB8AC3E}">
        <p14:creationId xmlns:p14="http://schemas.microsoft.com/office/powerpoint/2010/main" val="32293450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determine which country produces which good (oil or corn) more cheaply. To simplify, let's say that Saudi Arabia and the United States each have 100 worker hours.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38438785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Saudi Arabia produces only oil, it can produce, at most, 100 barrels and no corn (Point A). At the other extreme, it can produce a maximum of 25 bushels of corn and no oil (Point B). It can also produce other combinations of oil and corn if it wants to consume both goods, such as at Point C. (b) If the United States produces only oil, it can produce, at most, 50 barrels and no corn (Point A'). At the other extreme, it can produce a maximum of 100 bushels of corn and no oil (Point B'). Other combinations of both oil and corn are possible, such as Point C'. All points above the frontiers are impossible to produce given the current level of resources and technology.</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dirty="0"/>
          </a:p>
        </p:txBody>
      </p:sp>
    </p:spTree>
    <p:extLst>
      <p:ext uri="{BB962C8B-B14F-4D97-AF65-F5344CB8AC3E}">
        <p14:creationId xmlns:p14="http://schemas.microsoft.com/office/powerpoint/2010/main" val="36466181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the production possibility frontier illustrates the opportunity cost of producing oil in terms of corn. The U.S. can produce 50 barrels of oil or 100 bushels of corn. The opportunity cost of one barrel of oil is two bushels of corn, or the slope is −1/2. In the U.S. production possibility frontier graph, every increase in oil production of one barrel implies a decrease of two bushels of corn.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dirty="0"/>
          </a:p>
        </p:txBody>
      </p:sp>
    </p:spTree>
    <p:extLst>
      <p:ext uri="{BB962C8B-B14F-4D97-AF65-F5344CB8AC3E}">
        <p14:creationId xmlns:p14="http://schemas.microsoft.com/office/powerpoint/2010/main" val="31895985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Again, recall that we defined comparative advantage as the opportunity cost of producing goods. Since Saudi Arabia gives up the least to produce a barrel of oil, (1/4&lt;2 ) it has a comparative advantage in oil production. The United States gives up the least to produce a bushel of corn, so it has a comparative advantage in corn production.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dirty="0"/>
          </a:p>
        </p:txBody>
      </p:sp>
    </p:spTree>
    <p:extLst>
      <p:ext uri="{BB962C8B-B14F-4D97-AF65-F5344CB8AC3E}">
        <p14:creationId xmlns:p14="http://schemas.microsoft.com/office/powerpoint/2010/main" val="30805702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Saudi Arabia can trade an amount of oil less than 60 barrels and receive in exchange an amount of corn greater than 10 bushels, it will have more of both goods than it did before specialization and trade. The table illustrates the range of trades that would benefit both sides.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dirty="0"/>
          </a:p>
        </p:txBody>
      </p:sp>
    </p:spTree>
    <p:extLst>
      <p:ext uri="{BB962C8B-B14F-4D97-AF65-F5344CB8AC3E}">
        <p14:creationId xmlns:p14="http://schemas.microsoft.com/office/powerpoint/2010/main" val="9164748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you are able to define absolute advantage, comparative advantage, and opportunity costs. You </a:t>
            </a:r>
            <a:r>
              <a:rPr lang="en-US" sz="1200" kern="1200">
                <a:solidFill>
                  <a:schemeClr val="tx1"/>
                </a:solidFill>
                <a:effectLst/>
                <a:latin typeface="+mn-lt"/>
                <a:ea typeface="+mn-ea"/>
                <a:cs typeface="+mn-cs"/>
              </a:rPr>
              <a:t>are also able </a:t>
            </a:r>
            <a:r>
              <a:rPr lang="en-US" sz="1200" kern="1200" dirty="0">
                <a:solidFill>
                  <a:schemeClr val="tx1"/>
                </a:solidFill>
                <a:effectLst/>
                <a:latin typeface="+mn-lt"/>
                <a:ea typeface="+mn-ea"/>
                <a:cs typeface="+mn-cs"/>
              </a:rPr>
              <a:t>to explain the gains of trade created when a country specializes.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9366641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the iPhone is readily recognized as an Apple product, 26% of its component costs come from elements made by Samsung, a competitor. In international trade, there are often examples like this as each country or company focuses on what it does best.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dirty="0"/>
          </a:p>
        </p:txBody>
      </p:sp>
    </p:spTree>
    <p:extLst>
      <p:ext uri="{BB962C8B-B14F-4D97-AF65-F5344CB8AC3E}">
        <p14:creationId xmlns:p14="http://schemas.microsoft.com/office/powerpoint/2010/main" val="3817457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live in a global marketplace. For example, the food on your table might include fresh fruit from Chile, cheese from France, and bottled water from Scotland. We are all linked by international trade, and the volume of that trade has grown dramatically in the last few decades.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dirty="0"/>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Adam Smith, known as the father of economics, was a Scottish philosopher who grew up in an era known now as "mercantilism.“ Mercantilism was a belief that countries developed wealth by hoarding gold. Adam Smith wrote a book, The Wealth of Nations, to speak out against this mercantilist system. Smith believed a nation became wealthy not by hoarding gold but by specialization and trade. Smith famously said, “Man is an animal that makes bargains: no other animal does this—no dog exchanges bones with another.”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4018626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country has an absolute advantage over another country in producing a good if it uses fewer resources to produce that good. Absolute advantage can be the result of a country's natural endowment. For example, Guatemala and Colombia have climates especially suited for growing coffee. As some have argued, "geography is destiny."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dirty="0"/>
          </a:p>
        </p:txBody>
      </p:sp>
    </p:spTree>
    <p:extLst>
      <p:ext uri="{BB962C8B-B14F-4D97-AF65-F5344CB8AC3E}">
        <p14:creationId xmlns:p14="http://schemas.microsoft.com/office/powerpoint/2010/main" val="3527166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U.S. is able to produce corn faster and with fewer resources than Brazil, the U.S. has the absolute advantage in corn.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dirty="0"/>
          </a:p>
        </p:txBody>
      </p:sp>
    </p:spTree>
    <p:extLst>
      <p:ext uri="{BB962C8B-B14F-4D97-AF65-F5344CB8AC3E}">
        <p14:creationId xmlns:p14="http://schemas.microsoft.com/office/powerpoint/2010/main" val="24714260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country has a comparative advantage when it can produce a good at a lower cost in terms of other goods. The question each country or company should be asking when it trades is this: "What do we give up to produce this good?“ The concept of comparative advantage is based on this idea of opportunity cost. For example, if Zambia focuses its resources on producing copper, it cannot use its land, labor, and finances to produce other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993954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32337019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a:p>
            <a:r>
              <a:rPr lang="en-US" dirty="0"/>
              <a:t>Your opportunity cost of making a sandwich is 75/15 = 5 cookies.</a:t>
            </a:r>
          </a:p>
          <a:p>
            <a:r>
              <a:rPr lang="en-US" dirty="0"/>
              <a:t>Your opportunity cost of making a cookie is 15/75 = 1/5 of a sandwich.</a:t>
            </a:r>
          </a:p>
          <a:p>
            <a:r>
              <a:rPr lang="en-US" dirty="0"/>
              <a:t>Your roommate’s opportunity cost of making a sandwich is 90/30 = 3 cookies.</a:t>
            </a:r>
          </a:p>
          <a:p>
            <a:r>
              <a:rPr lang="en-US" dirty="0"/>
              <a:t>Your roommate’s opportunity cost of making a cookie is 30/90 = 1/3 of a sandwich.</a:t>
            </a:r>
          </a:p>
          <a:p>
            <a:r>
              <a:rPr lang="en-US" dirty="0"/>
              <a:t>You should specialize in cookies because your opportunity cost is lower. Your roommate should specialize in sandwiches because the opportunity cost is lower.</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dirty="0"/>
          </a:p>
        </p:txBody>
      </p:sp>
    </p:spTree>
    <p:extLst>
      <p:ext uri="{BB962C8B-B14F-4D97-AF65-F5344CB8AC3E}">
        <p14:creationId xmlns:p14="http://schemas.microsoft.com/office/powerpoint/2010/main" val="1562226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1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itle 8"/>
          <p:cNvSpPr txBox="1">
            <a:spLocks noGrp="1"/>
          </p:cNvSpPr>
          <p:nvPr>
            <p:ph type="title" idx="4294967295"/>
          </p:nvPr>
        </p:nvSpPr>
        <p:spPr>
          <a:xfrm>
            <a:off x="1463488" y="22140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Absolute and Comparative Advantage</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7782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1222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 Numerical Example of Absolute and Comparative Advantage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A96D9DE-A406-4862-8E77-02EC71DBEC62}"/>
              </a:ext>
            </a:extLst>
          </p:cNvPr>
          <p:cNvSpPr txBox="1"/>
          <p:nvPr/>
        </p:nvSpPr>
        <p:spPr>
          <a:xfrm>
            <a:off x="1881188" y="1444553"/>
            <a:ext cx="8429625" cy="707886"/>
          </a:xfrm>
          <a:prstGeom prst="rect">
            <a:avLst/>
          </a:prstGeom>
          <a:solidFill>
            <a:srgbClr val="627981"/>
          </a:solidFill>
        </p:spPr>
        <p:txBody>
          <a:bodyPr wrap="square" rtlCol="0">
            <a:spAutoFit/>
          </a:bodyPr>
          <a:lstStyle/>
          <a:p>
            <a:pPr algn="ctr"/>
            <a:r>
              <a:rPr lang="en-US" sz="2000" dirty="0">
                <a:solidFill>
                  <a:schemeClr val="bg1"/>
                </a:solidFill>
              </a:rPr>
              <a:t>Consider a hypothetical world with two countries—Saudi Arabia and the United States—and two products: oil and corn.</a:t>
            </a:r>
          </a:p>
        </p:txBody>
      </p:sp>
      <p:pic>
        <p:nvPicPr>
          <p:cNvPr id="4" name="Picture 3" descr="A table titled &quot;How Many Hours It Takes to Produce Oil and Corn.&quot; In Saudi Arabia it takes 1 hour per barrel of oil and 4 hours per bushel of corn. In the United States it takes 2 hours per barrel of oil and 1 hour per bushel of corn.">
            <a:extLst>
              <a:ext uri="{FF2B5EF4-FFF2-40B4-BE49-F238E27FC236}">
                <a16:creationId xmlns:a16="http://schemas.microsoft.com/office/drawing/2014/main" id="{A91A3EDA-3C1D-E3B8-8673-6BA3EB9E6244}"/>
              </a:ext>
            </a:extLst>
          </p:cNvPr>
          <p:cNvPicPr>
            <a:picLocks noChangeAspect="1"/>
          </p:cNvPicPr>
          <p:nvPr/>
        </p:nvPicPr>
        <p:blipFill>
          <a:blip r:embed="rId3"/>
          <a:stretch>
            <a:fillRect/>
          </a:stretch>
        </p:blipFill>
        <p:spPr>
          <a:xfrm>
            <a:off x="1678730" y="2476454"/>
            <a:ext cx="8834533" cy="1948633"/>
          </a:xfrm>
          <a:prstGeom prst="rect">
            <a:avLst/>
          </a:prstGeom>
        </p:spPr>
      </p:pic>
      <p:sp>
        <p:nvSpPr>
          <p:cNvPr id="15" name="TextBox 14">
            <a:extLst>
              <a:ext uri="{FF2B5EF4-FFF2-40B4-BE49-F238E27FC236}">
                <a16:creationId xmlns:a16="http://schemas.microsoft.com/office/drawing/2014/main" id="{C04B864D-0334-4241-9681-4D81AD2EE72B}"/>
              </a:ext>
            </a:extLst>
          </p:cNvPr>
          <p:cNvSpPr txBox="1"/>
          <p:nvPr/>
        </p:nvSpPr>
        <p:spPr>
          <a:xfrm>
            <a:off x="1881185" y="4705561"/>
            <a:ext cx="8429625" cy="1015663"/>
          </a:xfrm>
          <a:prstGeom prst="rect">
            <a:avLst/>
          </a:prstGeom>
          <a:solidFill>
            <a:srgbClr val="627981"/>
          </a:solidFill>
        </p:spPr>
        <p:txBody>
          <a:bodyPr wrap="square" rtlCol="0">
            <a:spAutoFit/>
          </a:bodyPr>
          <a:lstStyle/>
          <a:p>
            <a:pPr algn="ctr"/>
            <a:r>
              <a:rPr lang="en-US" sz="2000" dirty="0">
                <a:solidFill>
                  <a:schemeClr val="bg1"/>
                </a:solidFill>
              </a:rPr>
              <a:t>Saudi Arabia has an absolute advantage in producing oil because it only takes an hour to produce a barrel of oil, compared to two hours in the United States. The United States has an absolute advantage in producing corn.</a:t>
            </a:r>
          </a:p>
        </p:txBody>
      </p:sp>
    </p:spTree>
    <p:extLst>
      <p:ext uri="{BB962C8B-B14F-4D97-AF65-F5344CB8AC3E}">
        <p14:creationId xmlns:p14="http://schemas.microsoft.com/office/powerpoint/2010/main" val="39980267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1222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 Numerical Example of Absolute and Comparative Advantage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A96D9DE-A406-4862-8E77-02EC71DBEC62}"/>
              </a:ext>
            </a:extLst>
          </p:cNvPr>
          <p:cNvSpPr txBox="1"/>
          <p:nvPr/>
        </p:nvSpPr>
        <p:spPr>
          <a:xfrm>
            <a:off x="1881188" y="1444553"/>
            <a:ext cx="8429625" cy="1015663"/>
          </a:xfrm>
          <a:prstGeom prst="rect">
            <a:avLst/>
          </a:prstGeom>
          <a:solidFill>
            <a:srgbClr val="627981"/>
          </a:solidFill>
        </p:spPr>
        <p:txBody>
          <a:bodyPr wrap="square" rtlCol="0">
            <a:spAutoFit/>
          </a:bodyPr>
          <a:lstStyle/>
          <a:p>
            <a:pPr algn="ctr"/>
            <a:r>
              <a:rPr lang="en-US" sz="2000" dirty="0">
                <a:solidFill>
                  <a:schemeClr val="bg1"/>
                </a:solidFill>
              </a:rPr>
              <a:t>Now, let's determine which country produces which good (oil or corn) more cheaply. To simplify, let's say that Saudi Arabia and the United States each have 100 worker hours.</a:t>
            </a:r>
          </a:p>
        </p:txBody>
      </p:sp>
      <p:pic>
        <p:nvPicPr>
          <p:cNvPr id="4" name="Picture 3" descr="A table titled &quot;Production Possibilities before Trade.&quot; Saudi Arabia can produce 100 barrels of oil in one hour with 100 workers and 25 bushels of corn in 4 hours using 100 workers. The United States can produce 50 barrels of oil in 2 hours with 100 workers and 100 bushels of corn in one hour with 100 workers.">
            <a:extLst>
              <a:ext uri="{FF2B5EF4-FFF2-40B4-BE49-F238E27FC236}">
                <a16:creationId xmlns:a16="http://schemas.microsoft.com/office/drawing/2014/main" id="{DA9B20BF-E20F-4D86-9144-627D9A1F2188}"/>
              </a:ext>
            </a:extLst>
          </p:cNvPr>
          <p:cNvPicPr>
            <a:picLocks noChangeAspect="1"/>
          </p:cNvPicPr>
          <p:nvPr/>
        </p:nvPicPr>
        <p:blipFill>
          <a:blip r:embed="rId3"/>
          <a:stretch>
            <a:fillRect/>
          </a:stretch>
        </p:blipFill>
        <p:spPr>
          <a:xfrm>
            <a:off x="1524000" y="2978276"/>
            <a:ext cx="9144000" cy="2839017"/>
          </a:xfrm>
          <a:prstGeom prst="rect">
            <a:avLst/>
          </a:prstGeom>
        </p:spPr>
      </p:pic>
    </p:spTree>
    <p:extLst>
      <p:ext uri="{BB962C8B-B14F-4D97-AF65-F5344CB8AC3E}">
        <p14:creationId xmlns:p14="http://schemas.microsoft.com/office/powerpoint/2010/main" val="1473978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43058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Production Possibilities Frontier</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Graphs of two production possibility frontiers for Saudi Arabia and the United States.">
            <a:extLst>
              <a:ext uri="{FF2B5EF4-FFF2-40B4-BE49-F238E27FC236}">
                <a16:creationId xmlns:a16="http://schemas.microsoft.com/office/drawing/2014/main" id="{F0F6F843-C2CB-4727-BC55-A1EDB4AB8AA5}"/>
              </a:ext>
            </a:extLst>
          </p:cNvPr>
          <p:cNvPicPr>
            <a:picLocks noChangeAspect="1"/>
          </p:cNvPicPr>
          <p:nvPr/>
        </p:nvPicPr>
        <p:blipFill>
          <a:blip r:embed="rId3"/>
          <a:stretch>
            <a:fillRect/>
          </a:stretch>
        </p:blipFill>
        <p:spPr>
          <a:xfrm>
            <a:off x="1171770" y="1474505"/>
            <a:ext cx="9848459" cy="4768979"/>
          </a:xfrm>
          <a:prstGeom prst="rect">
            <a:avLst/>
          </a:prstGeom>
        </p:spPr>
      </p:pic>
    </p:spTree>
    <p:extLst>
      <p:ext uri="{BB962C8B-B14F-4D97-AF65-F5344CB8AC3E}">
        <p14:creationId xmlns:p14="http://schemas.microsoft.com/office/powerpoint/2010/main" val="1675827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Production Possibilities Frontier</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The slope of the production possibility frontier illustrates the opportunity cost of producing oil in terms of corn.&#10;">
            <a:extLst>
              <a:ext uri="{FF2B5EF4-FFF2-40B4-BE49-F238E27FC236}">
                <a16:creationId xmlns:a16="http://schemas.microsoft.com/office/drawing/2014/main" id="{1109A510-7E4A-430E-8CF7-965D67C372B6}"/>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DF3F7EEA-9EBF-4023-8E27-5DAED84F97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D1AAECE0-9F4D-43B5-AD28-E9FD5543F7B5}"/>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slope of the production possibility frontier illustrates the opportunity cost of producing oil in terms of corn.</a:t>
              </a:r>
            </a:p>
          </p:txBody>
        </p:sp>
      </p:grpSp>
      <p:grpSp>
        <p:nvGrpSpPr>
          <p:cNvPr id="12" name="Group 11" descr="The U.S. can produce 50 barrels of oil or 100 bushels of corn.&#10;">
            <a:extLst>
              <a:ext uri="{FF2B5EF4-FFF2-40B4-BE49-F238E27FC236}">
                <a16:creationId xmlns:a16="http://schemas.microsoft.com/office/drawing/2014/main" id="{4AD6BEB6-2101-40AC-9640-0A7A8850B5C1}"/>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801C175D-CAE0-4D62-9A9C-94588439F3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79CBC8E5-061A-471B-9398-973B473BDEE0}"/>
                </a:ext>
              </a:extLst>
            </p:cNvPr>
            <p:cNvSpPr txBox="1"/>
            <p:nvPr/>
          </p:nvSpPr>
          <p:spPr>
            <a:xfrm>
              <a:off x="605987" y="1923128"/>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can produce 50 barrels of oil or 100 bushels of corn.</a:t>
              </a:r>
            </a:p>
          </p:txBody>
        </p:sp>
      </p:grpSp>
      <p:grpSp>
        <p:nvGrpSpPr>
          <p:cNvPr id="15" name="Group 14" descr="The opportunity cost of one barrel of oil is two bushels of corn, or the slope is  negative 0.5.&#10;">
            <a:extLst>
              <a:ext uri="{FF2B5EF4-FFF2-40B4-BE49-F238E27FC236}">
                <a16:creationId xmlns:a16="http://schemas.microsoft.com/office/drawing/2014/main" id="{3DEC9BA5-6139-46CE-9CC7-2E58D3FC82C2}"/>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63F1782-7D86-40AB-9C9F-210D916A04E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96712C25-2898-4042-8B10-DB3524017614}"/>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opportunity cost of one barrel of oil is two bushels of corn, or the slope is −1/2.</a:t>
              </a:r>
            </a:p>
          </p:txBody>
        </p:sp>
      </p:grpSp>
      <p:grpSp>
        <p:nvGrpSpPr>
          <p:cNvPr id="21" name="Group 20" descr="In the U.S. production possibility frontier graph, every increase in oil production of one barrel implies a decrease of two bushels of corn.&#10;">
            <a:extLst>
              <a:ext uri="{FF2B5EF4-FFF2-40B4-BE49-F238E27FC236}">
                <a16:creationId xmlns:a16="http://schemas.microsoft.com/office/drawing/2014/main" id="{2C35BBC7-FE0F-4B31-8757-F89B5BA13171}"/>
              </a:ext>
            </a:extLst>
          </p:cNvPr>
          <p:cNvGrpSpPr/>
          <p:nvPr/>
        </p:nvGrpSpPr>
        <p:grpSpPr>
          <a:xfrm>
            <a:off x="2123388" y="4328776"/>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D7742F87-6151-4F38-AC1C-3237798C72E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BCFB30C3-7676-4E27-990F-741B0B60F949}"/>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U.S. production possibility frontier graph, every increase in oil production of one barrel implies a decrease of two bushels of corn.</a:t>
              </a:r>
            </a:p>
          </p:txBody>
        </p:sp>
      </p:grpSp>
    </p:spTree>
    <p:extLst>
      <p:ext uri="{BB962C8B-B14F-4D97-AF65-F5344CB8AC3E}">
        <p14:creationId xmlns:p14="http://schemas.microsoft.com/office/powerpoint/2010/main" val="39830706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35992"/>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Opportunity Cost and Comparative Advantage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table titled &quot;Opportunity Cost and Comparative Advantage.&quot; Saudi Arabia's opportunity cost for one unit of oil is 0.25 in terms of corn and the opportunity cost of one unit of corn in terms of oil is 4. The United State's opportunity cost of one unit of oil in terms of corn is 2 and the opportunity cost of one unit of corn in terms of oil is 0.5.">
            <a:extLst>
              <a:ext uri="{FF2B5EF4-FFF2-40B4-BE49-F238E27FC236}">
                <a16:creationId xmlns:a16="http://schemas.microsoft.com/office/drawing/2014/main" id="{A261B303-4CDB-C481-AFE6-2CB810275BAC}"/>
              </a:ext>
            </a:extLst>
          </p:cNvPr>
          <p:cNvPicPr>
            <a:picLocks noChangeAspect="1"/>
          </p:cNvPicPr>
          <p:nvPr/>
        </p:nvPicPr>
        <p:blipFill>
          <a:blip r:embed="rId3"/>
          <a:stretch>
            <a:fillRect/>
          </a:stretch>
        </p:blipFill>
        <p:spPr>
          <a:xfrm>
            <a:off x="1931703" y="1611811"/>
            <a:ext cx="8328587" cy="2336067"/>
          </a:xfrm>
          <a:prstGeom prst="rect">
            <a:avLst/>
          </a:prstGeom>
        </p:spPr>
      </p:pic>
      <p:sp>
        <p:nvSpPr>
          <p:cNvPr id="6" name="TextBox 5">
            <a:extLst>
              <a:ext uri="{FF2B5EF4-FFF2-40B4-BE49-F238E27FC236}">
                <a16:creationId xmlns:a16="http://schemas.microsoft.com/office/drawing/2014/main" id="{5C8CFC4A-5175-45F8-B79B-5E2061761B8D}"/>
              </a:ext>
            </a:extLst>
          </p:cNvPr>
          <p:cNvSpPr txBox="1"/>
          <p:nvPr/>
        </p:nvSpPr>
        <p:spPr>
          <a:xfrm>
            <a:off x="1881185" y="4421781"/>
            <a:ext cx="8429625" cy="1631216"/>
          </a:xfrm>
          <a:prstGeom prst="rect">
            <a:avLst/>
          </a:prstGeom>
          <a:solidFill>
            <a:srgbClr val="627981"/>
          </a:solidFill>
        </p:spPr>
        <p:txBody>
          <a:bodyPr wrap="square" rtlCol="0">
            <a:spAutoFit/>
          </a:bodyPr>
          <a:lstStyle/>
          <a:p>
            <a:pPr algn="ctr"/>
            <a:r>
              <a:rPr lang="en-US" sz="2000" dirty="0">
                <a:solidFill>
                  <a:schemeClr val="bg1"/>
                </a:solidFill>
              </a:rPr>
              <a:t>Again, recall that we defined comparative advantage as the opportunity cost of producing goods. Since Saudi Arabia gives up the least to produce a barrel of oil, (1/4 &lt; 2 ) it has a comparative advantage in oil production. The United States gives up the least to produce a bushel of corn, so it has a comparative advantage in corn production.</a:t>
            </a:r>
          </a:p>
        </p:txBody>
      </p:sp>
    </p:spTree>
    <p:extLst>
      <p:ext uri="{BB962C8B-B14F-4D97-AF65-F5344CB8AC3E}">
        <p14:creationId xmlns:p14="http://schemas.microsoft.com/office/powerpoint/2010/main" val="21370064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35992"/>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Gains from Trade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5C8CFC4A-5175-45F8-B79B-5E2061761B8D}"/>
              </a:ext>
            </a:extLst>
          </p:cNvPr>
          <p:cNvSpPr txBox="1"/>
          <p:nvPr/>
        </p:nvSpPr>
        <p:spPr>
          <a:xfrm>
            <a:off x="1881185" y="4421781"/>
            <a:ext cx="8429625" cy="1323439"/>
          </a:xfrm>
          <a:prstGeom prst="rect">
            <a:avLst/>
          </a:prstGeom>
          <a:solidFill>
            <a:srgbClr val="627981"/>
          </a:solidFill>
        </p:spPr>
        <p:txBody>
          <a:bodyPr wrap="square" rtlCol="0">
            <a:spAutoFit/>
          </a:bodyPr>
          <a:lstStyle/>
          <a:p>
            <a:pPr algn="ctr"/>
            <a:r>
              <a:rPr lang="en-US" sz="2000" dirty="0">
                <a:solidFill>
                  <a:schemeClr val="bg1"/>
                </a:solidFill>
              </a:rPr>
              <a:t>If Saudi Arabia can trade an amount of oil less than 60 barrels and receive in exchange an amount of corn greater than 10 bushels, it will have more of both goods than it did before specialization and trade. The table illustrates the range of trades that would benefit both sides.</a:t>
            </a:r>
          </a:p>
        </p:txBody>
      </p:sp>
      <p:pic>
        <p:nvPicPr>
          <p:cNvPr id="4" name="Picture 3" descr="Table titled &quot;The Range of Trades That Benefit Both the United States and Saudi Arabia.&quot; The U.S. economy, after specialization, will benefit if it: exports no more than 60 bushels of corn and imports at least 20 barrels of oil. The Saudi Arabian economy, after specialization, will benefit if it: imports at least 10 bushels of corn and exports less than 60 barrels of oil.">
            <a:extLst>
              <a:ext uri="{FF2B5EF4-FFF2-40B4-BE49-F238E27FC236}">
                <a16:creationId xmlns:a16="http://schemas.microsoft.com/office/drawing/2014/main" id="{CE8626AA-2075-17BC-7E6F-C61342200658}"/>
              </a:ext>
            </a:extLst>
          </p:cNvPr>
          <p:cNvPicPr>
            <a:picLocks noChangeAspect="1"/>
          </p:cNvPicPr>
          <p:nvPr/>
        </p:nvPicPr>
        <p:blipFill>
          <a:blip r:embed="rId3"/>
          <a:stretch>
            <a:fillRect/>
          </a:stretch>
        </p:blipFill>
        <p:spPr>
          <a:xfrm>
            <a:off x="1938637" y="1777039"/>
            <a:ext cx="8314719" cy="2005611"/>
          </a:xfrm>
          <a:prstGeom prst="rect">
            <a:avLst/>
          </a:prstGeom>
        </p:spPr>
      </p:pic>
    </p:spTree>
    <p:extLst>
      <p:ext uri="{BB962C8B-B14F-4D97-AF65-F5344CB8AC3E}">
        <p14:creationId xmlns:p14="http://schemas.microsoft.com/office/powerpoint/2010/main" val="40235255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87244"/>
            <a:ext cx="9273061" cy="2862322"/>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country has an absolute advantage in those products in which it has a productivity edge over other countries; it takes fewer resources to produce a product.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country has a comparative advantage when it can produce a good at a lower cost in terms of other goods.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Countries that specialize based on comparative advantage gain from trade.</a:t>
            </a:r>
          </a:p>
          <a:p>
            <a:endParaRPr lang="en-US" sz="2000" dirty="0">
              <a:solidFill>
                <a:schemeClr val="bg1"/>
              </a:solidFill>
            </a:endParaRPr>
          </a:p>
        </p:txBody>
      </p:sp>
    </p:spTree>
    <p:extLst>
      <p:ext uri="{BB962C8B-B14F-4D97-AF65-F5344CB8AC3E}">
        <p14:creationId xmlns:p14="http://schemas.microsoft.com/office/powerpoint/2010/main" val="17322943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descr="Hawkes Learning">
            <a:extLst>
              <a:ext uri="{FF2B5EF4-FFF2-40B4-BE49-F238E27FC236}">
                <a16:creationId xmlns:a16="http://schemas.microsoft.com/office/drawing/2014/main" id="{C2573260-9EC8-E591-6EAF-BBEB50157B0D}"/>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Hawkes Learning</a:t>
            </a:r>
          </a:p>
        </p:txBody>
      </p:sp>
      <p:sp>
        <p:nvSpPr>
          <p:cNvPr id="5" name="TextBox 4">
            <a:extLst>
              <a:ext uri="{C183D7F6-B498-43B3-948B-1728B52AA6E4}">
                <adec:decorative xmlns:adec="http://schemas.microsoft.com/office/drawing/2017/decorative" val="1"/>
              </a:ext>
            </a:extLst>
          </p:cNvPr>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56213"/>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53817455-33C7-4650-ABF7-ED5883B3791E}"/>
              </a:ext>
            </a:extLst>
          </p:cNvPr>
          <p:cNvSpPr txBox="1"/>
          <p:nvPr/>
        </p:nvSpPr>
        <p:spPr>
          <a:xfrm>
            <a:off x="2192213" y="5178348"/>
            <a:ext cx="7807571" cy="1323439"/>
          </a:xfrm>
          <a:prstGeom prst="rect">
            <a:avLst/>
          </a:prstGeom>
          <a:solidFill>
            <a:srgbClr val="627981"/>
          </a:solidFill>
        </p:spPr>
        <p:txBody>
          <a:bodyPr wrap="square" rtlCol="0">
            <a:spAutoFit/>
          </a:bodyPr>
          <a:lstStyle/>
          <a:p>
            <a:pPr algn="ctr"/>
            <a:r>
              <a:rPr lang="en-US" sz="2000" dirty="0">
                <a:solidFill>
                  <a:schemeClr val="bg1"/>
                </a:solidFill>
              </a:rPr>
              <a:t>While the iPhone is readily recognized as an Apple product, 26% of its component costs come from elements made by Samsung, a competitor. In international trade, there are often examples like this as each country or company focuses on what it does best.</a:t>
            </a:r>
          </a:p>
        </p:txBody>
      </p:sp>
      <p:pic>
        <p:nvPicPr>
          <p:cNvPr id="2" name="Picture 2" descr="A photograph of an iPhone home screen.">
            <a:extLst>
              <a:ext uri="{FF2B5EF4-FFF2-40B4-BE49-F238E27FC236}">
                <a16:creationId xmlns:a16="http://schemas.microsoft.com/office/drawing/2014/main" id="{D5EEE30C-CE26-4CEA-8120-94DE78C5BB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4" y="1429544"/>
            <a:ext cx="5181587" cy="3457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2472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Trade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We live in a global marketplace.">
            <a:extLst>
              <a:ext uri="{FF2B5EF4-FFF2-40B4-BE49-F238E27FC236}">
                <a16:creationId xmlns:a16="http://schemas.microsoft.com/office/drawing/2014/main" id="{CE9D471A-EB1B-4022-9C15-323E5725D42D}"/>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BB6B5D12-7C97-4232-AB69-06D31CA73B3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BF93A1C2-76AB-4197-9F32-01CCCE143B22}"/>
                </a:ext>
              </a:extLst>
            </p:cNvPr>
            <p:cNvSpPr txBox="1"/>
            <p:nvPr/>
          </p:nvSpPr>
          <p:spPr>
            <a:xfrm>
              <a:off x="655854" y="1937970"/>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live in a global marketplace.</a:t>
              </a:r>
            </a:p>
          </p:txBody>
        </p:sp>
      </p:grpSp>
      <p:grpSp>
        <p:nvGrpSpPr>
          <p:cNvPr id="19" name="Group 18" descr="For example, the food on your table might include fresh fruit from Chile, cheese from France, and bottled water from Scotland.&#10;">
            <a:extLst>
              <a:ext uri="{FF2B5EF4-FFF2-40B4-BE49-F238E27FC236}">
                <a16:creationId xmlns:a16="http://schemas.microsoft.com/office/drawing/2014/main" id="{6B2AE44F-26CC-44FD-A2A7-0BA252203152}"/>
              </a:ext>
            </a:extLst>
          </p:cNvPr>
          <p:cNvGrpSpPr/>
          <p:nvPr/>
        </p:nvGrpSpPr>
        <p:grpSpPr>
          <a:xfrm>
            <a:off x="2135749" y="252308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FA9322E-215E-4CD8-B54B-5B923B70174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8D496925-823E-4DE5-9AF6-AEC938E8D4B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food on your table might include fresh fruit from Chile, cheese from France, and bottled water from Scotland.</a:t>
              </a:r>
            </a:p>
          </p:txBody>
        </p:sp>
      </p:grpSp>
      <p:grpSp>
        <p:nvGrpSpPr>
          <p:cNvPr id="23" name="Group 22" descr="We are all linked by international trade, and the volume of that trade has grown dramatically in the last few decades.">
            <a:extLst>
              <a:ext uri="{FF2B5EF4-FFF2-40B4-BE49-F238E27FC236}">
                <a16:creationId xmlns:a16="http://schemas.microsoft.com/office/drawing/2014/main" id="{7BE00F63-6FA2-4E35-B9EA-199367E7437E}"/>
              </a:ext>
            </a:extLst>
          </p:cNvPr>
          <p:cNvGrpSpPr/>
          <p:nvPr/>
        </p:nvGrpSpPr>
        <p:grpSpPr>
          <a:xfrm>
            <a:off x="2135749" y="3425931"/>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D882353D-5410-4AEE-87AA-80B166394BE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1C97B4B9-9C15-45C7-9C96-6F8BD50805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are all linked by international trade, and the volume of that trade has grown dramatically in the last few decades.</a:t>
              </a:r>
            </a:p>
          </p:txBody>
        </p:sp>
      </p:grpSp>
    </p:spTree>
    <p:extLst>
      <p:ext uri="{BB962C8B-B14F-4D97-AF65-F5344CB8AC3E}">
        <p14:creationId xmlns:p14="http://schemas.microsoft.com/office/powerpoint/2010/main" val="1136794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Mercantilism</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Adam Smith, known as the father of economics, was a Scottish philosopher who grew up in an era known now as &quot;mercantilism.&quot;&#10;">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Adam Smith, known as the father of economics, was a Scottish philosopher who grew up in an era known now as "mercantilism."</a:t>
              </a:r>
            </a:p>
          </p:txBody>
        </p:sp>
      </p:grpSp>
      <p:grpSp>
        <p:nvGrpSpPr>
          <p:cNvPr id="12" name="Group 11" descr="Mercantilism was a belief that countries developed wealth by hoarding gold. &#10;">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Mercantilism was a belief that countries developed wealth by hoarding gold. </a:t>
              </a:r>
            </a:p>
          </p:txBody>
        </p:sp>
      </p:grpSp>
      <p:grpSp>
        <p:nvGrpSpPr>
          <p:cNvPr id="15" name="Group 14" descr="Adam Smith wrote a book, The Wealth of Nations, to speak out against this mercantilist system.&#10;">
            <a:extLst>
              <a:ext uri="{FF2B5EF4-FFF2-40B4-BE49-F238E27FC236}">
                <a16:creationId xmlns:a16="http://schemas.microsoft.com/office/drawing/2014/main" id="{9BCB941A-AB18-40C0-B786-A07F4241D27D}"/>
              </a:ext>
            </a:extLst>
          </p:cNvPr>
          <p:cNvGrpSpPr/>
          <p:nvPr/>
        </p:nvGrpSpPr>
        <p:grpSpPr>
          <a:xfrm>
            <a:off x="2135749" y="3410165"/>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Adam Smith wrote a book, </a:t>
              </a:r>
              <a:r>
                <a:rPr lang="en-US" sz="2000" i="1" dirty="0">
                  <a:solidFill>
                    <a:schemeClr val="bg1"/>
                  </a:solidFill>
                </a:rPr>
                <a:t>The Wealth of Nations</a:t>
              </a:r>
              <a:r>
                <a:rPr lang="en-US" sz="2000" dirty="0">
                  <a:solidFill>
                    <a:schemeClr val="bg1"/>
                  </a:solidFill>
                </a:rPr>
                <a:t>, to speak out against this mercantilist system.</a:t>
              </a:r>
            </a:p>
          </p:txBody>
        </p:sp>
      </p:grpSp>
      <p:grpSp>
        <p:nvGrpSpPr>
          <p:cNvPr id="18" name="Group 17" descr="Smith believed a nation became wealthy not by hoarding gold but by specialization and trade.&#10;">
            <a:extLst>
              <a:ext uri="{FF2B5EF4-FFF2-40B4-BE49-F238E27FC236}">
                <a16:creationId xmlns:a16="http://schemas.microsoft.com/office/drawing/2014/main" id="{6D244D0D-1DED-4AFE-A29F-DDF450D75B67}"/>
              </a:ext>
            </a:extLst>
          </p:cNvPr>
          <p:cNvGrpSpPr/>
          <p:nvPr/>
        </p:nvGrpSpPr>
        <p:grpSpPr>
          <a:xfrm>
            <a:off x="2135749" y="4297244"/>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212ED267-C7B2-420F-B53B-BA53A5E002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28DC47B5-41B5-44EC-BE20-974F50D33E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Smith believed a nation became wealthy not by hoarding gold but by specialization and trade.</a:t>
              </a:r>
            </a:p>
          </p:txBody>
        </p:sp>
      </p:grpSp>
      <p:grpSp>
        <p:nvGrpSpPr>
          <p:cNvPr id="21" name="Group 20" descr="Smith famously said, “Man is an animal that makes bargains: no other animal does this—no dog exchanges bones with another.”&#10;">
            <a:extLst>
              <a:ext uri="{FF2B5EF4-FFF2-40B4-BE49-F238E27FC236}">
                <a16:creationId xmlns:a16="http://schemas.microsoft.com/office/drawing/2014/main" id="{45ACBF24-DB17-470D-A8A5-DBA1C676D4FD}"/>
              </a:ext>
            </a:extLst>
          </p:cNvPr>
          <p:cNvGrpSpPr/>
          <p:nvPr/>
        </p:nvGrpSpPr>
        <p:grpSpPr>
          <a:xfrm>
            <a:off x="2135749" y="5209228"/>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221F18B0-35FE-4A3D-89DF-674657B8B44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F8E18F75-214C-4B61-8808-15D5E2EA58CC}"/>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Smith famously said, “Man is an animal that makes bargains: no other animal does this—no dog exchanges bones with another.”</a:t>
              </a:r>
            </a:p>
          </p:txBody>
        </p:sp>
      </p:grpSp>
    </p:spTree>
    <p:extLst>
      <p:ext uri="{BB962C8B-B14F-4D97-AF65-F5344CB8AC3E}">
        <p14:creationId xmlns:p14="http://schemas.microsoft.com/office/powerpoint/2010/main" val="937230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Absolute Advantage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A country has an absolute advantage over another country in producing a good if it uses fewer resources to produce that good.&#10;">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country has an </a:t>
              </a:r>
              <a:r>
                <a:rPr lang="en-US" sz="2000" b="1" dirty="0">
                  <a:solidFill>
                    <a:schemeClr val="bg1"/>
                  </a:solidFill>
                </a:rPr>
                <a:t>absolute advantage </a:t>
              </a:r>
              <a:r>
                <a:rPr lang="en-US" sz="2000" dirty="0">
                  <a:solidFill>
                    <a:schemeClr val="bg1"/>
                  </a:solidFill>
                </a:rPr>
                <a:t>over another country in producing a good if it uses fewer resources to produce that good.</a:t>
              </a:r>
            </a:p>
          </p:txBody>
        </p:sp>
      </p:grpSp>
      <p:grpSp>
        <p:nvGrpSpPr>
          <p:cNvPr id="12" name="Group 11" descr="Absolute advantage can be the result of a country's natural endowment.&#10;">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Absolute advantage can be the result of a country's natural endowment.</a:t>
              </a:r>
            </a:p>
          </p:txBody>
        </p:sp>
      </p:grpSp>
      <p:grpSp>
        <p:nvGrpSpPr>
          <p:cNvPr id="15" name="Group 14" descr="For example, Guatemala and Colombia have climates especially suited for growing coffee.&#10;">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Guatemala and Colombia have climates especially suited for growing coffee.</a:t>
              </a:r>
            </a:p>
          </p:txBody>
        </p:sp>
      </p:grpSp>
      <p:grpSp>
        <p:nvGrpSpPr>
          <p:cNvPr id="18" name="Group 17" descr="As some have argued, &quot;geography is destiny.&quot;&#10;">
            <a:extLst>
              <a:ext uri="{FF2B5EF4-FFF2-40B4-BE49-F238E27FC236}">
                <a16:creationId xmlns:a16="http://schemas.microsoft.com/office/drawing/2014/main" id="{8D821E73-CE09-42DF-9D1B-0BEAB3E1A43B}"/>
              </a:ext>
            </a:extLst>
          </p:cNvPr>
          <p:cNvGrpSpPr/>
          <p:nvPr/>
        </p:nvGrpSpPr>
        <p:grpSpPr>
          <a:xfrm>
            <a:off x="2135749" y="432125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88BB8B1-3BCB-4BDB-B02F-4588858B1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E52B078C-DC54-4755-989C-7018A195272E}"/>
                </a:ext>
              </a:extLst>
            </p:cNvPr>
            <p:cNvSpPr txBox="1"/>
            <p:nvPr/>
          </p:nvSpPr>
          <p:spPr>
            <a:xfrm>
              <a:off x="599388" y="189442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some have argued, "geography is destiny."</a:t>
              </a:r>
            </a:p>
          </p:txBody>
        </p:sp>
      </p:grpSp>
    </p:spTree>
    <p:extLst>
      <p:ext uri="{BB962C8B-B14F-4D97-AF65-F5344CB8AC3E}">
        <p14:creationId xmlns:p14="http://schemas.microsoft.com/office/powerpoint/2010/main" val="3539548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Absolute Advantage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C4139719-E690-4B79-B94D-9C5A0EC60F15}"/>
              </a:ext>
            </a:extLst>
          </p:cNvPr>
          <p:cNvSpPr txBox="1"/>
          <p:nvPr/>
        </p:nvSpPr>
        <p:spPr>
          <a:xfrm>
            <a:off x="2192213" y="5436311"/>
            <a:ext cx="7807571" cy="707886"/>
          </a:xfrm>
          <a:prstGeom prst="rect">
            <a:avLst/>
          </a:prstGeom>
          <a:solidFill>
            <a:srgbClr val="627981"/>
          </a:solidFill>
        </p:spPr>
        <p:txBody>
          <a:bodyPr wrap="square" rtlCol="0">
            <a:spAutoFit/>
          </a:bodyPr>
          <a:lstStyle/>
          <a:p>
            <a:pPr algn="ctr"/>
            <a:r>
              <a:rPr lang="en-US" sz="2000" dirty="0">
                <a:solidFill>
                  <a:schemeClr val="bg1"/>
                </a:solidFill>
              </a:rPr>
              <a:t>If the U.S. is able to produce corn faster and with fewer resources than Brazil, the U.S. has the absolute advantage in corn.</a:t>
            </a:r>
          </a:p>
        </p:txBody>
      </p:sp>
      <p:pic>
        <p:nvPicPr>
          <p:cNvPr id="5122" name="Picture 2" descr="A close-up image of ears of corn">
            <a:extLst>
              <a:ext uri="{FF2B5EF4-FFF2-40B4-BE49-F238E27FC236}">
                <a16:creationId xmlns:a16="http://schemas.microsoft.com/office/drawing/2014/main" id="{1F7A5D06-F55F-4E41-B201-B7E2E6359E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2111" y="1383374"/>
            <a:ext cx="5127777" cy="36911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4634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Comparative Advantage</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A country has a comparative advantage when it can produce a good at a lower cost in terms of other goods.&#10;">
            <a:extLst>
              <a:ext uri="{FF2B5EF4-FFF2-40B4-BE49-F238E27FC236}">
                <a16:creationId xmlns:a16="http://schemas.microsoft.com/office/drawing/2014/main" id="{E9D0D4FE-2FD4-404A-B185-E7FF733542C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54592D45-9F7C-43F8-8E91-4BDA1F5DC9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ED21B4B1-0183-49C0-87DF-D9F1E16B892F}"/>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country has a </a:t>
              </a:r>
              <a:r>
                <a:rPr lang="en-US" sz="2000" b="1" dirty="0">
                  <a:solidFill>
                    <a:schemeClr val="bg1"/>
                  </a:solidFill>
                </a:rPr>
                <a:t>comparative advantage </a:t>
              </a:r>
              <a:r>
                <a:rPr lang="en-US" sz="2000" dirty="0">
                  <a:solidFill>
                    <a:schemeClr val="bg1"/>
                  </a:solidFill>
                </a:rPr>
                <a:t>when it can produce a good at a lower cost in terms of other goods.</a:t>
              </a:r>
            </a:p>
          </p:txBody>
        </p:sp>
      </p:grpSp>
      <p:grpSp>
        <p:nvGrpSpPr>
          <p:cNvPr id="8" name="Group 7" descr="The question each country or company should be asking when it trades is this: &quot;What do we give up to produce this good?&quot;&#10;">
            <a:extLst>
              <a:ext uri="{FF2B5EF4-FFF2-40B4-BE49-F238E27FC236}">
                <a16:creationId xmlns:a16="http://schemas.microsoft.com/office/drawing/2014/main" id="{A57B9344-A8E7-4316-9C17-54675CC18E37}"/>
              </a:ext>
            </a:extLst>
          </p:cNvPr>
          <p:cNvGrpSpPr/>
          <p:nvPr/>
        </p:nvGrpSpPr>
        <p:grpSpPr>
          <a:xfrm>
            <a:off x="2135749" y="252308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1C8EE75-6381-4FF3-8B4B-3F1EB833CB0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2D0411CD-D8A3-46EB-B3AF-B506AD43D0E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question each country or company should be asking when it trades is this: "What do we give up to produce this good?"</a:t>
              </a:r>
            </a:p>
          </p:txBody>
        </p:sp>
      </p:grpSp>
      <p:grpSp>
        <p:nvGrpSpPr>
          <p:cNvPr id="11" name="Group 10" descr="The concept of comparative advantage is based on this idea of opportunity cost.&#10;">
            <a:extLst>
              <a:ext uri="{FF2B5EF4-FFF2-40B4-BE49-F238E27FC236}">
                <a16:creationId xmlns:a16="http://schemas.microsoft.com/office/drawing/2014/main" id="{5F86066B-995D-46A6-8B4F-880F57E31541}"/>
              </a:ext>
            </a:extLst>
          </p:cNvPr>
          <p:cNvGrpSpPr/>
          <p:nvPr/>
        </p:nvGrpSpPr>
        <p:grpSpPr>
          <a:xfrm>
            <a:off x="2135749" y="342593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6DF1F35-4212-4885-A864-A2CC9882D3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0EDE3C9F-F34F-4383-9E46-CCAE83FC0F4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concept of comparative advantage is based on this idea of </a:t>
              </a:r>
              <a:r>
                <a:rPr lang="en-US" sz="2000" b="1" dirty="0">
                  <a:solidFill>
                    <a:schemeClr val="bg1"/>
                  </a:solidFill>
                </a:rPr>
                <a:t>opportunity cost</a:t>
              </a:r>
              <a:r>
                <a:rPr lang="en-US" sz="2000" dirty="0">
                  <a:solidFill>
                    <a:schemeClr val="bg1"/>
                  </a:solidFill>
                </a:rPr>
                <a:t>.</a:t>
              </a:r>
            </a:p>
          </p:txBody>
        </p:sp>
      </p:grpSp>
      <p:grpSp>
        <p:nvGrpSpPr>
          <p:cNvPr id="14" name="Group 13" descr="For example, if Zambia focuses its resources on producing copper, it cannot use its land, labor, and finances to produce other goods.&#10;">
            <a:extLst>
              <a:ext uri="{FF2B5EF4-FFF2-40B4-BE49-F238E27FC236}">
                <a16:creationId xmlns:a16="http://schemas.microsoft.com/office/drawing/2014/main" id="{092F0F4B-AF55-45D6-AA8C-7D326225C871}"/>
              </a:ext>
            </a:extLst>
          </p:cNvPr>
          <p:cNvGrpSpPr/>
          <p:nvPr/>
        </p:nvGrpSpPr>
        <p:grpSpPr>
          <a:xfrm>
            <a:off x="2135749" y="4321256"/>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31220ED-9946-45F1-A2F4-79446EA56A3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5A8B8887-33AF-4A56-9955-10DA618832FC}"/>
                </a:ext>
              </a:extLst>
            </p:cNvPr>
            <p:cNvSpPr txBox="1"/>
            <p:nvPr/>
          </p:nvSpPr>
          <p:spPr>
            <a:xfrm>
              <a:off x="599388" y="177581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if Zambia focuses its resources on producing copper, it cannot use its land, labor, and finances to produce other goods.</a:t>
              </a:r>
            </a:p>
          </p:txBody>
        </p:sp>
      </p:grpSp>
    </p:spTree>
    <p:extLst>
      <p:ext uri="{BB962C8B-B14F-4D97-AF65-F5344CB8AC3E}">
        <p14:creationId xmlns:p14="http://schemas.microsoft.com/office/powerpoint/2010/main" val="28536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75994"/>
            <a:ext cx="9273061" cy="1631216"/>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p:txBody>
      </p:sp>
    </p:spTree>
    <p:extLst>
      <p:ext uri="{BB962C8B-B14F-4D97-AF65-F5344CB8AC3E}">
        <p14:creationId xmlns:p14="http://schemas.microsoft.com/office/powerpoint/2010/main" val="1277928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09727"/>
            <a:ext cx="9273061" cy="3785652"/>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a:p>
            <a:pPr algn="ctr"/>
            <a:endParaRPr lang="en-US" sz="2000" dirty="0">
              <a:solidFill>
                <a:schemeClr val="bg1"/>
              </a:solidFill>
            </a:endParaRPr>
          </a:p>
          <a:p>
            <a:pPr algn="ctr"/>
            <a:r>
              <a:rPr lang="en-US" sz="2000" i="1" dirty="0">
                <a:solidFill>
                  <a:schemeClr val="bg1"/>
                </a:solidFill>
              </a:rPr>
              <a:t>Your opportunity cost of making a sandwich is 75/15 = 5 cookies.</a:t>
            </a:r>
          </a:p>
          <a:p>
            <a:pPr algn="ctr"/>
            <a:r>
              <a:rPr lang="en-US" sz="2000" i="1" dirty="0">
                <a:solidFill>
                  <a:schemeClr val="bg1"/>
                </a:solidFill>
              </a:rPr>
              <a:t>Your opportunity cost of making a cookie is 15/75 = 1/5 of a sandwich.</a:t>
            </a:r>
          </a:p>
          <a:p>
            <a:pPr algn="ctr"/>
            <a:r>
              <a:rPr lang="en-US" sz="2000" i="1" dirty="0">
                <a:solidFill>
                  <a:schemeClr val="bg1"/>
                </a:solidFill>
              </a:rPr>
              <a:t>Your roommate’s opportunity cost of making a sandwich is 90/30 = 3 cookies.</a:t>
            </a:r>
          </a:p>
          <a:p>
            <a:pPr algn="ctr"/>
            <a:r>
              <a:rPr lang="en-US" sz="2000" i="1" dirty="0">
                <a:solidFill>
                  <a:schemeClr val="bg1"/>
                </a:solidFill>
              </a:rPr>
              <a:t>Your roommate’s opportunity cost of making a cookie is 30/90 = 1/3 of a sandwich.</a:t>
            </a:r>
          </a:p>
          <a:p>
            <a:pPr algn="ctr"/>
            <a:r>
              <a:rPr lang="en-US" sz="2000" i="1" dirty="0">
                <a:solidFill>
                  <a:schemeClr val="bg1"/>
                </a:solidFill>
              </a:rPr>
              <a:t>You should specialize in cookies because your opportunity cost is lower. Your roommate should specialize in sandwiches because the opportunity cost is lower.</a:t>
            </a:r>
          </a:p>
        </p:txBody>
      </p:sp>
    </p:spTree>
    <p:extLst>
      <p:ext uri="{BB962C8B-B14F-4D97-AF65-F5344CB8AC3E}">
        <p14:creationId xmlns:p14="http://schemas.microsoft.com/office/powerpoint/2010/main" val="24854204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9423366-36A5-46AB-8131-0081FCB0F204}">
  <ds:schemaRefs>
    <ds:schemaRef ds:uri="06d9c582-05c2-476b-83d2-72ab8b1380b2"/>
    <ds:schemaRef ds:uri="http://schemas.microsoft.com/office/2006/documentManagement/types"/>
    <ds:schemaRef ds:uri="http://purl.org/dc/elements/1.1/"/>
    <ds:schemaRef ds:uri="http://purl.org/dc/terms/"/>
    <ds:schemaRef ds:uri="http://www.w3.org/XML/1998/namespace"/>
    <ds:schemaRef ds:uri="http://schemas.microsoft.com/office/2006/metadata/properties"/>
    <ds:schemaRef ds:uri="http://schemas.microsoft.com/office/infopath/2007/PartnerControls"/>
    <ds:schemaRef ds:uri="http://purl.org/dc/dcmitype/"/>
    <ds:schemaRef ds:uri="http://schemas.openxmlformats.org/package/2006/metadata/core-properties"/>
    <ds:schemaRef ds:uri="fdab59f7-c3a7-48e5-acd8-618ce834776e"/>
  </ds:schemaRefs>
</ds:datastoreItem>
</file>

<file path=customXml/itemProps2.xml><?xml version="1.0" encoding="utf-8"?>
<ds:datastoreItem xmlns:ds="http://schemas.openxmlformats.org/officeDocument/2006/customXml" ds:itemID="{D110C004-67B3-4A68-878A-D6C39401DD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29496AC-BAF2-4FC1-8307-8FD8C518B95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278</TotalTime>
  <Words>2204</Words>
  <Application>Microsoft Office PowerPoint</Application>
  <PresentationFormat>Widescreen</PresentationFormat>
  <Paragraphs>109</Paragraphs>
  <Slides>17</Slides>
  <Notes>16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Calibri</vt:lpstr>
      <vt:lpstr>Calibri Light</vt:lpstr>
      <vt:lpstr>Century Gothic</vt:lpstr>
      <vt:lpstr>Office Theme</vt:lpstr>
      <vt:lpstr>1_Office Theme</vt:lpstr>
      <vt:lpstr>Absolute and Comparative Advantage</vt:lpstr>
      <vt:lpstr>Introduction</vt:lpstr>
      <vt:lpstr>Trade</vt:lpstr>
      <vt:lpstr>Mercantilism</vt:lpstr>
      <vt:lpstr>Absolute Advantage1</vt:lpstr>
      <vt:lpstr>Absolute Advantage2</vt:lpstr>
      <vt:lpstr>Comparative Advantage</vt:lpstr>
      <vt:lpstr>On Your Own1</vt:lpstr>
      <vt:lpstr>On Your Own2</vt:lpstr>
      <vt:lpstr>A Numerical Example of Absolute and Comparative Advantage1</vt:lpstr>
      <vt:lpstr>A Numerical Example of Absolute and Comparative Advantage2</vt:lpstr>
      <vt:lpstr>Production Possibilities Frontier1</vt:lpstr>
      <vt:lpstr>Production Possibilities Frontier2</vt:lpstr>
      <vt:lpstr>Opportunity Cost and Comparative Advantage</vt:lpstr>
      <vt:lpstr>Gains from Trade</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36</cp:revision>
  <dcterms:created xsi:type="dcterms:W3CDTF">2017-06-16T13:06:21Z</dcterms:created>
  <dcterms:modified xsi:type="dcterms:W3CDTF">2026-02-02T20:01:05Z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