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Lst>
  <p:notesMasterIdLst>
    <p:notesMasterId r:id="rId16"/>
  </p:notesMasterIdLst>
  <p:sldIdLst>
    <p:sldId id="412" r:id="rId5"/>
    <p:sldId id="413" r:id="rId6"/>
    <p:sldId id="414" r:id="rId7"/>
    <p:sldId id="415" r:id="rId8"/>
    <p:sldId id="416" r:id="rId9"/>
    <p:sldId id="417" r:id="rId10"/>
    <p:sldId id="418" r:id="rId11"/>
    <p:sldId id="419" r:id="rId12"/>
    <p:sldId id="420" r:id="rId13"/>
    <p:sldId id="421" r:id="rId14"/>
    <p:sldId id="275" r:id="rId15"/>
  </p:sldIdLst>
  <p:sldSz cx="12192000" cy="6858000"/>
  <p:notesSz cx="6858000" cy="9144000"/>
  <p:embeddedFontLst>
    <p:embeddedFont>
      <p:font typeface="Century Gothic" panose="020B0502020202020204" pitchFamily="34"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1" roundtripDataSignature="AMtx7mgpqKudZmLSWKrr7AFFTErfzhMQc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Edahl" initials="CE" lastIdx="15" clrIdx="0">
    <p:extLst>
      <p:ext uri="{19B8F6BF-5375-455C-9EA6-DF929625EA0E}">
        <p15:presenceInfo xmlns:p15="http://schemas.microsoft.com/office/powerpoint/2012/main" userId="S::cedahl@hawkeslearning.com::f9c8dab7-bc9e-4aed-a3a5-891b49192fba" providerId="AD"/>
      </p:ext>
    </p:extLst>
  </p:cmAuthor>
  <p:cmAuthor id="2" name="Nathan Mirmow" initials="NM" lastIdx="7" clrIdx="1">
    <p:extLst>
      <p:ext uri="{19B8F6BF-5375-455C-9EA6-DF929625EA0E}">
        <p15:presenceInfo xmlns:p15="http://schemas.microsoft.com/office/powerpoint/2012/main" userId="Nathan Mirmow" providerId="None"/>
      </p:ext>
    </p:extLst>
  </p:cmAuthor>
  <p:cmAuthor id="3" name="Caitlin Coleman" initials="CC" lastIdx="2" clrIdx="2">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ABDDDD-5F75-4301-8388-6AE0C580CBDE}" v="3" dt="2026-02-02T19:48:17.4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302" autoAdjust="0"/>
  </p:normalViewPr>
  <p:slideViewPr>
    <p:cSldViewPr snapToGrid="0">
      <p:cViewPr varScale="1">
        <p:scale>
          <a:sx n="65" d="100"/>
          <a:sy n="65" d="100"/>
        </p:scale>
        <p:origin x="1258"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2.fntdata"/><Relationship Id="rId3" Type="http://schemas.openxmlformats.org/officeDocument/2006/relationships/customXml" Target="../customXml/item3.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font" Target="fonts/font1.fntdata"/><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32" Type="http://schemas.openxmlformats.org/officeDocument/2006/relationships/commentAuthors" Target="commentAuthors.xml"/><Relationship Id="rId37"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font" Target="fonts/font3.fntdata"/><Relationship Id="rId31" Type="http://customschemas.google.com/relationships/presentationmetadata" Target="meta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35"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leise Radchenko" userId="6249d1a9-d5dd-4793-b8df-98b5e6874abb" providerId="ADAL" clId="{4A5B4154-50F6-4F5B-A4D7-A9ED8C205C6B}"/>
    <pc:docChg chg="addSld delSld modSld">
      <pc:chgData name="Annaleise Radchenko" userId="6249d1a9-d5dd-4793-b8df-98b5e6874abb" providerId="ADAL" clId="{4A5B4154-50F6-4F5B-A4D7-A9ED8C205C6B}" dt="2026-01-16T21:05:01.427" v="5" actId="33553"/>
      <pc:docMkLst>
        <pc:docMk/>
      </pc:docMkLst>
      <pc:sldChg chg="modSp mod">
        <pc:chgData name="Annaleise Radchenko" userId="6249d1a9-d5dd-4793-b8df-98b5e6874abb" providerId="ADAL" clId="{4A5B4154-50F6-4F5B-A4D7-A9ED8C205C6B}" dt="2026-01-16T21:05:01.427" v="5" actId="33553"/>
        <pc:sldMkLst>
          <pc:docMk/>
          <pc:sldMk cId="0" sldId="275"/>
        </pc:sldMkLst>
        <pc:spChg chg="mod">
          <ac:chgData name="Annaleise Radchenko" userId="6249d1a9-d5dd-4793-b8df-98b5e6874abb" providerId="ADAL" clId="{4A5B4154-50F6-4F5B-A4D7-A9ED8C205C6B}" dt="2026-01-16T21:05:01.427" v="5" actId="33553"/>
          <ac:spMkLst>
            <pc:docMk/>
            <pc:sldMk cId="0" sldId="275"/>
            <ac:spMk id="349" creationId="{00000000-0000-0000-0000-000000000000}"/>
          </ac:spMkLst>
        </pc:spChg>
        <pc:cxnChg chg="mod">
          <ac:chgData name="Annaleise Radchenko" userId="6249d1a9-d5dd-4793-b8df-98b5e6874abb" providerId="ADAL" clId="{4A5B4154-50F6-4F5B-A4D7-A9ED8C205C6B}" dt="2026-01-16T21:04:50.003" v="4" actId="962"/>
          <ac:cxnSpMkLst>
            <pc:docMk/>
            <pc:sldMk cId="0" sldId="275"/>
            <ac:cxnSpMk id="348" creationId="{00000000-0000-0000-0000-000000000000}"/>
          </ac:cxnSpMkLst>
        </pc:cxnChg>
      </pc:sldChg>
      <pc:sldChg chg="add">
        <pc:chgData name="Annaleise Radchenko" userId="6249d1a9-d5dd-4793-b8df-98b5e6874abb" providerId="ADAL" clId="{4A5B4154-50F6-4F5B-A4D7-A9ED8C205C6B}" dt="2026-01-16T21:04:11.625" v="0"/>
        <pc:sldMkLst>
          <pc:docMk/>
          <pc:sldMk cId="0" sldId="412"/>
        </pc:sldMkLst>
      </pc:sldChg>
      <pc:sldChg chg="modSp add mod">
        <pc:chgData name="Annaleise Radchenko" userId="6249d1a9-d5dd-4793-b8df-98b5e6874abb" providerId="ADAL" clId="{4A5B4154-50F6-4F5B-A4D7-A9ED8C205C6B}" dt="2026-01-16T21:04:27.946" v="3" actId="6549"/>
        <pc:sldMkLst>
          <pc:docMk/>
          <pc:sldMk cId="1595200257" sldId="413"/>
        </pc:sldMkLst>
        <pc:spChg chg="mod">
          <ac:chgData name="Annaleise Radchenko" userId="6249d1a9-d5dd-4793-b8df-98b5e6874abb" providerId="ADAL" clId="{4A5B4154-50F6-4F5B-A4D7-A9ED8C205C6B}" dt="2026-01-16T21:04:27.946" v="3" actId="6549"/>
          <ac:spMkLst>
            <pc:docMk/>
            <pc:sldMk cId="1595200257" sldId="413"/>
            <ac:spMk id="68" creationId="{00000000-0000-0000-0000-000000000000}"/>
          </ac:spMkLst>
        </pc:spChg>
      </pc:sldChg>
      <pc:sldChg chg="add">
        <pc:chgData name="Annaleise Radchenko" userId="6249d1a9-d5dd-4793-b8df-98b5e6874abb" providerId="ADAL" clId="{4A5B4154-50F6-4F5B-A4D7-A9ED8C205C6B}" dt="2026-01-16T21:04:11.625" v="0"/>
        <pc:sldMkLst>
          <pc:docMk/>
          <pc:sldMk cId="790289743" sldId="414"/>
        </pc:sldMkLst>
      </pc:sldChg>
      <pc:sldChg chg="add">
        <pc:chgData name="Annaleise Radchenko" userId="6249d1a9-d5dd-4793-b8df-98b5e6874abb" providerId="ADAL" clId="{4A5B4154-50F6-4F5B-A4D7-A9ED8C205C6B}" dt="2026-01-16T21:04:11.625" v="0"/>
        <pc:sldMkLst>
          <pc:docMk/>
          <pc:sldMk cId="2810644408" sldId="415"/>
        </pc:sldMkLst>
      </pc:sldChg>
      <pc:sldChg chg="add">
        <pc:chgData name="Annaleise Radchenko" userId="6249d1a9-d5dd-4793-b8df-98b5e6874abb" providerId="ADAL" clId="{4A5B4154-50F6-4F5B-A4D7-A9ED8C205C6B}" dt="2026-01-16T21:04:11.625" v="0"/>
        <pc:sldMkLst>
          <pc:docMk/>
          <pc:sldMk cId="4293636095" sldId="416"/>
        </pc:sldMkLst>
      </pc:sldChg>
      <pc:sldChg chg="add">
        <pc:chgData name="Annaleise Radchenko" userId="6249d1a9-d5dd-4793-b8df-98b5e6874abb" providerId="ADAL" clId="{4A5B4154-50F6-4F5B-A4D7-A9ED8C205C6B}" dt="2026-01-16T21:04:11.625" v="0"/>
        <pc:sldMkLst>
          <pc:docMk/>
          <pc:sldMk cId="3148788138" sldId="417"/>
        </pc:sldMkLst>
      </pc:sldChg>
      <pc:sldChg chg="add">
        <pc:chgData name="Annaleise Radchenko" userId="6249d1a9-d5dd-4793-b8df-98b5e6874abb" providerId="ADAL" clId="{4A5B4154-50F6-4F5B-A4D7-A9ED8C205C6B}" dt="2026-01-16T21:04:11.625" v="0"/>
        <pc:sldMkLst>
          <pc:docMk/>
          <pc:sldMk cId="1806927733" sldId="418"/>
        </pc:sldMkLst>
      </pc:sldChg>
      <pc:sldChg chg="add">
        <pc:chgData name="Annaleise Radchenko" userId="6249d1a9-d5dd-4793-b8df-98b5e6874abb" providerId="ADAL" clId="{4A5B4154-50F6-4F5B-A4D7-A9ED8C205C6B}" dt="2026-01-16T21:04:11.625" v="0"/>
        <pc:sldMkLst>
          <pc:docMk/>
          <pc:sldMk cId="2296663844" sldId="419"/>
        </pc:sldMkLst>
      </pc:sldChg>
      <pc:sldChg chg="add">
        <pc:chgData name="Annaleise Radchenko" userId="6249d1a9-d5dd-4793-b8df-98b5e6874abb" providerId="ADAL" clId="{4A5B4154-50F6-4F5B-A4D7-A9ED8C205C6B}" dt="2026-01-16T21:04:11.625" v="0"/>
        <pc:sldMkLst>
          <pc:docMk/>
          <pc:sldMk cId="544385345" sldId="420"/>
        </pc:sldMkLst>
      </pc:sldChg>
      <pc:sldChg chg="modSp add mod">
        <pc:chgData name="Annaleise Radchenko" userId="6249d1a9-d5dd-4793-b8df-98b5e6874abb" providerId="ADAL" clId="{4A5B4154-50F6-4F5B-A4D7-A9ED8C205C6B}" dt="2026-01-16T21:04:23.103" v="2" actId="20577"/>
        <pc:sldMkLst>
          <pc:docMk/>
          <pc:sldMk cId="1042294716" sldId="421"/>
        </pc:sldMkLst>
        <pc:spChg chg="mod">
          <ac:chgData name="Annaleise Radchenko" userId="6249d1a9-d5dd-4793-b8df-98b5e6874abb" providerId="ADAL" clId="{4A5B4154-50F6-4F5B-A4D7-A9ED8C205C6B}" dt="2026-01-16T21:04:23.103" v="2" actId="20577"/>
          <ac:spMkLst>
            <pc:docMk/>
            <pc:sldMk cId="1042294716" sldId="421"/>
            <ac:spMk id="2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Google Shape;46;p1: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47" name="Google Shape;4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Google Shape;345;p20: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46" name="Google Shape;346;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There are two ways to categorize the causes of unemployment in the world's high-income countries:</a:t>
            </a:r>
          </a:p>
          <a:p>
            <a:pPr marL="0" lvl="0" indent="0" algn="l" rtl="0">
              <a:spcBef>
                <a:spcPts val="0"/>
              </a:spcBef>
              <a:spcAft>
                <a:spcPts val="0"/>
              </a:spcAft>
              <a:buNone/>
            </a:pPr>
            <a:r>
              <a:rPr lang="en-US" dirty="0"/>
              <a:t>Cyclical unemployment caused by a recession</a:t>
            </a:r>
          </a:p>
          <a:p>
            <a:pPr marL="0" lvl="0" indent="0" algn="l" rtl="0">
              <a:spcBef>
                <a:spcPts val="0"/>
              </a:spcBef>
              <a:spcAft>
                <a:spcPts val="0"/>
              </a:spcAft>
              <a:buNone/>
            </a:pPr>
            <a:r>
              <a:rPr lang="en-US" dirty="0"/>
              <a:t>Natural rate of unemployment caused by factors in labor markets</a:t>
            </a:r>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298467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The Keynesian economic model shows that there are effective tools to counteract unemployment caused by a recession. Expansionary monetary policy is used to increase the quantity of money and loans, drive down interest rates, and increase aggregate demand. During a recession, there is little danger of inflation, so even a central bank that prioritizes fighting inflation can justify some reduction in interest rates.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287527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Regarding fiscal policy, automatic stabilizers should be allowed to work, even if this means larger budget deficits in times of recession. There is less of an argument on whether governments should also try to adopt a discretionary fiscal policy of additional tax cuts or increased spending. For a minor recession, countries should use discretionary fiscal policy with caution due to the time lags of policy implementation. Once a recession is over, it can take a long time before firms believe the economic climate is healthy enough to expand their workforces.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358298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Typically, unemployment rates are higher in Europe than in the United States. European countries have more rules and restrictions that discourage firms from hiring and unemployed workers from taking new jobs. Government can play a useful role in providing unemployment and welfare payments; however, sometimes these laws can become intrusive enough to prevent businesses from hiring new workers.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26623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Individuals in lower-income economies often provide for their own needs by farming, fishing, trading, and other similar occupations. They are not unemployed in the same way unemployed individuals in high-income countries are, nor are they employed in a steady job. Workers in these countries are often not connected to a labor market and are unable to specialize. A key factor for people escaping poverty is a connection to a somewhat consistent, wage-paying job.</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025643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Policy makers in high-income economies appear to have learned some lessons about fighting inflation. Whatever happens with AS and AD in the short run, countries can use monetary policy to prevent inflation from becoming entrenched in the medium and long term. Allowing inflation to become lasting and persistent poses undesirable risks and tradeoffs.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25291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In many middle- and low-income economies around the world, inflation is far from a solved problem. High levels of inflation are generally a result of huge budget deficits, which the government finances by printing large amounts of its own domestic currency. Some of these countries have maintained solid levels of economic growth even with inflation levels of 10% to 30% per year. It is possible for a converging economy to live with a degree of uncertainty regarding inflation.</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894614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By late 2008, Zimbabwe’s currency was nearly worthless, which led the country to adopt the U.S. dollar, immediately halting hyperinflation.</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89075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2"/>
          <p:cNvSpPr txBox="1">
            <a:spLocks noGrp="1"/>
          </p:cNvSpPr>
          <p:nvPr>
            <p:ph type="title"/>
          </p:nvPr>
        </p:nvSpPr>
        <p:spPr>
          <a:xfrm>
            <a:off x="1524000" y="1122362"/>
            <a:ext cx="9144000" cy="2387601"/>
          </a:xfrm>
          <a:prstGeom prst="rect">
            <a:avLst/>
          </a:prstGeom>
          <a:noFill/>
          <a:ln>
            <a:noFill/>
          </a:ln>
        </p:spPr>
        <p:txBody>
          <a:bodyPr spcFirstLastPara="1" wrap="square" lIns="45700" tIns="45700" rIns="45700" bIns="45700" anchor="b" anchorCtr="0">
            <a:normAutofit/>
          </a:bodyPr>
          <a:lstStyle>
            <a:lvl1pPr lvl="0" algn="ctr">
              <a:lnSpc>
                <a:spcPct val="90000"/>
              </a:lnSpc>
              <a:spcBef>
                <a:spcPts val="0"/>
              </a:spcBef>
              <a:spcAft>
                <a:spcPts val="0"/>
              </a:spcAft>
              <a:buClr>
                <a:srgbClr val="000000"/>
              </a:buClr>
              <a:buSzPts val="6000"/>
              <a:buFont typeface="Calibri"/>
              <a:buNone/>
              <a:defRPr sz="60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11" name="Google Shape;11;p22"/>
          <p:cNvSpPr txBox="1">
            <a:spLocks noGrp="1"/>
          </p:cNvSpPr>
          <p:nvPr>
            <p:ph type="body" idx="1"/>
          </p:nvPr>
        </p:nvSpPr>
        <p:spPr>
          <a:xfrm>
            <a:off x="1524000" y="3602037"/>
            <a:ext cx="9144000" cy="1655763"/>
          </a:xfrm>
          <a:prstGeom prst="rect">
            <a:avLst/>
          </a:prstGeom>
          <a:noFill/>
          <a:ln>
            <a:noFill/>
          </a:ln>
        </p:spPr>
        <p:txBody>
          <a:bodyPr spcFirstLastPara="1" wrap="square" lIns="45700" tIns="45700" rIns="45700" bIns="45700" anchor="t" anchorCtr="0">
            <a:normAutofit/>
          </a:bodyPr>
          <a:lstStyle>
            <a:lvl1pPr marL="457200" lvl="0" indent="-228600" algn="ctr">
              <a:lnSpc>
                <a:spcPct val="90000"/>
              </a:lnSpc>
              <a:spcBef>
                <a:spcPts val="1000"/>
              </a:spcBef>
              <a:spcAft>
                <a:spcPts val="0"/>
              </a:spcAft>
              <a:buClr>
                <a:srgbClr val="000000"/>
              </a:buClr>
              <a:buSzPts val="2400"/>
              <a:buFont typeface="Calibri"/>
              <a:buNone/>
              <a:defRPr sz="2400"/>
            </a:lvl1pPr>
            <a:lvl2pPr marL="914400" lvl="1" indent="-228600" algn="ctr">
              <a:lnSpc>
                <a:spcPct val="90000"/>
              </a:lnSpc>
              <a:spcBef>
                <a:spcPts val="1000"/>
              </a:spcBef>
              <a:spcAft>
                <a:spcPts val="0"/>
              </a:spcAft>
              <a:buClr>
                <a:srgbClr val="000000"/>
              </a:buClr>
              <a:buSzPts val="2400"/>
              <a:buFont typeface="Calibri"/>
              <a:buNone/>
              <a:defRPr sz="2400"/>
            </a:lvl2pPr>
            <a:lvl3pPr marL="1371600" lvl="2" indent="-228600" algn="ctr">
              <a:lnSpc>
                <a:spcPct val="90000"/>
              </a:lnSpc>
              <a:spcBef>
                <a:spcPts val="1000"/>
              </a:spcBef>
              <a:spcAft>
                <a:spcPts val="0"/>
              </a:spcAft>
              <a:buClr>
                <a:srgbClr val="000000"/>
              </a:buClr>
              <a:buSzPts val="2400"/>
              <a:buFont typeface="Calibri"/>
              <a:buNone/>
              <a:defRPr sz="2400"/>
            </a:lvl3pPr>
            <a:lvl4pPr marL="1828800" lvl="3" indent="-228600" algn="ctr">
              <a:lnSpc>
                <a:spcPct val="90000"/>
              </a:lnSpc>
              <a:spcBef>
                <a:spcPts val="1000"/>
              </a:spcBef>
              <a:spcAft>
                <a:spcPts val="0"/>
              </a:spcAft>
              <a:buClr>
                <a:srgbClr val="000000"/>
              </a:buClr>
              <a:buSzPts val="2400"/>
              <a:buFont typeface="Calibri"/>
              <a:buNone/>
              <a:defRPr sz="2400"/>
            </a:lvl4pPr>
            <a:lvl5pPr marL="2286000" lvl="4" indent="-228600" algn="ctr">
              <a:lnSpc>
                <a:spcPct val="90000"/>
              </a:lnSpc>
              <a:spcBef>
                <a:spcPts val="1000"/>
              </a:spcBef>
              <a:spcAft>
                <a:spcPts val="0"/>
              </a:spcAft>
              <a:buClr>
                <a:srgbClr val="000000"/>
              </a:buClr>
              <a:buSzPts val="2400"/>
              <a:buFont typeface="Calibri"/>
              <a:buNone/>
              <a:defRPr sz="2400"/>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12" name="Google Shape;12;p22"/>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tx">
  <p:cSld name="TITLE_AND_BODY">
    <p:spTree>
      <p:nvGrpSpPr>
        <p:cNvPr id="1" name="Shape 13"/>
        <p:cNvGrpSpPr/>
        <p:nvPr/>
      </p:nvGrpSpPr>
      <p:grpSpPr>
        <a:xfrm>
          <a:off x="0" y="0"/>
          <a:ext cx="0" cy="0"/>
          <a:chOff x="0" y="0"/>
          <a:chExt cx="0" cy="0"/>
        </a:xfrm>
      </p:grpSpPr>
      <p:sp>
        <p:nvSpPr>
          <p:cNvPr id="14" name="Google Shape;14;p23"/>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15" name="Google Shape;15;p23"/>
          <p:cNvSpPr txBox="1">
            <a:spLocks noGrp="1"/>
          </p:cNvSpPr>
          <p:nvPr>
            <p:ph type="body" idx="1"/>
          </p:nvPr>
        </p:nvSpPr>
        <p:spPr>
          <a:xfrm>
            <a:off x="838200" y="1825625"/>
            <a:ext cx="10515600" cy="4351338"/>
          </a:xfrm>
          <a:prstGeom prst="rect">
            <a:avLst/>
          </a:prstGeom>
          <a:noFill/>
          <a:ln>
            <a:noFill/>
          </a:ln>
        </p:spPr>
        <p:txBody>
          <a:bodyPr spcFirstLastPara="1" wrap="square" lIns="45700" tIns="45700" rIns="45700" bIns="45700" anchor="t"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16" name="Google Shape;16;p23"/>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17"/>
        <p:cNvGrpSpPr/>
        <p:nvPr/>
      </p:nvGrpSpPr>
      <p:grpSpPr>
        <a:xfrm>
          <a:off x="0" y="0"/>
          <a:ext cx="0" cy="0"/>
          <a:chOff x="0" y="0"/>
          <a:chExt cx="0" cy="0"/>
        </a:xfrm>
      </p:grpSpPr>
      <p:sp>
        <p:nvSpPr>
          <p:cNvPr id="18" name="Google Shape;18;p24"/>
          <p:cNvSpPr txBox="1">
            <a:spLocks noGrp="1"/>
          </p:cNvSpPr>
          <p:nvPr>
            <p:ph type="title"/>
          </p:nvPr>
        </p:nvSpPr>
        <p:spPr>
          <a:xfrm>
            <a:off x="831850" y="1709738"/>
            <a:ext cx="10515600" cy="2852737"/>
          </a:xfrm>
          <a:prstGeom prst="rect">
            <a:avLst/>
          </a:prstGeom>
          <a:noFill/>
          <a:ln>
            <a:noFill/>
          </a:ln>
        </p:spPr>
        <p:txBody>
          <a:bodyPr spcFirstLastPara="1" wrap="square" lIns="45700" tIns="45700" rIns="45700" bIns="45700" anchor="b" anchorCtr="0">
            <a:normAutofit/>
          </a:bodyPr>
          <a:lstStyle>
            <a:lvl1pPr lvl="0" algn="l">
              <a:lnSpc>
                <a:spcPct val="90000"/>
              </a:lnSpc>
              <a:spcBef>
                <a:spcPts val="0"/>
              </a:spcBef>
              <a:spcAft>
                <a:spcPts val="0"/>
              </a:spcAft>
              <a:buClr>
                <a:srgbClr val="000000"/>
              </a:buClr>
              <a:buSzPts val="6000"/>
              <a:buFont typeface="Calibri"/>
              <a:buNone/>
              <a:defRPr sz="60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19" name="Google Shape;19;p24"/>
          <p:cNvSpPr txBox="1">
            <a:spLocks noGrp="1"/>
          </p:cNvSpPr>
          <p:nvPr>
            <p:ph type="body" idx="1"/>
          </p:nvPr>
        </p:nvSpPr>
        <p:spPr>
          <a:xfrm>
            <a:off x="831850" y="4589462"/>
            <a:ext cx="10515600" cy="1500188"/>
          </a:xfrm>
          <a:prstGeom prst="rect">
            <a:avLst/>
          </a:prstGeom>
          <a:noFill/>
          <a:ln>
            <a:noFill/>
          </a:ln>
        </p:spPr>
        <p:txBody>
          <a:bodyPr spcFirstLastPara="1" wrap="square" lIns="45700" tIns="45700" rIns="45700" bIns="45700" anchor="t" anchorCtr="0">
            <a:normAutofit/>
          </a:bodyPr>
          <a:lstStyle>
            <a:lvl1pPr marL="457200" lvl="0" indent="-228600" algn="l">
              <a:lnSpc>
                <a:spcPct val="90000"/>
              </a:lnSpc>
              <a:spcBef>
                <a:spcPts val="1000"/>
              </a:spcBef>
              <a:spcAft>
                <a:spcPts val="0"/>
              </a:spcAft>
              <a:buClr>
                <a:srgbClr val="888888"/>
              </a:buClr>
              <a:buSzPts val="2400"/>
              <a:buFont typeface="Calibri"/>
              <a:buNone/>
              <a:defRPr sz="2400">
                <a:solidFill>
                  <a:srgbClr val="888888"/>
                </a:solidFill>
              </a:defRPr>
            </a:lvl1pPr>
            <a:lvl2pPr marL="914400" lvl="1" indent="-228600" algn="l">
              <a:lnSpc>
                <a:spcPct val="90000"/>
              </a:lnSpc>
              <a:spcBef>
                <a:spcPts val="1000"/>
              </a:spcBef>
              <a:spcAft>
                <a:spcPts val="0"/>
              </a:spcAft>
              <a:buClr>
                <a:srgbClr val="888888"/>
              </a:buClr>
              <a:buSzPts val="2400"/>
              <a:buFont typeface="Calibri"/>
              <a:buNone/>
              <a:defRPr sz="2400">
                <a:solidFill>
                  <a:srgbClr val="888888"/>
                </a:solidFill>
              </a:defRPr>
            </a:lvl2pPr>
            <a:lvl3pPr marL="1371600" lvl="2" indent="-228600" algn="l">
              <a:lnSpc>
                <a:spcPct val="90000"/>
              </a:lnSpc>
              <a:spcBef>
                <a:spcPts val="1000"/>
              </a:spcBef>
              <a:spcAft>
                <a:spcPts val="0"/>
              </a:spcAft>
              <a:buClr>
                <a:srgbClr val="888888"/>
              </a:buClr>
              <a:buSzPts val="2400"/>
              <a:buFont typeface="Calibri"/>
              <a:buNone/>
              <a:defRPr sz="2400">
                <a:solidFill>
                  <a:srgbClr val="888888"/>
                </a:solidFill>
              </a:defRPr>
            </a:lvl3pPr>
            <a:lvl4pPr marL="1828800" lvl="3" indent="-228600" algn="l">
              <a:lnSpc>
                <a:spcPct val="90000"/>
              </a:lnSpc>
              <a:spcBef>
                <a:spcPts val="1000"/>
              </a:spcBef>
              <a:spcAft>
                <a:spcPts val="0"/>
              </a:spcAft>
              <a:buClr>
                <a:srgbClr val="888888"/>
              </a:buClr>
              <a:buSzPts val="2400"/>
              <a:buFont typeface="Calibri"/>
              <a:buNone/>
              <a:defRPr sz="2400">
                <a:solidFill>
                  <a:srgbClr val="888888"/>
                </a:solidFill>
              </a:defRPr>
            </a:lvl4pPr>
            <a:lvl5pPr marL="2286000" lvl="4" indent="-228600" algn="l">
              <a:lnSpc>
                <a:spcPct val="90000"/>
              </a:lnSpc>
              <a:spcBef>
                <a:spcPts val="1000"/>
              </a:spcBef>
              <a:spcAft>
                <a:spcPts val="0"/>
              </a:spcAft>
              <a:buClr>
                <a:srgbClr val="888888"/>
              </a:buClr>
              <a:buSzPts val="2400"/>
              <a:buFont typeface="Calibri"/>
              <a:buNone/>
              <a:defRPr sz="2400">
                <a:solidFill>
                  <a:srgbClr val="888888"/>
                </a:solidFill>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20" name="Google Shape;20;p24"/>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1"/>
        <p:cNvGrpSpPr/>
        <p:nvPr/>
      </p:nvGrpSpPr>
      <p:grpSpPr>
        <a:xfrm>
          <a:off x="0" y="0"/>
          <a:ext cx="0" cy="0"/>
          <a:chOff x="0" y="0"/>
          <a:chExt cx="0" cy="0"/>
        </a:xfrm>
      </p:grpSpPr>
      <p:sp>
        <p:nvSpPr>
          <p:cNvPr id="22" name="Google Shape;22;p25"/>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23" name="Google Shape;23;p25"/>
          <p:cNvSpPr txBox="1">
            <a:spLocks noGrp="1"/>
          </p:cNvSpPr>
          <p:nvPr>
            <p:ph type="body" idx="1"/>
          </p:nvPr>
        </p:nvSpPr>
        <p:spPr>
          <a:xfrm>
            <a:off x="838200" y="1825625"/>
            <a:ext cx="5181600" cy="4351338"/>
          </a:xfrm>
          <a:prstGeom prst="rect">
            <a:avLst/>
          </a:prstGeom>
          <a:noFill/>
          <a:ln>
            <a:noFill/>
          </a:ln>
        </p:spPr>
        <p:txBody>
          <a:bodyPr spcFirstLastPara="1" wrap="square" lIns="45700" tIns="45700" rIns="45700" bIns="45700" anchor="t"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24" name="Google Shape;24;p25"/>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25"/>
        <p:cNvGrpSpPr/>
        <p:nvPr/>
      </p:nvGrpSpPr>
      <p:grpSpPr>
        <a:xfrm>
          <a:off x="0" y="0"/>
          <a:ext cx="0" cy="0"/>
          <a:chOff x="0" y="0"/>
          <a:chExt cx="0" cy="0"/>
        </a:xfrm>
      </p:grpSpPr>
      <p:sp>
        <p:nvSpPr>
          <p:cNvPr id="26" name="Google Shape;26;p26"/>
          <p:cNvSpPr txBox="1">
            <a:spLocks noGrp="1"/>
          </p:cNvSpPr>
          <p:nvPr>
            <p:ph type="title"/>
          </p:nvPr>
        </p:nvSpPr>
        <p:spPr>
          <a:xfrm>
            <a:off x="839787" y="365125"/>
            <a:ext cx="10515601"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27" name="Google Shape;27;p26"/>
          <p:cNvSpPr txBox="1">
            <a:spLocks noGrp="1"/>
          </p:cNvSpPr>
          <p:nvPr>
            <p:ph type="body" idx="1"/>
          </p:nvPr>
        </p:nvSpPr>
        <p:spPr>
          <a:xfrm>
            <a:off x="839787" y="1681163"/>
            <a:ext cx="5157789" cy="823913"/>
          </a:xfrm>
          <a:prstGeom prst="rect">
            <a:avLst/>
          </a:prstGeom>
          <a:noFill/>
          <a:ln>
            <a:noFill/>
          </a:ln>
        </p:spPr>
        <p:txBody>
          <a:bodyPr spcFirstLastPara="1" wrap="square" lIns="45700" tIns="45700" rIns="45700" bIns="45700" anchor="b" anchorCtr="0">
            <a:normAutofit/>
          </a:bodyPr>
          <a:lstStyle>
            <a:lvl1pPr marL="457200" lvl="0" indent="-228600" algn="l">
              <a:lnSpc>
                <a:spcPct val="90000"/>
              </a:lnSpc>
              <a:spcBef>
                <a:spcPts val="1000"/>
              </a:spcBef>
              <a:spcAft>
                <a:spcPts val="0"/>
              </a:spcAft>
              <a:buClr>
                <a:srgbClr val="000000"/>
              </a:buClr>
              <a:buSzPts val="2400"/>
              <a:buFont typeface="Calibri"/>
              <a:buNone/>
              <a:defRPr sz="2400" b="1"/>
            </a:lvl1pPr>
            <a:lvl2pPr marL="914400" lvl="1" indent="-228600" algn="l">
              <a:lnSpc>
                <a:spcPct val="90000"/>
              </a:lnSpc>
              <a:spcBef>
                <a:spcPts val="1000"/>
              </a:spcBef>
              <a:spcAft>
                <a:spcPts val="0"/>
              </a:spcAft>
              <a:buClr>
                <a:srgbClr val="000000"/>
              </a:buClr>
              <a:buSzPts val="2400"/>
              <a:buFont typeface="Calibri"/>
              <a:buNone/>
              <a:defRPr sz="2400" b="1"/>
            </a:lvl2pPr>
            <a:lvl3pPr marL="1371600" lvl="2" indent="-228600" algn="l">
              <a:lnSpc>
                <a:spcPct val="90000"/>
              </a:lnSpc>
              <a:spcBef>
                <a:spcPts val="1000"/>
              </a:spcBef>
              <a:spcAft>
                <a:spcPts val="0"/>
              </a:spcAft>
              <a:buClr>
                <a:srgbClr val="000000"/>
              </a:buClr>
              <a:buSzPts val="2400"/>
              <a:buFont typeface="Calibri"/>
              <a:buNone/>
              <a:defRPr sz="2400" b="1"/>
            </a:lvl3pPr>
            <a:lvl4pPr marL="1828800" lvl="3" indent="-228600" algn="l">
              <a:lnSpc>
                <a:spcPct val="90000"/>
              </a:lnSpc>
              <a:spcBef>
                <a:spcPts val="1000"/>
              </a:spcBef>
              <a:spcAft>
                <a:spcPts val="0"/>
              </a:spcAft>
              <a:buClr>
                <a:srgbClr val="000000"/>
              </a:buClr>
              <a:buSzPts val="2400"/>
              <a:buFont typeface="Calibri"/>
              <a:buNone/>
              <a:defRPr sz="2400" b="1"/>
            </a:lvl4pPr>
            <a:lvl5pPr marL="2286000" lvl="4" indent="-228600" algn="l">
              <a:lnSpc>
                <a:spcPct val="90000"/>
              </a:lnSpc>
              <a:spcBef>
                <a:spcPts val="1000"/>
              </a:spcBef>
              <a:spcAft>
                <a:spcPts val="0"/>
              </a:spcAft>
              <a:buClr>
                <a:srgbClr val="000000"/>
              </a:buClr>
              <a:buSzPts val="2400"/>
              <a:buFont typeface="Calibri"/>
              <a:buNone/>
              <a:defRPr sz="2400" b="1"/>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28" name="Google Shape;28;p26"/>
          <p:cNvSpPr txBox="1">
            <a:spLocks noGrp="1"/>
          </p:cNvSpPr>
          <p:nvPr>
            <p:ph type="body" idx="2"/>
          </p:nvPr>
        </p:nvSpPr>
        <p:spPr>
          <a:xfrm>
            <a:off x="6172200" y="1681163"/>
            <a:ext cx="5183188" cy="823913"/>
          </a:xfrm>
          <a:prstGeom prst="rect">
            <a:avLst/>
          </a:prstGeom>
          <a:noFill/>
          <a:ln>
            <a:noFill/>
          </a:ln>
        </p:spPr>
        <p:txBody>
          <a:bodyPr spcFirstLastPara="1" wrap="square" lIns="45700" tIns="45700" rIns="45700" bIns="45700" anchor="b"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29" name="Google Shape;29;p26"/>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30"/>
        <p:cNvGrpSpPr/>
        <p:nvPr/>
      </p:nvGrpSpPr>
      <p:grpSpPr>
        <a:xfrm>
          <a:off x="0" y="0"/>
          <a:ext cx="0" cy="0"/>
          <a:chOff x="0" y="0"/>
          <a:chExt cx="0" cy="0"/>
        </a:xfrm>
      </p:grpSpPr>
      <p:sp>
        <p:nvSpPr>
          <p:cNvPr id="31" name="Google Shape;31;p27"/>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32" name="Google Shape;32;p27"/>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33"/>
        <p:cNvGrpSpPr/>
        <p:nvPr/>
      </p:nvGrpSpPr>
      <p:grpSpPr>
        <a:xfrm>
          <a:off x="0" y="0"/>
          <a:ext cx="0" cy="0"/>
          <a:chOff x="0" y="0"/>
          <a:chExt cx="0" cy="0"/>
        </a:xfrm>
      </p:grpSpPr>
      <p:sp>
        <p:nvSpPr>
          <p:cNvPr id="34" name="Google Shape;34;p28"/>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35"/>
        <p:cNvGrpSpPr/>
        <p:nvPr/>
      </p:nvGrpSpPr>
      <p:grpSpPr>
        <a:xfrm>
          <a:off x="0" y="0"/>
          <a:ext cx="0" cy="0"/>
          <a:chOff x="0" y="0"/>
          <a:chExt cx="0" cy="0"/>
        </a:xfrm>
      </p:grpSpPr>
      <p:sp>
        <p:nvSpPr>
          <p:cNvPr id="36" name="Google Shape;36;p29"/>
          <p:cNvSpPr txBox="1">
            <a:spLocks noGrp="1"/>
          </p:cNvSpPr>
          <p:nvPr>
            <p:ph type="title"/>
          </p:nvPr>
        </p:nvSpPr>
        <p:spPr>
          <a:xfrm>
            <a:off x="839787" y="457200"/>
            <a:ext cx="3932239" cy="1600200"/>
          </a:xfrm>
          <a:prstGeom prst="rect">
            <a:avLst/>
          </a:prstGeom>
          <a:noFill/>
          <a:ln>
            <a:noFill/>
          </a:ln>
        </p:spPr>
        <p:txBody>
          <a:bodyPr spcFirstLastPara="1" wrap="square" lIns="45700" tIns="45700" rIns="45700" bIns="45700" anchor="b" anchorCtr="0">
            <a:normAutofit/>
          </a:bodyPr>
          <a:lstStyle>
            <a:lvl1pPr lvl="0" algn="l">
              <a:lnSpc>
                <a:spcPct val="90000"/>
              </a:lnSpc>
              <a:spcBef>
                <a:spcPts val="0"/>
              </a:spcBef>
              <a:spcAft>
                <a:spcPts val="0"/>
              </a:spcAft>
              <a:buClr>
                <a:srgbClr val="000000"/>
              </a:buClr>
              <a:buSzPts val="3200"/>
              <a:buFont typeface="Calibri"/>
              <a:buNone/>
              <a:defRPr sz="32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37" name="Google Shape;37;p29"/>
          <p:cNvSpPr txBox="1">
            <a:spLocks noGrp="1"/>
          </p:cNvSpPr>
          <p:nvPr>
            <p:ph type="body" idx="1"/>
          </p:nvPr>
        </p:nvSpPr>
        <p:spPr>
          <a:xfrm>
            <a:off x="5183187" y="987425"/>
            <a:ext cx="6172201" cy="4873625"/>
          </a:xfrm>
          <a:prstGeom prst="rect">
            <a:avLst/>
          </a:prstGeom>
          <a:noFill/>
          <a:ln>
            <a:noFill/>
          </a:ln>
        </p:spPr>
        <p:txBody>
          <a:bodyPr spcFirstLastPara="1" wrap="square" lIns="45700" tIns="45700" rIns="45700" bIns="45700" anchor="t" anchorCtr="0">
            <a:normAutofit/>
          </a:bodyPr>
          <a:lstStyle>
            <a:lvl1pPr marL="457200" lvl="0" indent="-431800" algn="l">
              <a:lnSpc>
                <a:spcPct val="90000"/>
              </a:lnSpc>
              <a:spcBef>
                <a:spcPts val="1000"/>
              </a:spcBef>
              <a:spcAft>
                <a:spcPts val="0"/>
              </a:spcAft>
              <a:buClr>
                <a:srgbClr val="000000"/>
              </a:buClr>
              <a:buSzPts val="3200"/>
              <a:buChar char="•"/>
              <a:defRPr sz="3200"/>
            </a:lvl1pPr>
            <a:lvl2pPr marL="914400" lvl="1" indent="-431800" algn="l">
              <a:lnSpc>
                <a:spcPct val="90000"/>
              </a:lnSpc>
              <a:spcBef>
                <a:spcPts val="1000"/>
              </a:spcBef>
              <a:spcAft>
                <a:spcPts val="0"/>
              </a:spcAft>
              <a:buClr>
                <a:srgbClr val="000000"/>
              </a:buClr>
              <a:buSzPts val="3200"/>
              <a:buChar char="•"/>
              <a:defRPr sz="3200"/>
            </a:lvl2pPr>
            <a:lvl3pPr marL="1371600" lvl="2" indent="-431800" algn="l">
              <a:lnSpc>
                <a:spcPct val="90000"/>
              </a:lnSpc>
              <a:spcBef>
                <a:spcPts val="1000"/>
              </a:spcBef>
              <a:spcAft>
                <a:spcPts val="0"/>
              </a:spcAft>
              <a:buClr>
                <a:srgbClr val="000000"/>
              </a:buClr>
              <a:buSzPts val="3200"/>
              <a:buChar char="•"/>
              <a:defRPr sz="3200"/>
            </a:lvl3pPr>
            <a:lvl4pPr marL="1828800" lvl="3" indent="-431800" algn="l">
              <a:lnSpc>
                <a:spcPct val="90000"/>
              </a:lnSpc>
              <a:spcBef>
                <a:spcPts val="1000"/>
              </a:spcBef>
              <a:spcAft>
                <a:spcPts val="0"/>
              </a:spcAft>
              <a:buClr>
                <a:srgbClr val="000000"/>
              </a:buClr>
              <a:buSzPts val="3200"/>
              <a:buChar char="•"/>
              <a:defRPr sz="3200"/>
            </a:lvl4pPr>
            <a:lvl5pPr marL="2286000" lvl="4" indent="-431800" algn="l">
              <a:lnSpc>
                <a:spcPct val="90000"/>
              </a:lnSpc>
              <a:spcBef>
                <a:spcPts val="1000"/>
              </a:spcBef>
              <a:spcAft>
                <a:spcPts val="0"/>
              </a:spcAft>
              <a:buClr>
                <a:srgbClr val="000000"/>
              </a:buClr>
              <a:buSzPts val="3200"/>
              <a:buChar char="•"/>
              <a:defRPr sz="3200"/>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38" name="Google Shape;38;p29"/>
          <p:cNvSpPr txBox="1">
            <a:spLocks noGrp="1"/>
          </p:cNvSpPr>
          <p:nvPr>
            <p:ph type="body" idx="2"/>
          </p:nvPr>
        </p:nvSpPr>
        <p:spPr>
          <a:xfrm>
            <a:off x="839787" y="2057400"/>
            <a:ext cx="3932239" cy="3811588"/>
          </a:xfrm>
          <a:prstGeom prst="rect">
            <a:avLst/>
          </a:prstGeom>
          <a:noFill/>
          <a:ln>
            <a:noFill/>
          </a:ln>
        </p:spPr>
        <p:txBody>
          <a:bodyPr spcFirstLastPara="1" wrap="square" lIns="45700" tIns="45700" rIns="45700" bIns="45700" anchor="t"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39" name="Google Shape;39;p29"/>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spTree>
      <p:nvGrpSpPr>
        <p:cNvPr id="1" name="Shape 40"/>
        <p:cNvGrpSpPr/>
        <p:nvPr/>
      </p:nvGrpSpPr>
      <p:grpSpPr>
        <a:xfrm>
          <a:off x="0" y="0"/>
          <a:ext cx="0" cy="0"/>
          <a:chOff x="0" y="0"/>
          <a:chExt cx="0" cy="0"/>
        </a:xfrm>
      </p:grpSpPr>
      <p:sp>
        <p:nvSpPr>
          <p:cNvPr id="41" name="Google Shape;41;p30"/>
          <p:cNvSpPr txBox="1">
            <a:spLocks noGrp="1"/>
          </p:cNvSpPr>
          <p:nvPr>
            <p:ph type="title"/>
          </p:nvPr>
        </p:nvSpPr>
        <p:spPr>
          <a:xfrm>
            <a:off x="839787" y="457200"/>
            <a:ext cx="3932239" cy="1600200"/>
          </a:xfrm>
          <a:prstGeom prst="rect">
            <a:avLst/>
          </a:prstGeom>
          <a:noFill/>
          <a:ln>
            <a:noFill/>
          </a:ln>
        </p:spPr>
        <p:txBody>
          <a:bodyPr spcFirstLastPara="1" wrap="square" lIns="45700" tIns="45700" rIns="45700" bIns="45700" anchor="b" anchorCtr="0">
            <a:normAutofit/>
          </a:bodyPr>
          <a:lstStyle>
            <a:lvl1pPr lvl="0" algn="l">
              <a:lnSpc>
                <a:spcPct val="90000"/>
              </a:lnSpc>
              <a:spcBef>
                <a:spcPts val="0"/>
              </a:spcBef>
              <a:spcAft>
                <a:spcPts val="0"/>
              </a:spcAft>
              <a:buClr>
                <a:srgbClr val="000000"/>
              </a:buClr>
              <a:buSzPts val="3200"/>
              <a:buFont typeface="Calibri"/>
              <a:buNone/>
              <a:defRPr sz="32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42" name="Google Shape;42;p30"/>
          <p:cNvSpPr>
            <a:spLocks noGrp="1"/>
          </p:cNvSpPr>
          <p:nvPr>
            <p:ph type="pic" idx="2"/>
          </p:nvPr>
        </p:nvSpPr>
        <p:spPr>
          <a:xfrm>
            <a:off x="5183187" y="987425"/>
            <a:ext cx="6172201"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1pPr>
            <a:lvl2pPr marR="0" lvl="1"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2pPr>
            <a:lvl3pPr marR="0" lvl="2"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3pPr>
            <a:lvl4pPr marR="0" lvl="3"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4pPr>
            <a:lvl5pPr marR="0" lvl="4"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5pPr>
            <a:lvl6pPr marR="0" lvl="5"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6pPr>
            <a:lvl7pPr marR="0" lvl="6"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7pPr>
            <a:lvl8pPr marR="0" lvl="7"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8pPr>
            <a:lvl9pPr marR="0" lvl="8"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9pPr>
          </a:lstStyle>
          <a:p>
            <a:endParaRPr dirty="0"/>
          </a:p>
        </p:txBody>
      </p:sp>
      <p:sp>
        <p:nvSpPr>
          <p:cNvPr id="43" name="Google Shape;43;p30"/>
          <p:cNvSpPr txBox="1">
            <a:spLocks noGrp="1"/>
          </p:cNvSpPr>
          <p:nvPr>
            <p:ph type="body" idx="1"/>
          </p:nvPr>
        </p:nvSpPr>
        <p:spPr>
          <a:xfrm>
            <a:off x="839787" y="2057400"/>
            <a:ext cx="3932239" cy="3811588"/>
          </a:xfrm>
          <a:prstGeom prst="rect">
            <a:avLst/>
          </a:prstGeom>
          <a:noFill/>
          <a:ln>
            <a:noFill/>
          </a:ln>
        </p:spPr>
        <p:txBody>
          <a:bodyPr spcFirstLastPara="1" wrap="square" lIns="45700" tIns="45700" rIns="45700" bIns="45700" anchor="t" anchorCtr="0">
            <a:normAutofit/>
          </a:bodyPr>
          <a:lstStyle>
            <a:lvl1pPr marL="457200" lvl="0" indent="-228600" algn="l">
              <a:lnSpc>
                <a:spcPct val="90000"/>
              </a:lnSpc>
              <a:spcBef>
                <a:spcPts val="1000"/>
              </a:spcBef>
              <a:spcAft>
                <a:spcPts val="0"/>
              </a:spcAft>
              <a:buClr>
                <a:srgbClr val="000000"/>
              </a:buClr>
              <a:buSzPts val="1600"/>
              <a:buFont typeface="Calibri"/>
              <a:buNone/>
              <a:defRPr sz="1600"/>
            </a:lvl1pPr>
            <a:lvl2pPr marL="914400" lvl="1" indent="-228600" algn="l">
              <a:lnSpc>
                <a:spcPct val="90000"/>
              </a:lnSpc>
              <a:spcBef>
                <a:spcPts val="1000"/>
              </a:spcBef>
              <a:spcAft>
                <a:spcPts val="0"/>
              </a:spcAft>
              <a:buClr>
                <a:srgbClr val="000000"/>
              </a:buClr>
              <a:buSzPts val="1600"/>
              <a:buFont typeface="Calibri"/>
              <a:buNone/>
              <a:defRPr sz="1600"/>
            </a:lvl2pPr>
            <a:lvl3pPr marL="1371600" lvl="2" indent="-228600" algn="l">
              <a:lnSpc>
                <a:spcPct val="90000"/>
              </a:lnSpc>
              <a:spcBef>
                <a:spcPts val="1000"/>
              </a:spcBef>
              <a:spcAft>
                <a:spcPts val="0"/>
              </a:spcAft>
              <a:buClr>
                <a:srgbClr val="000000"/>
              </a:buClr>
              <a:buSzPts val="1600"/>
              <a:buFont typeface="Calibri"/>
              <a:buNone/>
              <a:defRPr sz="1600"/>
            </a:lvl3pPr>
            <a:lvl4pPr marL="1828800" lvl="3" indent="-228600" algn="l">
              <a:lnSpc>
                <a:spcPct val="90000"/>
              </a:lnSpc>
              <a:spcBef>
                <a:spcPts val="1000"/>
              </a:spcBef>
              <a:spcAft>
                <a:spcPts val="0"/>
              </a:spcAft>
              <a:buClr>
                <a:srgbClr val="000000"/>
              </a:buClr>
              <a:buSzPts val="1600"/>
              <a:buFont typeface="Calibri"/>
              <a:buNone/>
              <a:defRPr sz="1600"/>
            </a:lvl4pPr>
            <a:lvl5pPr marL="2286000" lvl="4" indent="-228600" algn="l">
              <a:lnSpc>
                <a:spcPct val="90000"/>
              </a:lnSpc>
              <a:spcBef>
                <a:spcPts val="1000"/>
              </a:spcBef>
              <a:spcAft>
                <a:spcPts val="0"/>
              </a:spcAft>
              <a:buClr>
                <a:srgbClr val="000000"/>
              </a:buClr>
              <a:buSzPts val="1600"/>
              <a:buFont typeface="Calibri"/>
              <a:buNone/>
              <a:defRPr sz="1600"/>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44" name="Google Shape;44;p30"/>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sp>
        <p:nvSpPr>
          <p:cNvPr id="6" name="Google Shape;6;p21"/>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marR="0" lvl="0"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1pPr>
            <a:lvl2pPr marR="0" lvl="1"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2pPr>
            <a:lvl3pPr marR="0" lvl="2"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3pPr>
            <a:lvl4pPr marR="0" lvl="3"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4pPr>
            <a:lvl5pPr marR="0" lvl="4"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5pPr>
            <a:lvl6pPr marR="0" lvl="5"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6pPr>
            <a:lvl7pPr marR="0" lvl="6"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7pPr>
            <a:lvl8pPr marR="0" lvl="7"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8pPr>
            <a:lvl9pPr marR="0" lvl="8"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9pPr>
          </a:lstStyle>
          <a:p>
            <a:endParaRPr/>
          </a:p>
        </p:txBody>
      </p:sp>
      <p:sp>
        <p:nvSpPr>
          <p:cNvPr id="7" name="Google Shape;7;p21"/>
          <p:cNvSpPr txBox="1">
            <a:spLocks noGrp="1"/>
          </p:cNvSpPr>
          <p:nvPr>
            <p:ph type="body" idx="1"/>
          </p:nvPr>
        </p:nvSpPr>
        <p:spPr>
          <a:xfrm>
            <a:off x="838200" y="1825625"/>
            <a:ext cx="10515600" cy="4351338"/>
          </a:xfrm>
          <a:prstGeom prst="rect">
            <a:avLst/>
          </a:prstGeom>
          <a:noFill/>
          <a:ln>
            <a:noFill/>
          </a:ln>
        </p:spPr>
        <p:txBody>
          <a:bodyPr spcFirstLastPara="1" wrap="square" lIns="45700" tIns="45700" rIns="45700" bIns="45700" anchor="t" anchorCtr="0">
            <a:normAutofit/>
          </a:bodyPr>
          <a:lstStyle>
            <a:lvl1pPr marL="457200" marR="0" lvl="0"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1pPr>
            <a:lvl2pPr marL="914400" marR="0" lvl="1"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2pPr>
            <a:lvl3pPr marL="1371600" marR="0" lvl="2"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3pPr>
            <a:lvl4pPr marL="1828800" marR="0" lvl="3"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4pPr>
            <a:lvl5pPr marL="2286000" marR="0" lvl="4"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5pPr>
            <a:lvl6pPr marL="2743200" marR="0" lvl="5"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6pPr>
            <a:lvl7pPr marL="3200400" marR="0" lvl="6"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7pPr>
            <a:lvl8pPr marL="3657600" marR="0" lvl="7"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8pPr>
            <a:lvl9pPr marL="4114800" marR="0" lvl="8"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9pPr>
          </a:lstStyle>
          <a:p>
            <a:endParaRPr/>
          </a:p>
        </p:txBody>
      </p:sp>
      <p:sp>
        <p:nvSpPr>
          <p:cNvPr id="8" name="Google Shape;8;p21"/>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marR="0" lvl="0"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sz="1400" dirty="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8"/>
        <p:cNvGrpSpPr/>
        <p:nvPr/>
      </p:nvGrpSpPr>
      <p:grpSpPr>
        <a:xfrm>
          <a:off x="0" y="0"/>
          <a:ext cx="0" cy="0"/>
          <a:chOff x="0" y="0"/>
          <a:chExt cx="0" cy="0"/>
        </a:xfrm>
      </p:grpSpPr>
      <p:sp>
        <p:nvSpPr>
          <p:cNvPr id="49" name="Google Shape;49;p1">
            <a:extLst>
              <a:ext uri="{C183D7F6-B498-43B3-948B-1728B52AA6E4}">
                <adec:decorative xmlns:adec="http://schemas.microsoft.com/office/drawing/2017/decorative" val="1"/>
              </a:ext>
            </a:extLst>
          </p:cNvPr>
          <p:cNvSpPr/>
          <p:nvPr/>
        </p:nvSpPr>
        <p:spPr>
          <a:xfrm>
            <a:off x="0" y="0"/>
            <a:ext cx="12192000" cy="1194957"/>
          </a:xfrm>
          <a:prstGeom prst="rect">
            <a:avLst/>
          </a:prstGeom>
          <a:solidFill>
            <a:srgbClr val="5A7E83"/>
          </a:solidFill>
          <a:ln>
            <a:noFill/>
          </a:ln>
        </p:spPr>
        <p:txBody>
          <a:bodyPr spcFirstLastPara="1" wrap="square" lIns="45700" tIns="45700" rIns="45700" bIns="45700" anchor="ctr" anchorCtr="0">
            <a:noAutofit/>
          </a:bodyPr>
          <a:lstStyle/>
          <a:p>
            <a:pPr marL="0" marR="0" lvl="0" indent="0" algn="ctr" rtl="0">
              <a:lnSpc>
                <a:spcPct val="100000"/>
              </a:lnSpc>
              <a:spcBef>
                <a:spcPts val="0"/>
              </a:spcBef>
              <a:spcAft>
                <a:spcPts val="0"/>
              </a:spcAft>
              <a:buClr>
                <a:srgbClr val="404040"/>
              </a:buClr>
              <a:buSzPts val="1800"/>
              <a:buFont typeface="Calibri"/>
              <a:buNone/>
            </a:pPr>
            <a:endParaRPr sz="1800" b="0" i="0" u="none" strike="noStrike" cap="none" dirty="0">
              <a:solidFill>
                <a:srgbClr val="404040"/>
              </a:solidFill>
              <a:latin typeface="Calibri"/>
              <a:ea typeface="Calibri"/>
              <a:cs typeface="Calibri"/>
              <a:sym typeface="Calibri"/>
            </a:endParaRPr>
          </a:p>
        </p:txBody>
      </p:sp>
      <p:sp>
        <p:nvSpPr>
          <p:cNvPr id="50" name="Google Shape;50;p1"/>
          <p:cNvSpPr txBox="1">
            <a:spLocks noGrp="1"/>
          </p:cNvSpPr>
          <p:nvPr>
            <p:ph type="title" idx="4294967295"/>
          </p:nvPr>
        </p:nvSpPr>
        <p:spPr>
          <a:xfrm>
            <a:off x="1569716" y="1839802"/>
            <a:ext cx="9052562" cy="3785611"/>
          </a:xfrm>
          <a:prstGeom prst="rect">
            <a:avLst/>
          </a:prstGeom>
          <a:noFill/>
          <a:ln>
            <a:noFill/>
            <a:prstDash/>
          </a:ln>
          <a:effectLst/>
        </p:spPr>
        <p:txBody>
          <a:bodyPr rot="0" spcFirstLastPara="1" vertOverflow="overflow" horzOverflow="overflow" vert="horz" wrap="square" lIns="45700" tIns="45700" rIns="45700" bIns="4570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rgbClr val="000000"/>
              </a:buClr>
              <a:buSzPts val="6000"/>
              <a:buFont typeface="Century Gothic"/>
              <a:buNone/>
              <a:tabLst/>
              <a:defRPr/>
            </a:pPr>
            <a:r>
              <a:rPr kumimoji="0" lang="en-US" sz="6000" b="0" i="0" u="none" strike="noStrike" kern="0" cap="none" spc="0" normalizeH="0" baseline="0" noProof="0" dirty="0">
                <a:ln>
                  <a:noFill/>
                </a:ln>
                <a:solidFill>
                  <a:srgbClr val="000000"/>
                </a:solidFill>
                <a:effectLst/>
                <a:uLnTx/>
                <a:uFillTx/>
                <a:latin typeface="Century Gothic"/>
                <a:ea typeface="Century Gothic"/>
                <a:cs typeface="Century Gothic"/>
                <a:sym typeface="Century Gothic"/>
              </a:rPr>
              <a:t>Causes of Unemployment and Inflation around the World</a:t>
            </a:r>
            <a:endParaRPr kumimoji="0" lang="en-US"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cxnSp>
        <p:nvCxnSpPr>
          <p:cNvPr id="51" name="Google Shape;51;p1">
            <a:extLst>
              <a:ext uri="{C183D7F6-B498-43B3-948B-1728B52AA6E4}">
                <adec:decorative xmlns:adec="http://schemas.microsoft.com/office/drawing/2017/decorative" val="1"/>
              </a:ext>
            </a:extLst>
          </p:cNvPr>
          <p:cNvCxnSpPr/>
          <p:nvPr/>
        </p:nvCxnSpPr>
        <p:spPr>
          <a:xfrm>
            <a:off x="3130057" y="5625413"/>
            <a:ext cx="5931879" cy="1"/>
          </a:xfrm>
          <a:prstGeom prst="straightConnector1">
            <a:avLst/>
          </a:prstGeom>
          <a:noFill/>
          <a:ln w="9525" cap="flat" cmpd="sng">
            <a:solidFill>
              <a:srgbClr val="000000"/>
            </a:solidFill>
            <a:prstDash val="solid"/>
            <a:miter lim="8000"/>
            <a:headEnd type="none" w="sm" len="sm"/>
            <a:tailEnd type="none" w="sm" len="sm"/>
          </a:ln>
        </p:spPr>
      </p:cxnSp>
      <p:sp>
        <p:nvSpPr>
          <p:cNvPr id="52" name="Google Shape;52;p1"/>
          <p:cNvSpPr txBox="1"/>
          <p:nvPr/>
        </p:nvSpPr>
        <p:spPr>
          <a:xfrm>
            <a:off x="481647" y="320477"/>
            <a:ext cx="3565363" cy="561341"/>
          </a:xfrm>
          <a:prstGeom prst="rect">
            <a:avLst/>
          </a:prstGeom>
          <a:solidFill>
            <a:srgbClr val="5A7E83"/>
          </a:solid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dirty="0">
                <a:solidFill>
                  <a:srgbClr val="FFFFFF"/>
                </a:solidFill>
                <a:latin typeface="Century Gothic"/>
                <a:ea typeface="Century Gothic"/>
                <a:cs typeface="Century Gothic"/>
                <a:sym typeface="Century Gothic"/>
              </a:rPr>
              <a:t>HAWKES</a:t>
            </a:r>
            <a:r>
              <a:rPr lang="en-US" sz="2800" b="0" i="0" u="none" strike="noStrike" cap="none" dirty="0">
                <a:solidFill>
                  <a:srgbClr val="FFFFFF"/>
                </a:solidFill>
                <a:latin typeface="Century Gothic"/>
                <a:ea typeface="Century Gothic"/>
                <a:cs typeface="Century Gothic"/>
                <a:sym typeface="Century Gothic"/>
              </a:rPr>
              <a:t> LEARNING</a:t>
            </a:r>
            <a:endParaRPr dirty="0"/>
          </a:p>
        </p:txBody>
      </p:sp>
      <p:cxnSp>
        <p:nvCxnSpPr>
          <p:cNvPr id="53" name="Google Shape;53;p1">
            <a:extLst>
              <a:ext uri="{C183D7F6-B498-43B3-948B-1728B52AA6E4}">
                <adec:decorative xmlns:adec="http://schemas.microsoft.com/office/drawing/2017/decorative" val="1"/>
              </a:ext>
            </a:extLst>
          </p:cNvPr>
          <p:cNvCxnSpPr/>
          <p:nvPr/>
        </p:nvCxnSpPr>
        <p:spPr>
          <a:xfrm>
            <a:off x="3130058" y="1839802"/>
            <a:ext cx="5931879" cy="1"/>
          </a:xfrm>
          <a:prstGeom prst="straightConnector1">
            <a:avLst/>
          </a:prstGeom>
          <a:noFill/>
          <a:ln w="9525" cap="flat" cmpd="sng">
            <a:solidFill>
              <a:srgbClr val="000000"/>
            </a:solidFill>
            <a:prstDash val="solid"/>
            <a:miter lim="8000"/>
            <a:headEnd type="none" w="sm" len="sm"/>
            <a:tailEnd type="none" w="sm" len="sm"/>
          </a:ln>
        </p:spPr>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56E9BCE-F8DF-4D43-9451-DE1D45B86F57}"/>
              </a:ext>
              <a:ext uri="{C183D7F6-B498-43B3-948B-1728B52AA6E4}">
                <adec:decorative xmlns:adec="http://schemas.microsoft.com/office/drawing/2017/decorative" val="1"/>
              </a:ext>
            </a:extLst>
          </p:cNvPr>
          <p:cNvSpPr/>
          <p:nvPr/>
        </p:nvSpPr>
        <p:spPr>
          <a:xfrm>
            <a:off x="1881188" y="1433251"/>
            <a:ext cx="8429625" cy="4437458"/>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000" b="0" i="0" u="none" strike="noStrike" kern="0" cap="none" spc="0" normalizeH="0" baseline="0" noProof="0" dirty="0">
                <a:ln>
                  <a:noFill/>
                </a:ln>
                <a:solidFill>
                  <a:srgbClr val="000000"/>
                </a:solidFill>
                <a:effectLst/>
                <a:uLnTx/>
                <a:uFillTx/>
                <a:latin typeface="Century Gothic" panose="020B0502020202020204" pitchFamily="34" charset="0"/>
                <a:ea typeface="Arial"/>
                <a:cs typeface="Arial"/>
                <a:sym typeface="Arial"/>
              </a:rPr>
              <a:t>Summary</a:t>
            </a:r>
            <a:endParaRPr kumimoji="0" lang="en-US" sz="3000" b="0" i="0" u="none" strike="noStrike" kern="0" cap="none" spc="0" normalizeH="0" baseline="-25000" noProof="0" dirty="0">
              <a:ln>
                <a:noFill/>
              </a:ln>
              <a:solidFill>
                <a:srgbClr val="000000"/>
              </a:solidFill>
              <a:effectLst/>
              <a:uLnTx/>
              <a:uFillTx/>
              <a:latin typeface="Century Gothic" panose="020B0502020202020204" pitchFamily="34" charset="0"/>
              <a:ea typeface="Arial"/>
              <a:cs typeface="Arial"/>
              <a:sym typeface="Arial"/>
            </a:endParaRPr>
          </a:p>
        </p:txBody>
      </p:sp>
      <p:sp>
        <p:nvSpPr>
          <p:cNvPr id="2" name="TextBox 1"/>
          <p:cNvSpPr txBox="1"/>
          <p:nvPr/>
        </p:nvSpPr>
        <p:spPr>
          <a:xfrm>
            <a:off x="7001041" y="6067198"/>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Google Shape;156;p18">
            <a:extLst>
              <a:ext uri="{FF2B5EF4-FFF2-40B4-BE49-F238E27FC236}">
                <a16:creationId xmlns:a16="http://schemas.microsoft.com/office/drawing/2014/main" id="{3601E3BA-053D-463A-9A46-79AA4CDD62A6}"/>
              </a:ext>
            </a:extLst>
          </p:cNvPr>
          <p:cNvSpPr txBox="1"/>
          <p:nvPr/>
        </p:nvSpPr>
        <p:spPr>
          <a:xfrm>
            <a:off x="2066769" y="1607520"/>
            <a:ext cx="7807500" cy="493367"/>
          </a:xfrm>
          <a:prstGeom prst="rect">
            <a:avLst/>
          </a:prstGeom>
          <a:solidFill>
            <a:srgbClr val="627981"/>
          </a:solidFill>
          <a:ln>
            <a:solidFill>
              <a:srgbClr val="627981"/>
            </a:solid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Monetary policy can address cyclical unemployment, but the natural rate of unemployment is harder to address.</a:t>
            </a:r>
          </a:p>
          <a:p>
            <a:pPr marL="444500" marR="0" lvl="0" indent="-342900" algn="l" rtl="0">
              <a:spcBef>
                <a:spcPts val="0"/>
              </a:spcBef>
              <a:spcAft>
                <a:spcPts val="0"/>
              </a:spcAft>
              <a:buClr>
                <a:schemeClr val="lt1"/>
              </a:buClr>
              <a:buSzPts val="2000"/>
              <a:buFont typeface="Arial" panose="020B0604020202020204" pitchFamily="34" charset="0"/>
              <a:buChar char="•"/>
            </a:pPr>
            <a:endParaRPr lang="en-US" sz="2000" dirty="0">
              <a:solidFill>
                <a:schemeClr val="bg1"/>
              </a:solidFill>
              <a:latin typeface="Calibri" panose="020F0502020204030204" pitchFamily="34" charset="0"/>
              <a:cs typeface="Times New Roman" panose="02020603050405020304" pitchFamily="18" charset="0"/>
            </a:endParaRPr>
          </a:p>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ea typeface="Calibri"/>
                <a:cs typeface="Times New Roman" panose="02020603050405020304" pitchFamily="18" charset="0"/>
                <a:sym typeface="Calibri"/>
              </a:rPr>
              <a:t>People in low- and middle-income nations are not unemployed in the same sense meant in Western culture, but neither are they always employed in a consistent wage-paying job.</a:t>
            </a:r>
          </a:p>
          <a:p>
            <a:pPr marL="444500" marR="0" lvl="0" indent="-342900" algn="l" rtl="0">
              <a:spcBef>
                <a:spcPts val="0"/>
              </a:spcBef>
              <a:spcAft>
                <a:spcPts val="0"/>
              </a:spcAft>
              <a:buClr>
                <a:schemeClr val="lt1"/>
              </a:buClr>
              <a:buSzPts val="2000"/>
              <a:buFont typeface="Arial" panose="020B0604020202020204" pitchFamily="34" charset="0"/>
              <a:buChar char="•"/>
            </a:pPr>
            <a:endParaRPr lang="en-US" sz="2000" dirty="0">
              <a:solidFill>
                <a:schemeClr val="lt1"/>
              </a:solidFill>
              <a:latin typeface="Calibri"/>
              <a:ea typeface="Calibri"/>
              <a:cs typeface="Calibri"/>
              <a:sym typeface="Calibri"/>
            </a:endParaRPr>
          </a:p>
          <a:p>
            <a:pPr marL="444500" indent="-342900">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Most high-income economies have learned that their central banks can control inflation in the long-term and that inflation has no long-term benefits.</a:t>
            </a:r>
          </a:p>
          <a:p>
            <a:pPr marL="444500" indent="-342900">
              <a:buClr>
                <a:schemeClr val="lt1"/>
              </a:buClr>
              <a:buSzPts val="2000"/>
              <a:buFont typeface="Arial" panose="020B0604020202020204" pitchFamily="34" charset="0"/>
              <a:buChar char="•"/>
            </a:pPr>
            <a:endParaRPr lang="en-US" sz="2000" dirty="0">
              <a:solidFill>
                <a:schemeClr val="bg1"/>
              </a:solidFill>
              <a:latin typeface="Calibri" panose="020F0502020204030204" pitchFamily="34" charset="0"/>
              <a:cs typeface="Times New Roman" panose="02020603050405020304" pitchFamily="18" charset="0"/>
            </a:endParaRPr>
          </a:p>
          <a:p>
            <a:pPr marL="444500" indent="-342900">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Smaller economies may face more volatile inflation because they can be unsettled by international movements of capital and goods.</a:t>
            </a:r>
            <a:endParaRPr lang="en-US" sz="2000" dirty="0">
              <a:solidFill>
                <a:schemeClr val="bg1"/>
              </a:solidFill>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422947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Shape 347"/>
        <p:cNvGrpSpPr/>
        <p:nvPr/>
      </p:nvGrpSpPr>
      <p:grpSpPr>
        <a:xfrm>
          <a:off x="0" y="0"/>
          <a:ext cx="0" cy="0"/>
          <a:chOff x="0" y="0"/>
          <a:chExt cx="0" cy="0"/>
        </a:xfrm>
      </p:grpSpPr>
      <p:cxnSp>
        <p:nvCxnSpPr>
          <p:cNvPr id="348" name="Google Shape;348;p20">
            <a:extLst>
              <a:ext uri="{C183D7F6-B498-43B3-948B-1728B52AA6E4}">
                <adec:decorative xmlns:adec="http://schemas.microsoft.com/office/drawing/2017/decorative" val="1"/>
              </a:ext>
            </a:extLst>
          </p:cNvPr>
          <p:cNvCxnSpPr/>
          <p:nvPr/>
        </p:nvCxnSpPr>
        <p:spPr>
          <a:xfrm>
            <a:off x="1859169" y="2729726"/>
            <a:ext cx="8429626" cy="1"/>
          </a:xfrm>
          <a:prstGeom prst="straightConnector1">
            <a:avLst/>
          </a:prstGeom>
          <a:noFill/>
          <a:ln w="12700" cap="flat" cmpd="sng">
            <a:solidFill>
              <a:srgbClr val="FFFFFF"/>
            </a:solidFill>
            <a:prstDash val="solid"/>
            <a:miter lim="8000"/>
            <a:headEnd type="none" w="sm" len="sm"/>
            <a:tailEnd type="none" w="sm" len="sm"/>
          </a:ln>
        </p:spPr>
      </p:cxnSp>
      <p:sp>
        <p:nvSpPr>
          <p:cNvPr id="349" name="Google Shape;349;p20"/>
          <p:cNvSpPr txBox="1">
            <a:spLocks noGrp="1"/>
          </p:cNvSpPr>
          <p:nvPr>
            <p:ph type="title" idx="4294967295"/>
          </p:nvPr>
        </p:nvSpPr>
        <p:spPr>
          <a:xfrm>
            <a:off x="1569719" y="1410227"/>
            <a:ext cx="9052562" cy="1209041"/>
          </a:xfrm>
          <a:prstGeom prst="rect">
            <a:avLst/>
          </a:prstGeom>
          <a:noFill/>
          <a:ln>
            <a:noFill/>
            <a:prstDash/>
          </a:ln>
          <a:effectLst/>
        </p:spPr>
        <p:txBody>
          <a:bodyPr rot="0" spcFirstLastPara="1" vertOverflow="overflow" horzOverflow="overflow" vert="horz" wrap="square" lIns="45700" tIns="45700" rIns="45700" bIns="4570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rgbClr val="FFFFFF"/>
              </a:buClr>
              <a:buSzPts val="7200"/>
              <a:buFont typeface="Century Gothic"/>
              <a:buNone/>
              <a:tabLst/>
              <a:defRPr/>
            </a:pPr>
            <a:r>
              <a:rPr kumimoji="0" lang="en-US" sz="7200" b="1"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HAWKES</a:t>
            </a:r>
            <a:r>
              <a:rPr kumimoji="0" lang="en-US" sz="72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 LEARNING</a:t>
            </a:r>
            <a:endParaRPr kumimoji="0" lang="en-US"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pic>
        <p:nvPicPr>
          <p:cNvPr id="350" name="Google Shape;350;p20" descr="Picture 5"/>
          <p:cNvPicPr preferRelativeResize="0"/>
          <p:nvPr/>
        </p:nvPicPr>
        <p:blipFill rotWithShape="1">
          <a:blip r:embed="rId3">
            <a:alphaModFix/>
          </a:blip>
          <a:srcRect/>
          <a:stretch/>
        </p:blipFill>
        <p:spPr>
          <a:xfrm>
            <a:off x="3281107" y="3050910"/>
            <a:ext cx="609601" cy="609601"/>
          </a:xfrm>
          <a:prstGeom prst="rect">
            <a:avLst/>
          </a:prstGeom>
          <a:noFill/>
          <a:ln>
            <a:noFill/>
          </a:ln>
        </p:spPr>
      </p:pic>
      <p:pic>
        <p:nvPicPr>
          <p:cNvPr id="351" name="Google Shape;351;p20" descr="Picture 6"/>
          <p:cNvPicPr preferRelativeResize="0"/>
          <p:nvPr/>
        </p:nvPicPr>
        <p:blipFill rotWithShape="1">
          <a:blip r:embed="rId4">
            <a:alphaModFix/>
          </a:blip>
          <a:srcRect/>
          <a:stretch/>
        </p:blipFill>
        <p:spPr>
          <a:xfrm>
            <a:off x="4666179" y="3050910"/>
            <a:ext cx="609601" cy="609601"/>
          </a:xfrm>
          <a:prstGeom prst="rect">
            <a:avLst/>
          </a:prstGeom>
          <a:noFill/>
          <a:ln>
            <a:noFill/>
          </a:ln>
        </p:spPr>
      </p:pic>
      <p:pic>
        <p:nvPicPr>
          <p:cNvPr id="352" name="Google Shape;352;p20" descr="Picture 7"/>
          <p:cNvPicPr preferRelativeResize="0"/>
          <p:nvPr/>
        </p:nvPicPr>
        <p:blipFill rotWithShape="1">
          <a:blip r:embed="rId5">
            <a:alphaModFix/>
          </a:blip>
          <a:srcRect/>
          <a:stretch/>
        </p:blipFill>
        <p:spPr>
          <a:xfrm>
            <a:off x="6217122" y="3050910"/>
            <a:ext cx="609601" cy="609601"/>
          </a:xfrm>
          <a:prstGeom prst="rect">
            <a:avLst/>
          </a:prstGeom>
          <a:noFill/>
          <a:ln>
            <a:noFill/>
          </a:ln>
        </p:spPr>
      </p:pic>
      <p:pic>
        <p:nvPicPr>
          <p:cNvPr id="353" name="Google Shape;353;p20" descr="Picture 8"/>
          <p:cNvPicPr preferRelativeResize="0"/>
          <p:nvPr/>
        </p:nvPicPr>
        <p:blipFill rotWithShape="1">
          <a:blip r:embed="rId6">
            <a:alphaModFix/>
          </a:blip>
          <a:srcRect/>
          <a:stretch/>
        </p:blipFill>
        <p:spPr>
          <a:xfrm>
            <a:off x="7768065" y="3050910"/>
            <a:ext cx="609601" cy="60960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8" name="Google Shape;68;p3"/>
          <p:cNvSpPr txBox="1">
            <a:spLocks noGrp="1"/>
          </p:cNvSpPr>
          <p:nvPr>
            <p:ph type="title" idx="4294967295"/>
          </p:nvPr>
        </p:nvSpPr>
        <p:spPr>
          <a:xfrm>
            <a:off x="1569721" y="225068"/>
            <a:ext cx="9052501" cy="553957"/>
          </a:xfrm>
          <a:prstGeom prst="rect">
            <a:avLst/>
          </a:prstGeom>
          <a:noFill/>
          <a:ln>
            <a:noFill/>
            <a:prstDash/>
          </a:ln>
          <a:effectLst/>
        </p:spPr>
        <p:txBody>
          <a:bodyPr rot="0" spcFirstLastPara="1" vertOverflow="overflow" horzOverflow="overflow" vert="horz" wrap="square" lIns="45700" tIns="45700" rIns="45700" bIns="4570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Century Gothic"/>
              <a:buNone/>
              <a:tabLst/>
              <a:defRPr/>
            </a:pPr>
            <a:r>
              <a:rPr kumimoji="0" lang="en-US" sz="3000" b="0" i="0" u="none" strike="noStrike" kern="0" cap="none" spc="0" normalizeH="0" baseline="0" noProof="0" dirty="0">
                <a:ln>
                  <a:noFill/>
                </a:ln>
                <a:solidFill>
                  <a:srgbClr val="000000"/>
                </a:solidFill>
                <a:effectLst/>
                <a:uLnTx/>
                <a:uFillTx/>
                <a:latin typeface="Century Gothic"/>
                <a:ea typeface="Arial"/>
                <a:cs typeface="Arial"/>
                <a:sym typeface="Century Gothic"/>
              </a:rPr>
              <a:t>Introduction</a:t>
            </a:r>
            <a:endParaRPr kumimoji="0" lang="en-US" sz="3200" b="0" i="0" u="none" strike="noStrike" kern="0" cap="none" spc="0" normalizeH="0" baseline="-25000" noProof="0" dirty="0">
              <a:ln>
                <a:noFill/>
              </a:ln>
              <a:solidFill>
                <a:srgbClr val="000000"/>
              </a:solidFill>
              <a:effectLst/>
              <a:uLnTx/>
              <a:uFillTx/>
              <a:latin typeface="Arial"/>
              <a:ea typeface="Arial"/>
              <a:cs typeface="Arial"/>
              <a:sym typeface="Arial"/>
            </a:endParaRPr>
          </a:p>
        </p:txBody>
      </p:sp>
      <p:cxnSp>
        <p:nvCxnSpPr>
          <p:cNvPr id="70" name="Google Shape;70;p3">
            <a:extLst>
              <a:ext uri="{C183D7F6-B498-43B3-948B-1728B52AA6E4}">
                <adec:decorative xmlns:adec="http://schemas.microsoft.com/office/drawing/2017/decorative" val="1"/>
              </a:ext>
            </a:extLst>
          </p:cNvPr>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grpSp>
        <p:nvGrpSpPr>
          <p:cNvPr id="11" name="Google Shape;154;p18" descr="There are two ways to categorize the causes of unemployment in the world's high-income countries:&#10;">
            <a:extLst>
              <a:ext uri="{FF2B5EF4-FFF2-40B4-BE49-F238E27FC236}">
                <a16:creationId xmlns:a16="http://schemas.microsoft.com/office/drawing/2014/main" id="{8F4E44DC-A241-4411-96F1-1C705D4D565F}"/>
              </a:ext>
            </a:extLst>
          </p:cNvPr>
          <p:cNvGrpSpPr/>
          <p:nvPr/>
        </p:nvGrpSpPr>
        <p:grpSpPr>
          <a:xfrm>
            <a:off x="2066769" y="1515231"/>
            <a:ext cx="8058462" cy="994870"/>
            <a:chOff x="542761" y="1736761"/>
            <a:chExt cx="8058462"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61" y="1826187"/>
              <a:ext cx="7807500" cy="400200"/>
            </a:xfrm>
            <a:prstGeom prst="rect">
              <a:avLst/>
            </a:prstGeom>
            <a:solidFill>
              <a:srgbClr val="627981"/>
            </a:solidFill>
            <a:ln>
              <a:noFill/>
            </a:ln>
          </p:spPr>
          <p:txBody>
            <a:bodyPr spcFirstLastPara="1" wrap="square" lIns="91425" tIns="45700" rIns="91425" bIns="45700" anchor="t" anchorCtr="0">
              <a:noAutofit/>
            </a:bodyPr>
            <a:lstStyle/>
            <a:p>
              <a:pPr marL="101600" marR="0" lvl="0" algn="ctr" rtl="0">
                <a:spcBef>
                  <a:spcPts val="0"/>
                </a:spcBef>
                <a:spcAft>
                  <a:spcPts val="0"/>
                </a:spcAft>
                <a:buClr>
                  <a:schemeClr val="lt1"/>
                </a:buClr>
                <a:buSzPts val="2000"/>
              </a:pPr>
              <a:r>
                <a:rPr lang="en-US" sz="2000" dirty="0">
                  <a:solidFill>
                    <a:schemeClr val="bg1"/>
                  </a:solidFill>
                  <a:latin typeface="Calibri" panose="020F0502020204030204" pitchFamily="34" charset="0"/>
                  <a:cs typeface="Times New Roman" panose="02020603050405020304" pitchFamily="18" charset="0"/>
                </a:rPr>
                <a:t>There are two ways to categorize the causes of unemployment in the world's high-income countries:</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sp>
        <p:nvSpPr>
          <p:cNvPr id="2" name="Rectangle 1">
            <a:extLst>
              <a:ext uri="{FF2B5EF4-FFF2-40B4-BE49-F238E27FC236}">
                <a16:creationId xmlns:a16="http://schemas.microsoft.com/office/drawing/2014/main" id="{D46ACDC7-A394-4FEA-8DED-5E909CDC0FCF}"/>
              </a:ext>
            </a:extLst>
          </p:cNvPr>
          <p:cNvSpPr/>
          <p:nvPr/>
        </p:nvSpPr>
        <p:spPr>
          <a:xfrm>
            <a:off x="2066768" y="2809461"/>
            <a:ext cx="3711179" cy="1715854"/>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latin typeface="Calibri" panose="020F0502020204030204" pitchFamily="34" charset="0"/>
                <a:cs typeface="Times New Roman" panose="02020603050405020304" pitchFamily="18" charset="0"/>
              </a:rPr>
              <a:t>Cyclical unemployment caused by a recession</a:t>
            </a:r>
          </a:p>
        </p:txBody>
      </p:sp>
      <p:sp>
        <p:nvSpPr>
          <p:cNvPr id="3" name="Rectangle 2">
            <a:extLst>
              <a:ext uri="{FF2B5EF4-FFF2-40B4-BE49-F238E27FC236}">
                <a16:creationId xmlns:a16="http://schemas.microsoft.com/office/drawing/2014/main" id="{DCBAEA57-12E4-4EA1-B53A-9D1D624F0FC8}"/>
              </a:ext>
            </a:extLst>
          </p:cNvPr>
          <p:cNvSpPr/>
          <p:nvPr/>
        </p:nvSpPr>
        <p:spPr>
          <a:xfrm>
            <a:off x="6414052" y="2809461"/>
            <a:ext cx="3711179" cy="1715854"/>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latin typeface="Calibri" panose="020F0502020204030204" pitchFamily="34" charset="0"/>
                <a:cs typeface="Times New Roman" panose="02020603050405020304" pitchFamily="18" charset="0"/>
              </a:rPr>
              <a:t>The natural rate of unemployment caused by factors in labor markets</a:t>
            </a:r>
          </a:p>
        </p:txBody>
      </p:sp>
    </p:spTree>
    <p:extLst>
      <p:ext uri="{BB962C8B-B14F-4D97-AF65-F5344CB8AC3E}">
        <p14:creationId xmlns:p14="http://schemas.microsoft.com/office/powerpoint/2010/main" val="15952002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8" name="Google Shape;68;p3"/>
          <p:cNvSpPr txBox="1">
            <a:spLocks noGrp="1"/>
          </p:cNvSpPr>
          <p:nvPr>
            <p:ph type="title" idx="4294967295"/>
          </p:nvPr>
        </p:nvSpPr>
        <p:spPr>
          <a:xfrm>
            <a:off x="1569721" y="225068"/>
            <a:ext cx="9052501" cy="553957"/>
          </a:xfrm>
          <a:prstGeom prst="rect">
            <a:avLst/>
          </a:prstGeom>
          <a:noFill/>
          <a:ln>
            <a:noFill/>
            <a:prstDash/>
          </a:ln>
          <a:effectLst/>
        </p:spPr>
        <p:txBody>
          <a:bodyPr rot="0" spcFirstLastPara="1" vertOverflow="overflow" horzOverflow="overflow" vert="horz" wrap="square" lIns="45700" tIns="45700" rIns="45700" bIns="4570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Century Gothic"/>
              <a:buNone/>
              <a:tabLst/>
              <a:defRPr/>
            </a:pPr>
            <a:r>
              <a:rPr kumimoji="0" lang="en-US" sz="3000" b="0" i="0" u="none" strike="noStrike" kern="0" cap="none" spc="0" normalizeH="0" baseline="0" noProof="0" dirty="0">
                <a:ln>
                  <a:noFill/>
                </a:ln>
                <a:solidFill>
                  <a:srgbClr val="000000"/>
                </a:solidFill>
                <a:effectLst/>
                <a:uLnTx/>
                <a:uFillTx/>
                <a:latin typeface="Century Gothic"/>
                <a:ea typeface="Arial"/>
                <a:cs typeface="Arial"/>
                <a:sym typeface="Century Gothic"/>
              </a:rPr>
              <a:t>Unemployment from a Recession</a:t>
            </a:r>
            <a:r>
              <a:rPr kumimoji="0" lang="en-US" sz="3000" b="0" i="0" u="none" strike="noStrike" kern="0" cap="none" spc="0" normalizeH="0" baseline="-25000" noProof="0" dirty="0">
                <a:ln>
                  <a:noFill/>
                </a:ln>
                <a:solidFill>
                  <a:srgbClr val="000000"/>
                </a:solidFill>
                <a:effectLst/>
                <a:uLnTx/>
                <a:uFillTx/>
                <a:latin typeface="Century Gothic"/>
                <a:ea typeface="Arial"/>
                <a:cs typeface="Arial"/>
                <a:sym typeface="Century Gothic"/>
              </a:rPr>
              <a:t>1</a:t>
            </a:r>
            <a:endParaRPr kumimoji="0" lang="en-US" sz="3200" b="0" i="0" u="none" strike="noStrike" kern="0" cap="none" spc="0" normalizeH="0" baseline="-25000" noProof="0" dirty="0">
              <a:ln>
                <a:noFill/>
              </a:ln>
              <a:solidFill>
                <a:srgbClr val="000000"/>
              </a:solidFill>
              <a:effectLst/>
              <a:uLnTx/>
              <a:uFillTx/>
              <a:latin typeface="Arial"/>
              <a:ea typeface="Arial"/>
              <a:cs typeface="Arial"/>
              <a:sym typeface="Arial"/>
            </a:endParaRPr>
          </a:p>
        </p:txBody>
      </p:sp>
      <p:cxnSp>
        <p:nvCxnSpPr>
          <p:cNvPr id="70" name="Google Shape;70;p3">
            <a:extLst>
              <a:ext uri="{C183D7F6-B498-43B3-948B-1728B52AA6E4}">
                <adec:decorative xmlns:adec="http://schemas.microsoft.com/office/drawing/2017/decorative" val="1"/>
              </a:ext>
            </a:extLst>
          </p:cNvPr>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grpSp>
        <p:nvGrpSpPr>
          <p:cNvPr id="11" name="Google Shape;154;p18" descr="The Keynesian economic model shows that there are effective tools to counteract unemployment caused by a recession. &#10;">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43245"/>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The Keynesian economic model shows that there are effective tools to counteract unemployment caused by a recession. </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descr="Expansionary monetary policy is used to increase the quantity of money and loans, drive down interest rates, and increase aggregate demand.&#10;">
            <a:extLst>
              <a:ext uri="{FF2B5EF4-FFF2-40B4-BE49-F238E27FC236}">
                <a16:creationId xmlns:a16="http://schemas.microsoft.com/office/drawing/2014/main" id="{9539C497-B2E0-4BDD-84E8-45AFD211ECCD}"/>
              </a:ext>
            </a:extLst>
          </p:cNvPr>
          <p:cNvGrpSpPr/>
          <p:nvPr/>
        </p:nvGrpSpPr>
        <p:grpSpPr>
          <a:xfrm>
            <a:off x="2066764" y="2641375"/>
            <a:ext cx="8058357" cy="1047325"/>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754409"/>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Expansionary monetary policy is used to increase the quantity of money and loans, drive down interest rates, and increase aggregate demand.</a:t>
              </a:r>
              <a:endParaRPr sz="2000" dirty="0">
                <a:solidFill>
                  <a:schemeClr val="lt1"/>
                </a:solidFill>
                <a:latin typeface="Calibri"/>
                <a:ea typeface="Calibri"/>
                <a:cs typeface="Calibri"/>
                <a:sym typeface="Calibri"/>
              </a:endParaRPr>
            </a:p>
          </p:txBody>
        </p:sp>
      </p:grpSp>
      <p:grpSp>
        <p:nvGrpSpPr>
          <p:cNvPr id="20" name="Google Shape;157;p18" descr="During a recession, there is little danger of inflation, so even a central bank that prioritizes fighting inflation can justify some reduction in interest rates.&#10;">
            <a:extLst>
              <a:ext uri="{FF2B5EF4-FFF2-40B4-BE49-F238E27FC236}">
                <a16:creationId xmlns:a16="http://schemas.microsoft.com/office/drawing/2014/main" id="{22D14B2A-682C-497B-B318-ED33E60AA45F}"/>
              </a:ext>
            </a:extLst>
          </p:cNvPr>
          <p:cNvGrpSpPr/>
          <p:nvPr/>
        </p:nvGrpSpPr>
        <p:grpSpPr>
          <a:xfrm>
            <a:off x="2066778" y="3824237"/>
            <a:ext cx="8058385" cy="1047325"/>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752173"/>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During a recession, there is little danger of inflation, so even a central bank that prioritizes fighting inflation can justify some reduction in interest rates.</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790289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8" name="Google Shape;68;p3"/>
          <p:cNvSpPr txBox="1">
            <a:spLocks noGrp="1"/>
          </p:cNvSpPr>
          <p:nvPr>
            <p:ph type="title" idx="4294967295"/>
          </p:nvPr>
        </p:nvSpPr>
        <p:spPr>
          <a:xfrm>
            <a:off x="1569721" y="225068"/>
            <a:ext cx="9052501" cy="553957"/>
          </a:xfrm>
          <a:prstGeom prst="rect">
            <a:avLst/>
          </a:prstGeom>
          <a:noFill/>
          <a:ln>
            <a:noFill/>
            <a:prstDash/>
          </a:ln>
          <a:effectLst/>
        </p:spPr>
        <p:txBody>
          <a:bodyPr rot="0" spcFirstLastPara="1" vertOverflow="overflow" horzOverflow="overflow" vert="horz" wrap="square" lIns="45700" tIns="45700" rIns="45700" bIns="4570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Century Gothic"/>
              <a:buNone/>
              <a:tabLst/>
              <a:defRPr/>
            </a:pPr>
            <a:r>
              <a:rPr kumimoji="0" lang="en-US" sz="3000" b="0" i="0" u="none" strike="noStrike" kern="0" cap="none" spc="0" normalizeH="0" baseline="0" noProof="0" dirty="0">
                <a:ln>
                  <a:noFill/>
                </a:ln>
                <a:solidFill>
                  <a:srgbClr val="000000"/>
                </a:solidFill>
                <a:effectLst/>
                <a:uLnTx/>
                <a:uFillTx/>
                <a:latin typeface="Century Gothic"/>
                <a:ea typeface="Arial"/>
                <a:cs typeface="Arial"/>
                <a:sym typeface="Century Gothic"/>
              </a:rPr>
              <a:t>Unemployment from a Recession</a:t>
            </a:r>
            <a:r>
              <a:rPr kumimoji="0" lang="en-US" sz="3000" b="0" i="0" u="none" strike="noStrike" kern="0" cap="none" spc="0" normalizeH="0" baseline="-25000" noProof="0" dirty="0">
                <a:ln>
                  <a:noFill/>
                </a:ln>
                <a:solidFill>
                  <a:srgbClr val="000000"/>
                </a:solidFill>
                <a:effectLst/>
                <a:uLnTx/>
                <a:uFillTx/>
                <a:latin typeface="Century Gothic"/>
                <a:ea typeface="Arial"/>
                <a:cs typeface="Arial"/>
                <a:sym typeface="Century Gothic"/>
              </a:rPr>
              <a:t>2</a:t>
            </a:r>
            <a:endParaRPr kumimoji="0" lang="en-US" sz="3200" b="0" i="0" u="none" strike="noStrike" kern="0" cap="none" spc="0" normalizeH="0" baseline="-25000" noProof="0" dirty="0">
              <a:ln>
                <a:noFill/>
              </a:ln>
              <a:solidFill>
                <a:srgbClr val="000000"/>
              </a:solidFill>
              <a:effectLst/>
              <a:uLnTx/>
              <a:uFillTx/>
              <a:latin typeface="Arial"/>
              <a:ea typeface="Arial"/>
              <a:cs typeface="Arial"/>
              <a:sym typeface="Arial"/>
            </a:endParaRPr>
          </a:p>
        </p:txBody>
      </p:sp>
      <p:cxnSp>
        <p:nvCxnSpPr>
          <p:cNvPr id="70" name="Google Shape;70;p3">
            <a:extLst>
              <a:ext uri="{C183D7F6-B498-43B3-948B-1728B52AA6E4}">
                <adec:decorative xmlns:adec="http://schemas.microsoft.com/office/drawing/2017/decorative" val="1"/>
              </a:ext>
            </a:extLst>
          </p:cNvPr>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grpSp>
        <p:nvGrpSpPr>
          <p:cNvPr id="11" name="Google Shape;154;p18" descr="Regarding fiscal policy, automatic stabilizers should be allowed to work, even if this means larger budget deficits in times of recession. &#10;">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6530"/>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Regarding fiscal policy, automatic stabilizers should be allowed to work, even if this means larger budget deficits in times of recession. </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descr="There is less of an argument on whether governments should also try to adopt a discretionary fiscal policy of additional tax cuts or increased spending.&#10;">
            <a:extLst>
              <a:ext uri="{FF2B5EF4-FFF2-40B4-BE49-F238E27FC236}">
                <a16:creationId xmlns:a16="http://schemas.microsoft.com/office/drawing/2014/main" id="{9539C497-B2E0-4BDD-84E8-45AFD211ECCD}"/>
              </a:ext>
            </a:extLst>
          </p:cNvPr>
          <p:cNvGrpSpPr/>
          <p:nvPr/>
        </p:nvGrpSpPr>
        <p:grpSpPr>
          <a:xfrm>
            <a:off x="2066764" y="2624428"/>
            <a:ext cx="8058357" cy="1078992"/>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766770"/>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There is less of an argument on whether governments should also try to adopt a discretionary fiscal policy of additional tax cuts or increased spending.</a:t>
              </a:r>
              <a:endParaRPr sz="2000" dirty="0">
                <a:solidFill>
                  <a:schemeClr val="lt1"/>
                </a:solidFill>
                <a:latin typeface="Calibri"/>
                <a:ea typeface="Calibri"/>
                <a:cs typeface="Calibri"/>
                <a:sym typeface="Calibri"/>
              </a:endParaRPr>
            </a:p>
          </p:txBody>
        </p:sp>
      </p:grpSp>
      <p:grpSp>
        <p:nvGrpSpPr>
          <p:cNvPr id="20" name="Google Shape;157;p18" descr="For a minor recession, countries should use discretionary fiscal policy with caution due to the time lags of policy implementation.&#10;">
            <a:extLst>
              <a:ext uri="{FF2B5EF4-FFF2-40B4-BE49-F238E27FC236}">
                <a16:creationId xmlns:a16="http://schemas.microsoft.com/office/drawing/2014/main" id="{22D14B2A-682C-497B-B318-ED33E60AA45F}"/>
              </a:ext>
            </a:extLst>
          </p:cNvPr>
          <p:cNvGrpSpPr/>
          <p:nvPr/>
        </p:nvGrpSpPr>
        <p:grpSpPr>
          <a:xfrm>
            <a:off x="2066764" y="3828669"/>
            <a:ext cx="8058399" cy="996696"/>
            <a:chOff x="542824" y="1736761"/>
            <a:chExt cx="8058399"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24" y="1829195"/>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For a minor recession, countries should use discretionary fiscal policy with caution due to the time lags of policy implementation.</a:t>
              </a:r>
              <a:endParaRPr sz="2000" dirty="0">
                <a:solidFill>
                  <a:schemeClr val="lt1"/>
                </a:solidFill>
                <a:latin typeface="Calibri"/>
                <a:ea typeface="Calibri"/>
                <a:cs typeface="Calibri"/>
                <a:sym typeface="Calibri"/>
              </a:endParaRPr>
            </a:p>
          </p:txBody>
        </p:sp>
      </p:grpSp>
      <p:grpSp>
        <p:nvGrpSpPr>
          <p:cNvPr id="23" name="Google Shape;157;p18" descr="Once a recession is over, it can take a long time before firms believe the economic climate is healthy enough to expand their workforces.&#10;">
            <a:extLst>
              <a:ext uri="{FF2B5EF4-FFF2-40B4-BE49-F238E27FC236}">
                <a16:creationId xmlns:a16="http://schemas.microsoft.com/office/drawing/2014/main" id="{AF60E2A4-F209-451F-8200-F25FD80746E6}"/>
              </a:ext>
            </a:extLst>
          </p:cNvPr>
          <p:cNvGrpSpPr/>
          <p:nvPr/>
        </p:nvGrpSpPr>
        <p:grpSpPr>
          <a:xfrm>
            <a:off x="2066764" y="4937773"/>
            <a:ext cx="8058357" cy="996696"/>
            <a:chOff x="542866" y="1736761"/>
            <a:chExt cx="8058357" cy="807000"/>
          </a:xfrm>
        </p:grpSpPr>
        <p:sp>
          <p:nvSpPr>
            <p:cNvPr id="24" name="Google Shape;158;p18">
              <a:extLst>
                <a:ext uri="{FF2B5EF4-FFF2-40B4-BE49-F238E27FC236}">
                  <a16:creationId xmlns:a16="http://schemas.microsoft.com/office/drawing/2014/main" id="{FC0FA97C-E983-4BCD-B8E9-2D4DB33E6BF8}"/>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09F5CAB7-394F-44FC-B000-25BD9847C6A7}"/>
                </a:ext>
              </a:extLst>
            </p:cNvPr>
            <p:cNvSpPr txBox="1"/>
            <p:nvPr/>
          </p:nvSpPr>
          <p:spPr>
            <a:xfrm>
              <a:off x="542866" y="1838072"/>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Once a recession is over, it can take a long time before firms believe the economic climate is healthy enough to expand their workforces.</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2810644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8" name="Google Shape;68;p3"/>
          <p:cNvSpPr txBox="1">
            <a:spLocks noGrp="1"/>
          </p:cNvSpPr>
          <p:nvPr>
            <p:ph type="title" idx="4294967295"/>
          </p:nvPr>
        </p:nvSpPr>
        <p:spPr>
          <a:xfrm>
            <a:off x="1569721" y="225068"/>
            <a:ext cx="9052501" cy="553957"/>
          </a:xfrm>
          <a:prstGeom prst="rect">
            <a:avLst/>
          </a:prstGeom>
          <a:noFill/>
          <a:ln>
            <a:noFill/>
            <a:prstDash/>
          </a:ln>
          <a:effectLst/>
        </p:spPr>
        <p:txBody>
          <a:bodyPr rot="0" spcFirstLastPara="1" vertOverflow="overflow" horzOverflow="overflow" vert="horz" wrap="square" lIns="45700" tIns="45700" rIns="45700" bIns="4570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Century Gothic"/>
              <a:buNone/>
              <a:tabLst/>
              <a:defRPr/>
            </a:pPr>
            <a:r>
              <a:rPr kumimoji="0" lang="en-US" sz="3000" b="0" i="0" u="none" strike="noStrike" kern="0" cap="none" spc="0" normalizeH="0" baseline="0" noProof="0" dirty="0">
                <a:ln>
                  <a:noFill/>
                </a:ln>
                <a:solidFill>
                  <a:srgbClr val="000000"/>
                </a:solidFill>
                <a:effectLst/>
                <a:uLnTx/>
                <a:uFillTx/>
                <a:latin typeface="Century Gothic"/>
                <a:ea typeface="Arial"/>
                <a:cs typeface="Arial"/>
                <a:sym typeface="Century Gothic"/>
              </a:rPr>
              <a:t>The Natural Rate of Unemployment</a:t>
            </a:r>
            <a:endParaRPr kumimoji="0" lang="en-US" sz="3200" b="0" i="0" u="none" strike="noStrike" kern="0" cap="none" spc="0" normalizeH="0" baseline="0" noProof="0" dirty="0">
              <a:ln>
                <a:noFill/>
              </a:ln>
              <a:solidFill>
                <a:srgbClr val="000000"/>
              </a:solidFill>
              <a:effectLst/>
              <a:uLnTx/>
              <a:uFillTx/>
              <a:latin typeface="Arial"/>
              <a:ea typeface="Arial"/>
              <a:cs typeface="Arial"/>
              <a:sym typeface="Arial"/>
            </a:endParaRPr>
          </a:p>
        </p:txBody>
      </p:sp>
      <p:cxnSp>
        <p:nvCxnSpPr>
          <p:cNvPr id="70" name="Google Shape;70;p3">
            <a:extLst>
              <a:ext uri="{C183D7F6-B498-43B3-948B-1728B52AA6E4}">
                <adec:decorative xmlns:adec="http://schemas.microsoft.com/office/drawing/2017/decorative" val="1"/>
              </a:ext>
            </a:extLst>
          </p:cNvPr>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grpSp>
        <p:nvGrpSpPr>
          <p:cNvPr id="11" name="Google Shape;154;p18" descr="Typically, unemployment rates are higher in Europe than in the United States.&#10;">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6530"/>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Typically, unemployment rates are higher in Europe than in the United States.</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descr="European countries have more rules and restrictions that discourage firms from hiring and unemployed workers from taking new jobs. &#10;">
            <a:extLst>
              <a:ext uri="{FF2B5EF4-FFF2-40B4-BE49-F238E27FC236}">
                <a16:creationId xmlns:a16="http://schemas.microsoft.com/office/drawing/2014/main" id="{9539C497-B2E0-4BDD-84E8-45AFD211ECCD}"/>
              </a:ext>
            </a:extLst>
          </p:cNvPr>
          <p:cNvGrpSpPr/>
          <p:nvPr/>
        </p:nvGrpSpPr>
        <p:grpSpPr>
          <a:xfrm>
            <a:off x="2066736" y="2627230"/>
            <a:ext cx="8058385" cy="996696"/>
            <a:chOff x="542838" y="1736761"/>
            <a:chExt cx="8058385"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38" y="1829679"/>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European countries have more rules and restrictions that discourage firms from hiring and unemployed workers from taking new jobs. </a:t>
              </a:r>
              <a:endParaRPr sz="2000" dirty="0">
                <a:solidFill>
                  <a:schemeClr val="lt1"/>
                </a:solidFill>
                <a:latin typeface="Calibri"/>
                <a:ea typeface="Calibri"/>
                <a:cs typeface="Calibri"/>
                <a:sym typeface="Calibri"/>
              </a:endParaRPr>
            </a:p>
          </p:txBody>
        </p:sp>
      </p:grpSp>
      <p:grpSp>
        <p:nvGrpSpPr>
          <p:cNvPr id="20" name="Google Shape;157;p18" descr="Government can play a useful role in providing unemployment and welfare payments; however, sometimes these laws can become intrusive enough to prevent businesses from hiring new workers.&#10;">
            <a:extLst>
              <a:ext uri="{FF2B5EF4-FFF2-40B4-BE49-F238E27FC236}">
                <a16:creationId xmlns:a16="http://schemas.microsoft.com/office/drawing/2014/main" id="{22D14B2A-682C-497B-B318-ED33E60AA45F}"/>
              </a:ext>
            </a:extLst>
          </p:cNvPr>
          <p:cNvGrpSpPr/>
          <p:nvPr/>
        </p:nvGrpSpPr>
        <p:grpSpPr>
          <a:xfrm>
            <a:off x="2066736" y="3738686"/>
            <a:ext cx="8058385" cy="1078992"/>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744351"/>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Government can play a useful role in providing unemployment and welfare payments; however, sometimes these laws can become intrusive enough to prevent businesses from hiring new workers.</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4293636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8" name="Google Shape;68;p3"/>
          <p:cNvSpPr txBox="1">
            <a:spLocks noGrp="1"/>
          </p:cNvSpPr>
          <p:nvPr>
            <p:ph type="title" idx="4294967295"/>
          </p:nvPr>
        </p:nvSpPr>
        <p:spPr>
          <a:xfrm>
            <a:off x="1569721" y="225068"/>
            <a:ext cx="9052501" cy="553957"/>
          </a:xfrm>
          <a:prstGeom prst="rect">
            <a:avLst/>
          </a:prstGeom>
          <a:noFill/>
          <a:ln>
            <a:noFill/>
            <a:prstDash/>
          </a:ln>
          <a:effectLst/>
        </p:spPr>
        <p:txBody>
          <a:bodyPr rot="0" spcFirstLastPara="1" vertOverflow="overflow" horzOverflow="overflow" vert="horz" wrap="square" lIns="45700" tIns="45700" rIns="45700" bIns="4570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Century Gothic"/>
              <a:buNone/>
              <a:tabLst/>
              <a:defRPr/>
            </a:pPr>
            <a:r>
              <a:rPr kumimoji="0" lang="en-US" sz="3000" b="0" i="0" u="none" strike="noStrike" kern="0" cap="none" spc="0" normalizeH="0" baseline="0" noProof="0" dirty="0">
                <a:ln>
                  <a:noFill/>
                </a:ln>
                <a:solidFill>
                  <a:srgbClr val="000000"/>
                </a:solidFill>
                <a:effectLst/>
                <a:uLnTx/>
                <a:uFillTx/>
                <a:latin typeface="Century Gothic"/>
                <a:ea typeface="Arial"/>
                <a:cs typeface="Arial"/>
                <a:sym typeface="Century Gothic"/>
              </a:rPr>
              <a:t>Undeveloped Labor Markets</a:t>
            </a:r>
            <a:endParaRPr kumimoji="0" lang="en-US" sz="3200" b="0" i="0" u="none" strike="noStrike" kern="0" cap="none" spc="0" normalizeH="0" baseline="0" noProof="0" dirty="0">
              <a:ln>
                <a:noFill/>
              </a:ln>
              <a:solidFill>
                <a:srgbClr val="000000"/>
              </a:solidFill>
              <a:effectLst/>
              <a:uLnTx/>
              <a:uFillTx/>
              <a:latin typeface="Arial"/>
              <a:ea typeface="Arial"/>
              <a:cs typeface="Arial"/>
              <a:sym typeface="Arial"/>
            </a:endParaRPr>
          </a:p>
        </p:txBody>
      </p:sp>
      <p:cxnSp>
        <p:nvCxnSpPr>
          <p:cNvPr id="70" name="Google Shape;70;p3">
            <a:extLst>
              <a:ext uri="{C183D7F6-B498-43B3-948B-1728B52AA6E4}">
                <adec:decorative xmlns:adec="http://schemas.microsoft.com/office/drawing/2017/decorative" val="1"/>
              </a:ext>
            </a:extLst>
          </p:cNvPr>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grpSp>
        <p:nvGrpSpPr>
          <p:cNvPr id="11" name="Google Shape;154;p18" descr="Individuals in lower-income economies often provide for their own needs by farming, fishing, trading, and other similar occupations.">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3594"/>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Individuals in lower-income economies often provide for their own needs by farming, fishing, trading, and other similar occupations. </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descr="They are not unemployed in the same way unemployed individuals in high-income countries are, nor are they employed in a steady job.">
            <a:extLst>
              <a:ext uri="{FF2B5EF4-FFF2-40B4-BE49-F238E27FC236}">
                <a16:creationId xmlns:a16="http://schemas.microsoft.com/office/drawing/2014/main" id="{9539C497-B2E0-4BDD-84E8-45AFD211ECCD}"/>
              </a:ext>
            </a:extLst>
          </p:cNvPr>
          <p:cNvGrpSpPr/>
          <p:nvPr/>
        </p:nvGrpSpPr>
        <p:grpSpPr>
          <a:xfrm>
            <a:off x="2066763" y="2623618"/>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832403"/>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They are not unemployed in the same way unemployed individuals in high-income countries are, nor are they employed in a steady job. </a:t>
              </a:r>
              <a:endParaRPr sz="2000" dirty="0">
                <a:solidFill>
                  <a:schemeClr val="lt1"/>
                </a:solidFill>
                <a:latin typeface="Calibri"/>
                <a:ea typeface="Calibri"/>
                <a:cs typeface="Calibri"/>
                <a:sym typeface="Calibri"/>
              </a:endParaRPr>
            </a:p>
          </p:txBody>
        </p:sp>
      </p:grpSp>
      <p:grpSp>
        <p:nvGrpSpPr>
          <p:cNvPr id="20" name="Google Shape;157;p18" descr="Workers in these countries are often not connected to a labor market and are unable to specialize.">
            <a:extLst>
              <a:ext uri="{FF2B5EF4-FFF2-40B4-BE49-F238E27FC236}">
                <a16:creationId xmlns:a16="http://schemas.microsoft.com/office/drawing/2014/main" id="{22D14B2A-682C-497B-B318-ED33E60AA45F}"/>
              </a:ext>
            </a:extLst>
          </p:cNvPr>
          <p:cNvGrpSpPr/>
          <p:nvPr/>
        </p:nvGrpSpPr>
        <p:grpSpPr>
          <a:xfrm>
            <a:off x="2066763" y="3739628"/>
            <a:ext cx="8058386" cy="996696"/>
            <a:chOff x="542837" y="1736761"/>
            <a:chExt cx="8058386"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7" y="1859869"/>
              <a:ext cx="7847415"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Workers in these countries are often not connected to a labor market and are unable to specialize.</a:t>
              </a:r>
              <a:endParaRPr sz="2000" dirty="0">
                <a:solidFill>
                  <a:schemeClr val="lt1"/>
                </a:solidFill>
                <a:latin typeface="Calibri"/>
                <a:ea typeface="Calibri"/>
                <a:cs typeface="Calibri"/>
                <a:sym typeface="Calibri"/>
              </a:endParaRPr>
            </a:p>
          </p:txBody>
        </p:sp>
      </p:grpSp>
      <p:grpSp>
        <p:nvGrpSpPr>
          <p:cNvPr id="23" name="Google Shape;157;p18" descr="A key factor for people escaping poverty is a connection to a somewhat consistent, wage-paying job.">
            <a:extLst>
              <a:ext uri="{FF2B5EF4-FFF2-40B4-BE49-F238E27FC236}">
                <a16:creationId xmlns:a16="http://schemas.microsoft.com/office/drawing/2014/main" id="{274DE29F-AF88-4D2F-8298-D0569DB109DC}"/>
              </a:ext>
            </a:extLst>
          </p:cNvPr>
          <p:cNvGrpSpPr/>
          <p:nvPr/>
        </p:nvGrpSpPr>
        <p:grpSpPr>
          <a:xfrm>
            <a:off x="2066762" y="4849841"/>
            <a:ext cx="8058358" cy="996696"/>
            <a:chOff x="542865" y="1736761"/>
            <a:chExt cx="8058358" cy="807000"/>
          </a:xfrm>
        </p:grpSpPr>
        <p:sp>
          <p:nvSpPr>
            <p:cNvPr id="24" name="Google Shape;158;p18">
              <a:extLst>
                <a:ext uri="{FF2B5EF4-FFF2-40B4-BE49-F238E27FC236}">
                  <a16:creationId xmlns:a16="http://schemas.microsoft.com/office/drawing/2014/main" id="{8C7026AC-7106-46EB-82A1-60A8D1719BE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8E31787E-5B95-4F4A-9F4E-E42B0751318A}"/>
                </a:ext>
              </a:extLst>
            </p:cNvPr>
            <p:cNvSpPr txBox="1"/>
            <p:nvPr/>
          </p:nvSpPr>
          <p:spPr>
            <a:xfrm>
              <a:off x="542865" y="1836271"/>
              <a:ext cx="8058299"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A key factor for people escaping poverty is a connection to a somewhat consistent, wage-paying job.</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3148788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8" name="Google Shape;68;p3"/>
          <p:cNvSpPr txBox="1">
            <a:spLocks noGrp="1"/>
          </p:cNvSpPr>
          <p:nvPr>
            <p:ph type="title" idx="4294967295"/>
          </p:nvPr>
        </p:nvSpPr>
        <p:spPr>
          <a:xfrm>
            <a:off x="1569721" y="225068"/>
            <a:ext cx="9052501" cy="553957"/>
          </a:xfrm>
          <a:prstGeom prst="rect">
            <a:avLst/>
          </a:prstGeom>
          <a:noFill/>
          <a:ln>
            <a:noFill/>
            <a:prstDash/>
          </a:ln>
          <a:effectLst/>
        </p:spPr>
        <p:txBody>
          <a:bodyPr rot="0" spcFirstLastPara="1" vertOverflow="overflow" horzOverflow="overflow" vert="horz" wrap="square" lIns="45700" tIns="45700" rIns="45700" bIns="4570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Century Gothic"/>
              <a:buNone/>
              <a:tabLst/>
              <a:defRPr/>
            </a:pPr>
            <a:r>
              <a:rPr kumimoji="0" lang="en-US" sz="3000" b="0" i="0" u="none" strike="noStrike" kern="0" cap="none" spc="0" normalizeH="0" baseline="0" noProof="0" dirty="0">
                <a:ln>
                  <a:noFill/>
                </a:ln>
                <a:solidFill>
                  <a:srgbClr val="000000"/>
                </a:solidFill>
                <a:effectLst/>
                <a:uLnTx/>
                <a:uFillTx/>
                <a:latin typeface="Century Gothic"/>
                <a:ea typeface="Arial"/>
                <a:cs typeface="Arial"/>
                <a:sym typeface="Century Gothic"/>
              </a:rPr>
              <a:t>Causes of Inflation in Various Countries</a:t>
            </a:r>
            <a:r>
              <a:rPr kumimoji="0" lang="en-US" sz="3000" b="0" i="0" u="none" strike="noStrike" kern="0" cap="none" spc="0" normalizeH="0" baseline="-25000" noProof="0" dirty="0">
                <a:ln>
                  <a:noFill/>
                </a:ln>
                <a:solidFill>
                  <a:srgbClr val="000000"/>
                </a:solidFill>
                <a:effectLst/>
                <a:uLnTx/>
                <a:uFillTx/>
                <a:latin typeface="Century Gothic"/>
                <a:ea typeface="Arial"/>
                <a:cs typeface="Arial"/>
                <a:sym typeface="Century Gothic"/>
              </a:rPr>
              <a:t>1</a:t>
            </a:r>
            <a:endParaRPr kumimoji="0" lang="en-US" sz="3200" b="0" i="0" u="none" strike="noStrike" kern="0" cap="none" spc="0" normalizeH="0" baseline="-25000" noProof="0" dirty="0">
              <a:ln>
                <a:noFill/>
              </a:ln>
              <a:solidFill>
                <a:srgbClr val="000000"/>
              </a:solidFill>
              <a:effectLst/>
              <a:uLnTx/>
              <a:uFillTx/>
              <a:latin typeface="Arial"/>
              <a:ea typeface="Arial"/>
              <a:cs typeface="Arial"/>
              <a:sym typeface="Arial"/>
            </a:endParaRPr>
          </a:p>
        </p:txBody>
      </p:sp>
      <p:cxnSp>
        <p:nvCxnSpPr>
          <p:cNvPr id="70" name="Google Shape;70;p3">
            <a:extLst>
              <a:ext uri="{C183D7F6-B498-43B3-948B-1728B52AA6E4}">
                <adec:decorative xmlns:adec="http://schemas.microsoft.com/office/drawing/2017/decorative" val="1"/>
              </a:ext>
            </a:extLst>
          </p:cNvPr>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grpSp>
        <p:nvGrpSpPr>
          <p:cNvPr id="11" name="Google Shape;154;p18" descr="Policy makers in high-income economies appear to have learned some lessons about fighting inflation.">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3594"/>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Policy makers in high-income economies appear to have learned some lessons about fighting inflation. </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descr="Whatever happens with AS and AD in the short run, countries can use monetary policy to prevent inflation from becoming entrenched in the medium and long term.">
            <a:extLst>
              <a:ext uri="{FF2B5EF4-FFF2-40B4-BE49-F238E27FC236}">
                <a16:creationId xmlns:a16="http://schemas.microsoft.com/office/drawing/2014/main" id="{9539C497-B2E0-4BDD-84E8-45AFD211ECCD}"/>
              </a:ext>
            </a:extLst>
          </p:cNvPr>
          <p:cNvGrpSpPr/>
          <p:nvPr/>
        </p:nvGrpSpPr>
        <p:grpSpPr>
          <a:xfrm>
            <a:off x="2066764" y="2628859"/>
            <a:ext cx="8058357" cy="1078992"/>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752622"/>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Whatever happens with AS and AD in the short run, countries can use monetary policy to prevent inflation from becoming entrenched in the medium and long term.</a:t>
              </a:r>
              <a:endParaRPr sz="2000" dirty="0">
                <a:solidFill>
                  <a:schemeClr val="lt1"/>
                </a:solidFill>
                <a:latin typeface="Calibri"/>
                <a:ea typeface="Calibri"/>
                <a:cs typeface="Calibri"/>
                <a:sym typeface="Calibri"/>
              </a:endParaRPr>
            </a:p>
          </p:txBody>
        </p:sp>
      </p:grpSp>
      <p:grpSp>
        <p:nvGrpSpPr>
          <p:cNvPr id="20" name="Google Shape;157;p18" descr="Allowing inflation to become lasting and persistent poses undesirable risks and tradeoffs.">
            <a:extLst>
              <a:ext uri="{FF2B5EF4-FFF2-40B4-BE49-F238E27FC236}">
                <a16:creationId xmlns:a16="http://schemas.microsoft.com/office/drawing/2014/main" id="{22D14B2A-682C-497B-B318-ED33E60AA45F}"/>
              </a:ext>
            </a:extLst>
          </p:cNvPr>
          <p:cNvGrpSpPr/>
          <p:nvPr/>
        </p:nvGrpSpPr>
        <p:grpSpPr>
          <a:xfrm>
            <a:off x="2066764" y="3826609"/>
            <a:ext cx="8058385" cy="996696"/>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843267"/>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Allowing inflation to become lasting and persistent poses undesirable risks and tradeoffs.</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1806927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8" name="Google Shape;68;p3"/>
          <p:cNvSpPr txBox="1">
            <a:spLocks noGrp="1"/>
          </p:cNvSpPr>
          <p:nvPr>
            <p:ph type="title" idx="4294967295"/>
          </p:nvPr>
        </p:nvSpPr>
        <p:spPr>
          <a:xfrm>
            <a:off x="1569721" y="225068"/>
            <a:ext cx="9052501" cy="553957"/>
          </a:xfrm>
          <a:prstGeom prst="rect">
            <a:avLst/>
          </a:prstGeom>
          <a:noFill/>
          <a:ln>
            <a:noFill/>
            <a:prstDash/>
          </a:ln>
          <a:effectLst/>
        </p:spPr>
        <p:txBody>
          <a:bodyPr rot="0" spcFirstLastPara="1" vertOverflow="overflow" horzOverflow="overflow" vert="horz" wrap="square" lIns="45700" tIns="45700" rIns="45700" bIns="4570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Century Gothic"/>
              <a:buNone/>
              <a:tabLst/>
              <a:defRPr/>
            </a:pPr>
            <a:r>
              <a:rPr kumimoji="0" lang="en-US" sz="3000" b="0" i="0" u="none" strike="noStrike" kern="0" cap="none" spc="0" normalizeH="0" baseline="0" noProof="0" dirty="0">
                <a:ln>
                  <a:noFill/>
                </a:ln>
                <a:solidFill>
                  <a:srgbClr val="000000"/>
                </a:solidFill>
                <a:effectLst/>
                <a:uLnTx/>
                <a:uFillTx/>
                <a:latin typeface="Century Gothic"/>
                <a:ea typeface="Arial"/>
                <a:cs typeface="Arial"/>
                <a:sym typeface="Century Gothic"/>
              </a:rPr>
              <a:t>Causes of Inflation in Various Countries</a:t>
            </a:r>
            <a:r>
              <a:rPr kumimoji="0" lang="en-US" sz="3000" b="0" i="0" u="none" strike="noStrike" kern="0" cap="none" spc="0" normalizeH="0" baseline="-25000" noProof="0" dirty="0">
                <a:ln>
                  <a:noFill/>
                </a:ln>
                <a:solidFill>
                  <a:srgbClr val="000000"/>
                </a:solidFill>
                <a:effectLst/>
                <a:uLnTx/>
                <a:uFillTx/>
                <a:latin typeface="Century Gothic"/>
                <a:ea typeface="Arial"/>
                <a:cs typeface="Arial"/>
                <a:sym typeface="Century Gothic"/>
              </a:rPr>
              <a:t>2</a:t>
            </a:r>
            <a:endParaRPr kumimoji="0" lang="en-US" sz="3200" b="0" i="0" u="none" strike="noStrike" kern="0" cap="none" spc="0" normalizeH="0" baseline="-25000" noProof="0" dirty="0">
              <a:ln>
                <a:noFill/>
              </a:ln>
              <a:solidFill>
                <a:srgbClr val="000000"/>
              </a:solidFill>
              <a:effectLst/>
              <a:uLnTx/>
              <a:uFillTx/>
              <a:latin typeface="Arial"/>
              <a:ea typeface="Arial"/>
              <a:cs typeface="Arial"/>
              <a:sym typeface="Arial"/>
            </a:endParaRPr>
          </a:p>
        </p:txBody>
      </p:sp>
      <p:cxnSp>
        <p:nvCxnSpPr>
          <p:cNvPr id="70" name="Google Shape;70;p3">
            <a:extLst>
              <a:ext uri="{C183D7F6-B498-43B3-948B-1728B52AA6E4}">
                <adec:decorative xmlns:adec="http://schemas.microsoft.com/office/drawing/2017/decorative" val="1"/>
              </a:ext>
            </a:extLst>
          </p:cNvPr>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grpSp>
        <p:nvGrpSpPr>
          <p:cNvPr id="11" name="Google Shape;154;p18" descr="In many middle- and low-income economies around the world, inflation is far from a solved problem.">
            <a:extLst>
              <a:ext uri="{FF2B5EF4-FFF2-40B4-BE49-F238E27FC236}">
                <a16:creationId xmlns:a16="http://schemas.microsoft.com/office/drawing/2014/main" id="{8F4E44DC-A241-4411-96F1-1C705D4D565F}"/>
              </a:ext>
            </a:extLst>
          </p:cNvPr>
          <p:cNvGrpSpPr/>
          <p:nvPr/>
        </p:nvGrpSpPr>
        <p:grpSpPr>
          <a:xfrm>
            <a:off x="2066763" y="1515231"/>
            <a:ext cx="8058468" cy="994870"/>
            <a:chOff x="542755" y="1736761"/>
            <a:chExt cx="8058468"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5" y="1824770"/>
              <a:ext cx="8058299"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In many middle- and low-income economies around the world, inflation is far from a solved problem.</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descr="High levels of inflation are generally a result of huge budget deficits, which the government finances by printing large amounts of its own domestic currency.">
            <a:extLst>
              <a:ext uri="{FF2B5EF4-FFF2-40B4-BE49-F238E27FC236}">
                <a16:creationId xmlns:a16="http://schemas.microsoft.com/office/drawing/2014/main" id="{9539C497-B2E0-4BDD-84E8-45AFD211ECCD}"/>
              </a:ext>
            </a:extLst>
          </p:cNvPr>
          <p:cNvGrpSpPr/>
          <p:nvPr/>
        </p:nvGrpSpPr>
        <p:grpSpPr>
          <a:xfrm>
            <a:off x="2066763" y="2625416"/>
            <a:ext cx="8058357" cy="1078992"/>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773319"/>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High levels of inflation are generally a result of huge budget deficits, which the government finances by printing large amounts of its own domestic currency. </a:t>
              </a:r>
              <a:endParaRPr sz="2000" dirty="0">
                <a:solidFill>
                  <a:schemeClr val="lt1"/>
                </a:solidFill>
                <a:latin typeface="Calibri"/>
                <a:ea typeface="Calibri"/>
                <a:cs typeface="Calibri"/>
                <a:sym typeface="Calibri"/>
              </a:endParaRPr>
            </a:p>
          </p:txBody>
        </p:sp>
      </p:grpSp>
      <p:grpSp>
        <p:nvGrpSpPr>
          <p:cNvPr id="20" name="Google Shape;157;p18" descr="Some of these countries have maintained solid levels of economic growth even with inflation levels of 10% to 30% per year.">
            <a:extLst>
              <a:ext uri="{FF2B5EF4-FFF2-40B4-BE49-F238E27FC236}">
                <a16:creationId xmlns:a16="http://schemas.microsoft.com/office/drawing/2014/main" id="{22D14B2A-682C-497B-B318-ED33E60AA45F}"/>
              </a:ext>
            </a:extLst>
          </p:cNvPr>
          <p:cNvGrpSpPr/>
          <p:nvPr/>
        </p:nvGrpSpPr>
        <p:grpSpPr>
          <a:xfrm>
            <a:off x="2066763" y="3819723"/>
            <a:ext cx="8058385" cy="996696"/>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848659"/>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Some of these countries have maintained solid levels of economic growth even with inflation levels of 10% to 30% per year. </a:t>
              </a:r>
              <a:endParaRPr sz="2000" dirty="0">
                <a:solidFill>
                  <a:schemeClr val="lt1"/>
                </a:solidFill>
                <a:latin typeface="Calibri"/>
                <a:ea typeface="Calibri"/>
                <a:cs typeface="Calibri"/>
                <a:sym typeface="Calibri"/>
              </a:endParaRPr>
            </a:p>
          </p:txBody>
        </p:sp>
      </p:grpSp>
      <p:grpSp>
        <p:nvGrpSpPr>
          <p:cNvPr id="23" name="Google Shape;157;p18" descr="It is possible for a converging economy to live with a degree of uncertainty regarding inflation.">
            <a:extLst>
              <a:ext uri="{FF2B5EF4-FFF2-40B4-BE49-F238E27FC236}">
                <a16:creationId xmlns:a16="http://schemas.microsoft.com/office/drawing/2014/main" id="{274DE29F-AF88-4D2F-8298-D0569DB109DC}"/>
              </a:ext>
            </a:extLst>
          </p:cNvPr>
          <p:cNvGrpSpPr/>
          <p:nvPr/>
        </p:nvGrpSpPr>
        <p:grpSpPr>
          <a:xfrm>
            <a:off x="2066763" y="4927202"/>
            <a:ext cx="8058357" cy="996697"/>
            <a:chOff x="542866" y="1736761"/>
            <a:chExt cx="8058357" cy="767989"/>
          </a:xfrm>
        </p:grpSpPr>
        <p:sp>
          <p:nvSpPr>
            <p:cNvPr id="24" name="Google Shape;158;p18">
              <a:extLst>
                <a:ext uri="{FF2B5EF4-FFF2-40B4-BE49-F238E27FC236}">
                  <a16:creationId xmlns:a16="http://schemas.microsoft.com/office/drawing/2014/main" id="{8C7026AC-7106-46EB-82A1-60A8D1719BEA}"/>
                </a:ext>
              </a:extLst>
            </p:cNvPr>
            <p:cNvSpPr/>
            <p:nvPr/>
          </p:nvSpPr>
          <p:spPr>
            <a:xfrm>
              <a:off x="542923" y="1736761"/>
              <a:ext cx="8058300" cy="767989"/>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8E31787E-5B95-4F4A-9F4E-E42B0751318A}"/>
                </a:ext>
              </a:extLst>
            </p:cNvPr>
            <p:cNvSpPr txBox="1"/>
            <p:nvPr/>
          </p:nvSpPr>
          <p:spPr>
            <a:xfrm>
              <a:off x="542866" y="1867011"/>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It is possible for a converging economy to live with a degree of uncertainty regarding inflation.</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2296663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8" name="Google Shape;68;p3"/>
          <p:cNvSpPr txBox="1">
            <a:spLocks noGrp="1"/>
          </p:cNvSpPr>
          <p:nvPr>
            <p:ph type="title" idx="4294967295"/>
          </p:nvPr>
        </p:nvSpPr>
        <p:spPr>
          <a:xfrm>
            <a:off x="1569721" y="225068"/>
            <a:ext cx="9052501" cy="553957"/>
          </a:xfrm>
          <a:prstGeom prst="rect">
            <a:avLst/>
          </a:prstGeom>
          <a:noFill/>
          <a:ln>
            <a:noFill/>
            <a:prstDash/>
          </a:ln>
          <a:effectLst/>
        </p:spPr>
        <p:txBody>
          <a:bodyPr rot="0" spcFirstLastPara="1" vertOverflow="overflow" horzOverflow="overflow" vert="horz" wrap="square" lIns="45700" tIns="45700" rIns="45700" bIns="4570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Century Gothic"/>
              <a:buNone/>
              <a:tabLst/>
              <a:defRPr/>
            </a:pPr>
            <a:r>
              <a:rPr kumimoji="0" lang="en-US" sz="3000" b="0" i="0" u="none" strike="noStrike" kern="0" cap="none" spc="0" normalizeH="0" baseline="0" noProof="0" dirty="0">
                <a:ln>
                  <a:noFill/>
                </a:ln>
                <a:solidFill>
                  <a:srgbClr val="000000"/>
                </a:solidFill>
                <a:effectLst/>
                <a:uLnTx/>
                <a:uFillTx/>
                <a:latin typeface="Century Gothic"/>
                <a:ea typeface="Arial"/>
                <a:cs typeface="Arial"/>
                <a:sym typeface="Century Gothic"/>
              </a:rPr>
              <a:t>Real Life Example</a:t>
            </a:r>
            <a:endParaRPr kumimoji="0" lang="en-US" sz="3200" b="0" i="0" u="none" strike="noStrike" kern="0" cap="none" spc="0" normalizeH="0" baseline="0" noProof="0" dirty="0">
              <a:ln>
                <a:noFill/>
              </a:ln>
              <a:solidFill>
                <a:srgbClr val="000000"/>
              </a:solidFill>
              <a:effectLst/>
              <a:uLnTx/>
              <a:uFillTx/>
              <a:latin typeface="Arial"/>
              <a:ea typeface="Arial"/>
              <a:cs typeface="Arial"/>
              <a:sym typeface="Arial"/>
            </a:endParaRPr>
          </a:p>
        </p:txBody>
      </p:sp>
      <p:cxnSp>
        <p:nvCxnSpPr>
          <p:cNvPr id="70" name="Google Shape;70;p3">
            <a:extLst>
              <a:ext uri="{C183D7F6-B498-43B3-948B-1728B52AA6E4}">
                <adec:decorative xmlns:adec="http://schemas.microsoft.com/office/drawing/2017/decorative" val="1"/>
              </a:ext>
            </a:extLst>
          </p:cNvPr>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grpSp>
        <p:nvGrpSpPr>
          <p:cNvPr id="11" name="Google Shape;154;p18" descr="By late 2008, Zimbabwe’s currency was nearly worthless, which led the country to adopt the U.S. dollar, immediately halting hyperinflation.&#10;">
            <a:extLst>
              <a:ext uri="{FF2B5EF4-FFF2-40B4-BE49-F238E27FC236}">
                <a16:creationId xmlns:a16="http://schemas.microsoft.com/office/drawing/2014/main" id="{8F4E44DC-A241-4411-96F1-1C705D4D565F}"/>
              </a:ext>
            </a:extLst>
          </p:cNvPr>
          <p:cNvGrpSpPr/>
          <p:nvPr/>
        </p:nvGrpSpPr>
        <p:grpSpPr>
          <a:xfrm>
            <a:off x="2066931" y="1515231"/>
            <a:ext cx="8058300" cy="994870"/>
            <a:chOff x="542923" y="1736761"/>
            <a:chExt cx="8058300"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670552" y="1824770"/>
              <a:ext cx="7679703" cy="400200"/>
            </a:xfrm>
            <a:prstGeom prst="rect">
              <a:avLst/>
            </a:prstGeom>
            <a:solidFill>
              <a:srgbClr val="627981"/>
            </a:solidFill>
            <a:ln>
              <a:noFill/>
            </a:ln>
          </p:spPr>
          <p:txBody>
            <a:bodyPr spcFirstLastPara="1" wrap="square" lIns="91425" tIns="45700" rIns="91425" bIns="45700" anchor="t" anchorCtr="0">
              <a:noAutofit/>
            </a:bodyPr>
            <a:lstStyle/>
            <a:p>
              <a:pPr marL="101600" marR="0" lvl="0" algn="ctr" rtl="0">
                <a:spcBef>
                  <a:spcPts val="0"/>
                </a:spcBef>
                <a:spcAft>
                  <a:spcPts val="0"/>
                </a:spcAft>
                <a:buClr>
                  <a:schemeClr val="lt1"/>
                </a:buClr>
                <a:buSzPts val="2000"/>
              </a:pPr>
              <a:r>
                <a:rPr lang="en-US" sz="2000" dirty="0">
                  <a:solidFill>
                    <a:schemeClr val="bg1"/>
                  </a:solidFill>
                  <a:latin typeface="Calibri" panose="020F0502020204030204" pitchFamily="34" charset="0"/>
                  <a:cs typeface="Times New Roman" panose="02020603050405020304" pitchFamily="18" charset="0"/>
                </a:rPr>
                <a:t>By late 2008, Zimbabwe’s currency was nearly worthless, which led the country to adopt the U.S. dollar, immediately halting hyperinflation.</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pic>
        <p:nvPicPr>
          <p:cNvPr id="3" name="Picture 2" descr="A Zimbabwe one hundred trillion dollar bill">
            <a:extLst>
              <a:ext uri="{FF2B5EF4-FFF2-40B4-BE49-F238E27FC236}">
                <a16:creationId xmlns:a16="http://schemas.microsoft.com/office/drawing/2014/main" id="{02B3A6FF-767F-407C-A8EC-506B18454B50}"/>
              </a:ext>
            </a:extLst>
          </p:cNvPr>
          <p:cNvPicPr>
            <a:picLocks noChangeAspect="1"/>
          </p:cNvPicPr>
          <p:nvPr/>
        </p:nvPicPr>
        <p:blipFill>
          <a:blip r:embed="rId3"/>
          <a:stretch>
            <a:fillRect/>
          </a:stretch>
        </p:blipFill>
        <p:spPr>
          <a:xfrm>
            <a:off x="2670663" y="2887424"/>
            <a:ext cx="6599701" cy="3672979"/>
          </a:xfrm>
          <a:prstGeom prst="rect">
            <a:avLst/>
          </a:prstGeom>
        </p:spPr>
      </p:pic>
    </p:spTree>
    <p:extLst>
      <p:ext uri="{BB962C8B-B14F-4D97-AF65-F5344CB8AC3E}">
        <p14:creationId xmlns:p14="http://schemas.microsoft.com/office/powerpoint/2010/main" val="544385345"/>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9E614B-C66B-4234-BC10-BDFF42C9571F}">
  <ds:schemaRefs>
    <ds:schemaRef ds:uri="http://schemas.microsoft.com/sharepoint/v3/contenttype/forms"/>
  </ds:schemaRefs>
</ds:datastoreItem>
</file>

<file path=customXml/itemProps2.xml><?xml version="1.0" encoding="utf-8"?>
<ds:datastoreItem xmlns:ds="http://schemas.openxmlformats.org/officeDocument/2006/customXml" ds:itemID="{61594DB1-965B-42E0-A8CF-652FE43EA2DE}">
  <ds:schemaRefs>
    <ds:schemaRef ds:uri="http://schemas.microsoft.com/office/2006/documentManagement/types"/>
    <ds:schemaRef ds:uri="http://schemas.microsoft.com/office/2006/metadata/properties"/>
    <ds:schemaRef ds:uri="http://purl.org/dc/elements/1.1/"/>
    <ds:schemaRef ds:uri="http://purl.org/dc/dcmitype/"/>
    <ds:schemaRef ds:uri="http://purl.org/dc/terms/"/>
    <ds:schemaRef ds:uri="http://www.w3.org/XML/1998/namespace"/>
    <ds:schemaRef ds:uri="06d9c582-05c2-476b-83d2-72ab8b1380b2"/>
    <ds:schemaRef ds:uri="http://schemas.microsoft.com/office/infopath/2007/PartnerControls"/>
    <ds:schemaRef ds:uri="http://schemas.openxmlformats.org/package/2006/metadata/core-properties"/>
    <ds:schemaRef ds:uri="fdab59f7-c3a7-48e5-acd8-618ce834776e"/>
  </ds:schemaRefs>
</ds:datastoreItem>
</file>

<file path=customXml/itemProps3.xml><?xml version="1.0" encoding="utf-8"?>
<ds:datastoreItem xmlns:ds="http://schemas.openxmlformats.org/officeDocument/2006/customXml" ds:itemID="{B06C6C8E-173B-4FB9-B436-282AAAF25B5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1795</TotalTime>
  <Words>1171</Words>
  <Application>Microsoft Office PowerPoint</Application>
  <PresentationFormat>Widescreen</PresentationFormat>
  <Paragraphs>66</Paragraphs>
  <Slides>11</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Century Gothic</vt:lpstr>
      <vt:lpstr>Arial</vt:lpstr>
      <vt:lpstr>Calibri</vt:lpstr>
      <vt:lpstr>Office Theme</vt:lpstr>
      <vt:lpstr>Causes of Unemployment and Inflation around the World</vt:lpstr>
      <vt:lpstr>Introduction</vt:lpstr>
      <vt:lpstr>Unemployment from a Recession1</vt:lpstr>
      <vt:lpstr>Unemployment from a Recession2</vt:lpstr>
      <vt:lpstr>The Natural Rate of Unemployment</vt:lpstr>
      <vt:lpstr>Undeveloped Labor Markets</vt:lpstr>
      <vt:lpstr>Causes of Inflation in Various Countries1</vt:lpstr>
      <vt:lpstr>Causes of Inflation in Various Countries2</vt:lpstr>
      <vt:lpstr>Real Life Example</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118</cp:revision>
  <dcterms:modified xsi:type="dcterms:W3CDTF">2026-02-02T19:48:28Z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