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406" r:id="rId5"/>
    <p:sldId id="407" r:id="rId6"/>
    <p:sldId id="408" r:id="rId7"/>
    <p:sldId id="409" r:id="rId8"/>
    <p:sldId id="410" r:id="rId9"/>
    <p:sldId id="411" r:id="rId10"/>
    <p:sldId id="412" r:id="rId11"/>
    <p:sldId id="435" r:id="rId12"/>
    <p:sldId id="436" r:id="rId13"/>
    <p:sldId id="437" r:id="rId14"/>
    <p:sldId id="275"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55989-5914-485B-AAF2-8E44D5C861AC}" v="3" dt="2026-02-02T19:47:07.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4" autoAdjust="0"/>
  </p:normalViewPr>
  <p:slideViewPr>
    <p:cSldViewPr snapToGrid="0">
      <p:cViewPr varScale="1">
        <p:scale>
          <a:sx n="68" d="100"/>
          <a:sy n="68" d="100"/>
        </p:scale>
        <p:origin x="11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16T21:02:19.402" v="5" actId="33553"/>
      <pc:docMkLst>
        <pc:docMk/>
      </pc:docMkLst>
      <pc:sldChg chg="modSp mod">
        <pc:chgData name="Annaleise Radchenko" userId="6249d1a9-d5dd-4793-b8df-98b5e6874abb" providerId="ADAL" clId="{4A5B4154-50F6-4F5B-A4D7-A9ED8C205C6B}" dt="2026-01-16T21:02:19.402" v="5" actId="33553"/>
        <pc:sldMkLst>
          <pc:docMk/>
          <pc:sldMk cId="0" sldId="275"/>
        </pc:sldMkLst>
        <pc:spChg chg="mod">
          <ac:chgData name="Annaleise Radchenko" userId="6249d1a9-d5dd-4793-b8df-98b5e6874abb" providerId="ADAL" clId="{4A5B4154-50F6-4F5B-A4D7-A9ED8C205C6B}" dt="2026-01-16T21:02:19.402" v="5" actId="33553"/>
          <ac:spMkLst>
            <pc:docMk/>
            <pc:sldMk cId="0" sldId="275"/>
            <ac:spMk id="349" creationId="{00000000-0000-0000-0000-000000000000}"/>
          </ac:spMkLst>
        </pc:spChg>
        <pc:cxnChg chg="mod">
          <ac:chgData name="Annaleise Radchenko" userId="6249d1a9-d5dd-4793-b8df-98b5e6874abb" providerId="ADAL" clId="{4A5B4154-50F6-4F5B-A4D7-A9ED8C205C6B}" dt="2026-01-16T21:02:14.188" v="4" actId="962"/>
          <ac:cxnSpMkLst>
            <pc:docMk/>
            <pc:sldMk cId="0" sldId="275"/>
            <ac:cxnSpMk id="348" creationId="{00000000-0000-0000-0000-000000000000}"/>
          </ac:cxnSpMkLst>
        </pc:cxnChg>
      </pc:sldChg>
      <pc:sldChg chg="add">
        <pc:chgData name="Annaleise Radchenko" userId="6249d1a9-d5dd-4793-b8df-98b5e6874abb" providerId="ADAL" clId="{4A5B4154-50F6-4F5B-A4D7-A9ED8C205C6B}" dt="2026-01-16T21:00:44.957" v="0"/>
        <pc:sldMkLst>
          <pc:docMk/>
          <pc:sldMk cId="0" sldId="406"/>
        </pc:sldMkLst>
      </pc:sldChg>
      <pc:sldChg chg="add">
        <pc:chgData name="Annaleise Radchenko" userId="6249d1a9-d5dd-4793-b8df-98b5e6874abb" providerId="ADAL" clId="{4A5B4154-50F6-4F5B-A4D7-A9ED8C205C6B}" dt="2026-01-16T21:00:44.957" v="0"/>
        <pc:sldMkLst>
          <pc:docMk/>
          <pc:sldMk cId="3642131694" sldId="407"/>
        </pc:sldMkLst>
      </pc:sldChg>
      <pc:sldChg chg="add">
        <pc:chgData name="Annaleise Radchenko" userId="6249d1a9-d5dd-4793-b8df-98b5e6874abb" providerId="ADAL" clId="{4A5B4154-50F6-4F5B-A4D7-A9ED8C205C6B}" dt="2026-01-16T21:00:44.957" v="0"/>
        <pc:sldMkLst>
          <pc:docMk/>
          <pc:sldMk cId="2548149578" sldId="408"/>
        </pc:sldMkLst>
      </pc:sldChg>
      <pc:sldChg chg="add">
        <pc:chgData name="Annaleise Radchenko" userId="6249d1a9-d5dd-4793-b8df-98b5e6874abb" providerId="ADAL" clId="{4A5B4154-50F6-4F5B-A4D7-A9ED8C205C6B}" dt="2026-01-16T21:00:44.957" v="0"/>
        <pc:sldMkLst>
          <pc:docMk/>
          <pc:sldMk cId="4111090753" sldId="409"/>
        </pc:sldMkLst>
      </pc:sldChg>
      <pc:sldChg chg="add">
        <pc:chgData name="Annaleise Radchenko" userId="6249d1a9-d5dd-4793-b8df-98b5e6874abb" providerId="ADAL" clId="{4A5B4154-50F6-4F5B-A4D7-A9ED8C205C6B}" dt="2026-01-16T21:00:44.957" v="0"/>
        <pc:sldMkLst>
          <pc:docMk/>
          <pc:sldMk cId="1901698378" sldId="410"/>
        </pc:sldMkLst>
      </pc:sldChg>
      <pc:sldChg chg="add">
        <pc:chgData name="Annaleise Radchenko" userId="6249d1a9-d5dd-4793-b8df-98b5e6874abb" providerId="ADAL" clId="{4A5B4154-50F6-4F5B-A4D7-A9ED8C205C6B}" dt="2026-01-16T21:00:44.957" v="0"/>
        <pc:sldMkLst>
          <pc:docMk/>
          <pc:sldMk cId="1513915316" sldId="411"/>
        </pc:sldMkLst>
      </pc:sldChg>
      <pc:sldChg chg="add">
        <pc:chgData name="Annaleise Radchenko" userId="6249d1a9-d5dd-4793-b8df-98b5e6874abb" providerId="ADAL" clId="{4A5B4154-50F6-4F5B-A4D7-A9ED8C205C6B}" dt="2026-01-16T21:00:44.957" v="0"/>
        <pc:sldMkLst>
          <pc:docMk/>
          <pc:sldMk cId="4284211457" sldId="412"/>
        </pc:sldMkLst>
      </pc:sldChg>
      <pc:sldChg chg="add">
        <pc:chgData name="Annaleise Radchenko" userId="6249d1a9-d5dd-4793-b8df-98b5e6874abb" providerId="ADAL" clId="{4A5B4154-50F6-4F5B-A4D7-A9ED8C205C6B}" dt="2026-01-16T21:00:44.957" v="0"/>
        <pc:sldMkLst>
          <pc:docMk/>
          <pc:sldMk cId="3487197861" sldId="435"/>
        </pc:sldMkLst>
      </pc:sldChg>
      <pc:sldChg chg="modSp add mod">
        <pc:chgData name="Annaleise Radchenko" userId="6249d1a9-d5dd-4793-b8df-98b5e6874abb" providerId="ADAL" clId="{4A5B4154-50F6-4F5B-A4D7-A9ED8C205C6B}" dt="2026-01-16T21:01:05.531" v="3" actId="6549"/>
        <pc:sldMkLst>
          <pc:docMk/>
          <pc:sldMk cId="2522926702" sldId="436"/>
        </pc:sldMkLst>
        <pc:spChg chg="mod">
          <ac:chgData name="Annaleise Radchenko" userId="6249d1a9-d5dd-4793-b8df-98b5e6874abb" providerId="ADAL" clId="{4A5B4154-50F6-4F5B-A4D7-A9ED8C205C6B}" dt="2026-01-16T21:01:05.531" v="3" actId="6549"/>
          <ac:spMkLst>
            <pc:docMk/>
            <pc:sldMk cId="2522926702" sldId="436"/>
            <ac:spMk id="68" creationId="{00000000-0000-0000-0000-000000000000}"/>
          </ac:spMkLst>
        </pc:spChg>
      </pc:sldChg>
      <pc:sldChg chg="modSp add mod">
        <pc:chgData name="Annaleise Radchenko" userId="6249d1a9-d5dd-4793-b8df-98b5e6874abb" providerId="ADAL" clId="{4A5B4154-50F6-4F5B-A4D7-A9ED8C205C6B}" dt="2026-01-16T21:01:02.191" v="2" actId="20577"/>
        <pc:sldMkLst>
          <pc:docMk/>
          <pc:sldMk cId="2227214737" sldId="437"/>
        </pc:sldMkLst>
        <pc:spChg chg="mod">
          <ac:chgData name="Annaleise Radchenko" userId="6249d1a9-d5dd-4793-b8df-98b5e6874abb" providerId="ADAL" clId="{4A5B4154-50F6-4F5B-A4D7-A9ED8C205C6B}" dt="2026-01-16T21:01:02.191" v="2" actId="20577"/>
          <ac:spMkLst>
            <pc:docMk/>
            <pc:sldMk cId="2227214737" sldId="437"/>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Jobs are created in economies that grow. Economic growth is built on the foundation of productivity improvements. Increases in productivity are the result of greater human and physical capital and technology, all interacting in a market-driven economy. In the pursuit of modern economic growth, countries and regions start at different levels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main challenge for economic growth in high-income countries is the push for a more educated workforce that can create, invest in, and apply new technologies. The goal of growth-oriented public policy is to shift the aggregate supply curve to the right. High-income countries recognize that growth is best maintained in a stable, market-oriented economic climate. These countries use monetary policy to keep inflation low and stable and minimize the risk of exchange rate fluctuations, while also encouraging domestic and international competition.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Starting in 2008, many high-income countries were more focused on the short term than the long term. The governments of some of these countries began running very large budget deficits as part of expansionary fiscal policy. The central banks ran highly expansionary monetary policies, with near zero interest rates. Though these policies did help the economies of these countries in the short term, the transition to a more long-term and sustainable focus has proven a difficult transition.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One of the world's recent economic success stories began with a group known as the Four Asian Tigers: South Korea, Singapore, Taiwan, and Hong Kong. These economies maintained high growth rates and rapid export-led industrialization, which allowed them to converge with high-income countries. The economic growth of the Tigers has averaged around 5.5% real per-capita growth for several decades. In the 1980s, countries like China and India began to show signs of convergence as well.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underlying causes of rapid growth rates have been higher savings and investment in physical capital, investments in human capital, investments in technology, and freedom for market forces. China and the Tigers have been among some of the highest savers in the world, often saving one-third or more of GDP. They had policies that supported investment in human capital, focusing on encouraging math and science education. Middle-income countries have done well in dismantling legacies of government economic controls that hindered economic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low-income economies are located in sub-Saharan Africa, the former Soviet Bloc, and parts of Central and South America. Macroeconomic policies for low-income economies are vastly different for those of high-income economies. The World Bank has made it a priority to combat poverty and raise income levels in these countries, but political instability has proven a major obstacle. People in these countries live on less than $710 a year, meaning money is immediately spent on necessities like food and that saving is often not an option.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bar chart shows the ten lowest-income countries in 2020 as measured by GNI per capita.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41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were working for the World Bank, how would you combat poverty and raise overall income levels? What pushback might your plans receive? How would you change your policies or respond to criticism?</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80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a:spLocks noGrp="1"/>
          </p:cNvSpPr>
          <p:nvPr>
            <p:ph type="title" idx="4294967295"/>
          </p:nvPr>
        </p:nvSpPr>
        <p:spPr>
          <a:xfrm>
            <a:off x="1569719" y="2277123"/>
            <a:ext cx="9052562" cy="1938952"/>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entury Gothic"/>
              <a:buNone/>
              <a:tabLst/>
              <a:defRPr/>
            </a:pPr>
            <a:r>
              <a:rPr kumimoji="0" lang="en-US" sz="6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Improving Countries' Standards of Living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51" name="Google Shape;51;p1">
            <a:extLst>
              <a:ext uri="{C183D7F6-B498-43B3-948B-1728B52AA6E4}">
                <adec:decorative xmlns:adec="http://schemas.microsoft.com/office/drawing/2017/decorative" val="1"/>
              </a:ext>
            </a:extLst>
          </p:cNvPr>
          <p:cNvCxnSpPr/>
          <p:nvPr/>
        </p:nvCxnSpPr>
        <p:spPr>
          <a:xfrm>
            <a:off x="3130060" y="421607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a:extLst>
              <a:ext uri="{C183D7F6-B498-43B3-948B-1728B52AA6E4}">
                <adec:decorative xmlns:adec="http://schemas.microsoft.com/office/drawing/2017/decorative" val="1"/>
              </a:ext>
            </a:extLst>
          </p:cNvPr>
          <p:cNvCxnSpPr/>
          <p:nvPr/>
        </p:nvCxnSpPr>
        <p:spPr>
          <a:xfrm>
            <a:off x="3130060" y="2277123"/>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 uri="{C183D7F6-B498-43B3-948B-1728B52AA6E4}">
                <adec:decorative xmlns:adec="http://schemas.microsoft.com/office/drawing/2017/decorative" val="1"/>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0000"/>
                </a:solidFill>
                <a:effectLst/>
                <a:uLnTx/>
                <a:uFillTx/>
                <a:latin typeface="Century Gothic" panose="020B0502020202020204" pitchFamily="34" charset="0"/>
                <a:ea typeface="Arial"/>
                <a:cs typeface="Arial"/>
                <a:sym typeface="Arial"/>
              </a:rPr>
              <a:t>Summary</a:t>
            </a:r>
            <a:endParaRPr kumimoji="0" lang="en-US" sz="3000" b="0" i="0" u="none" strike="noStrike" kern="0" cap="none" spc="0" normalizeH="0" baseline="-25000" noProof="0" dirty="0">
              <a:ln>
                <a:noFill/>
              </a:ln>
              <a:solidFill>
                <a:srgbClr val="000000"/>
              </a:solidFill>
              <a:effectLst/>
              <a:uLnTx/>
              <a:uFillTx/>
              <a:latin typeface="Century Gothic" panose="020B0502020202020204" pitchFamily="34" charset="0"/>
              <a:ea typeface="Arial"/>
              <a:cs typeface="Arial"/>
              <a:sym typeface="Arial"/>
            </a:endParaRPr>
          </a:p>
        </p:txBody>
      </p:sp>
      <p:sp>
        <p:nvSpPr>
          <p:cNvPr id="2" name="TextBox 1"/>
          <p:cNvSpPr txBox="1"/>
          <p:nvPr/>
        </p:nvSpPr>
        <p:spPr>
          <a:xfrm>
            <a:off x="7001041" y="6067198"/>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fundamentals of economic growth are the same in every country: improvements in human capital, physical capital, and technology, all interacting in a market-oriented economy.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High-income countries tend to focus on developing and using new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tend to focus on increasing human capital and becoming more connected to technology and global markets.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Low-income and/or economically challenged countries have many health and human development needs and often struggle with political instability.</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21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a:extLst>
              <a:ext uri="{C183D7F6-B498-43B3-948B-1728B52AA6E4}">
                <adec:decorative xmlns:adec="http://schemas.microsoft.com/office/drawing/2017/decorative" val="1"/>
              </a:ext>
            </a:extLst>
          </p:cNvPr>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a:spLocks noGrp="1"/>
          </p:cNvSpPr>
          <p:nvPr>
            <p:ph type="title" idx="4294967295"/>
          </p:nvPr>
        </p:nvSpPr>
        <p:spPr>
          <a:xfrm>
            <a:off x="1569719" y="1410227"/>
            <a:ext cx="9052562" cy="1209041"/>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ts val="7200"/>
              <a:buFont typeface="Century Gothic"/>
              <a:buNone/>
              <a:tabLst/>
              <a:defRPr/>
            </a:pPr>
            <a:r>
              <a:rPr kumimoji="0" lang="en-US" sz="7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HAWKES</a:t>
            </a:r>
            <a:r>
              <a:rPr kumimoji="0" lang="en-US" sz="7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LEARNING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Standard of Living</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Jobs are created in economies that grow. &#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016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Jobs are created in economies that grow.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Economic growth is built on the foundation of productivity improvements.&#10;">
            <a:extLst>
              <a:ext uri="{FF2B5EF4-FFF2-40B4-BE49-F238E27FC236}">
                <a16:creationId xmlns:a16="http://schemas.microsoft.com/office/drawing/2014/main" id="{9539C497-B2E0-4BDD-84E8-45AFD211ECCD}"/>
              </a:ext>
            </a:extLst>
          </p:cNvPr>
          <p:cNvGrpSpPr/>
          <p:nvPr/>
        </p:nvGrpSpPr>
        <p:grpSpPr>
          <a:xfrm>
            <a:off x="2066764" y="260947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122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Economic growth is built on the foundation of productivity improvements.</a:t>
              </a:r>
              <a:endParaRPr sz="2000" dirty="0">
                <a:solidFill>
                  <a:schemeClr val="lt1"/>
                </a:solidFill>
                <a:latin typeface="Calibri"/>
                <a:ea typeface="Calibri"/>
                <a:cs typeface="Calibri"/>
                <a:sym typeface="Calibri"/>
              </a:endParaRPr>
            </a:p>
          </p:txBody>
        </p:sp>
      </p:grpSp>
      <p:grpSp>
        <p:nvGrpSpPr>
          <p:cNvPr id="20" name="Google Shape;157;p18" descr="Increases in productivity are the result of greater human and physical capital and technology, all interacting in a market-driven economy.">
            <a:extLst>
              <a:ext uri="{FF2B5EF4-FFF2-40B4-BE49-F238E27FC236}">
                <a16:creationId xmlns:a16="http://schemas.microsoft.com/office/drawing/2014/main" id="{22D14B2A-682C-497B-B318-ED33E60AA45F}"/>
              </a:ext>
            </a:extLst>
          </p:cNvPr>
          <p:cNvGrpSpPr/>
          <p:nvPr/>
        </p:nvGrpSpPr>
        <p:grpSpPr>
          <a:xfrm>
            <a:off x="2066821" y="3755524"/>
            <a:ext cx="8058300" cy="1047325"/>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61979" y="188257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Increases in productivity are the result of greater human and physical capital and technology, all interacting in a market-driven economy.</a:t>
              </a:r>
            </a:p>
          </p:txBody>
        </p:sp>
      </p:grpSp>
      <p:grpSp>
        <p:nvGrpSpPr>
          <p:cNvPr id="23" name="Google Shape;157;p18" descr="In the pursuit of modern economic growth, countries and regions start at different levels of GDP.&#10;">
            <a:extLst>
              <a:ext uri="{FF2B5EF4-FFF2-40B4-BE49-F238E27FC236}">
                <a16:creationId xmlns:a16="http://schemas.microsoft.com/office/drawing/2014/main" id="{24C1B760-C371-46B4-9F29-0AE3F79868C9}"/>
              </a:ext>
            </a:extLst>
          </p:cNvPr>
          <p:cNvGrpSpPr/>
          <p:nvPr/>
        </p:nvGrpSpPr>
        <p:grpSpPr>
          <a:xfrm>
            <a:off x="2066764" y="4899636"/>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pursuit of modern economic growth, countries and regions start at different levels of GDP.</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4213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Growth Policies for High-Income Countries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main challenge for economic growth in high-income countries is the push for a more educated workforce that can create, invest in, and apply new technologies.&#10;">
            <a:extLst>
              <a:ext uri="{FF2B5EF4-FFF2-40B4-BE49-F238E27FC236}">
                <a16:creationId xmlns:a16="http://schemas.microsoft.com/office/drawing/2014/main" id="{8F4E44DC-A241-4411-96F1-1C705D4D565F}"/>
              </a:ext>
            </a:extLst>
          </p:cNvPr>
          <p:cNvGrpSpPr/>
          <p:nvPr/>
        </p:nvGrpSpPr>
        <p:grpSpPr>
          <a:xfrm>
            <a:off x="2066764" y="1409700"/>
            <a:ext cx="8058357" cy="1170073"/>
            <a:chOff x="542756" y="1721611"/>
            <a:chExt cx="8058357" cy="878665"/>
          </a:xfrm>
        </p:grpSpPr>
        <p:sp>
          <p:nvSpPr>
            <p:cNvPr id="12" name="Google Shape;155;p18">
              <a:extLst>
                <a:ext uri="{FF2B5EF4-FFF2-40B4-BE49-F238E27FC236}">
                  <a16:creationId xmlns:a16="http://schemas.microsoft.com/office/drawing/2014/main" id="{09F4D6FC-FD1D-4E00-AC0E-F8E426DDD0CA}"/>
                </a:ext>
              </a:extLst>
            </p:cNvPr>
            <p:cNvSpPr/>
            <p:nvPr/>
          </p:nvSpPr>
          <p:spPr>
            <a:xfrm>
              <a:off x="542813" y="1721611"/>
              <a:ext cx="8058300" cy="87866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5295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main challenge for economic growth in high-income countries is the push for a more educated workforce that can create, invest in, and apply new technologies.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The goal of growth-oriented public policy is to shift the aggregate supply curve to the right.&#10;">
            <a:extLst>
              <a:ext uri="{FF2B5EF4-FFF2-40B4-BE49-F238E27FC236}">
                <a16:creationId xmlns:a16="http://schemas.microsoft.com/office/drawing/2014/main" id="{9539C497-B2E0-4BDD-84E8-45AFD211ECCD}"/>
              </a:ext>
            </a:extLst>
          </p:cNvPr>
          <p:cNvGrpSpPr/>
          <p:nvPr/>
        </p:nvGrpSpPr>
        <p:grpSpPr>
          <a:xfrm>
            <a:off x="2066764" y="2664559"/>
            <a:ext cx="8058414" cy="1047325"/>
            <a:chOff x="542809" y="1736761"/>
            <a:chExt cx="8058414"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09" y="18736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goal of growth-oriented public policy is to shift the aggregate supply curve to the right.</a:t>
              </a:r>
              <a:endParaRPr sz="2000" dirty="0">
                <a:solidFill>
                  <a:schemeClr val="lt1"/>
                </a:solidFill>
                <a:latin typeface="Calibri"/>
                <a:ea typeface="Calibri"/>
                <a:cs typeface="Calibri"/>
                <a:sym typeface="Calibri"/>
              </a:endParaRPr>
            </a:p>
          </p:txBody>
        </p:sp>
      </p:grpSp>
      <p:grpSp>
        <p:nvGrpSpPr>
          <p:cNvPr id="20" name="Google Shape;157;p18" descr="High-income countries recognize that growth is best maintained in a stable, market-oriented economic climate. &#10;">
            <a:extLst>
              <a:ext uri="{FF2B5EF4-FFF2-40B4-BE49-F238E27FC236}">
                <a16:creationId xmlns:a16="http://schemas.microsoft.com/office/drawing/2014/main" id="{22D14B2A-682C-497B-B318-ED33E60AA45F}"/>
              </a:ext>
            </a:extLst>
          </p:cNvPr>
          <p:cNvGrpSpPr/>
          <p:nvPr/>
        </p:nvGrpSpPr>
        <p:grpSpPr>
          <a:xfrm>
            <a:off x="2066764" y="3814052"/>
            <a:ext cx="8058357" cy="1047325"/>
            <a:chOff x="542866" y="1736761"/>
            <a:chExt cx="8058357"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66" y="18489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High-income countries recognize that growth is best maintained in a stable, market-oriented economic climate. </a:t>
              </a:r>
              <a:endParaRPr sz="2000" dirty="0">
                <a:solidFill>
                  <a:schemeClr val="lt1"/>
                </a:solidFill>
                <a:latin typeface="Calibri"/>
                <a:ea typeface="Calibri"/>
                <a:cs typeface="Calibri"/>
                <a:sym typeface="Calibri"/>
              </a:endParaRPr>
            </a:p>
          </p:txBody>
        </p:sp>
      </p:grpSp>
      <p:grpSp>
        <p:nvGrpSpPr>
          <p:cNvPr id="23" name="Google Shape;157;p18" descr="These countries use monetary policy to keep inflation low and stable and minimize the risk of exchange rate fluctuations, while also encouraging domestic and international competition.&#10;">
            <a:extLst>
              <a:ext uri="{FF2B5EF4-FFF2-40B4-BE49-F238E27FC236}">
                <a16:creationId xmlns:a16="http://schemas.microsoft.com/office/drawing/2014/main" id="{274DE29F-AF88-4D2F-8298-D0569DB109DC}"/>
              </a:ext>
            </a:extLst>
          </p:cNvPr>
          <p:cNvGrpSpPr/>
          <p:nvPr/>
        </p:nvGrpSpPr>
        <p:grpSpPr>
          <a:xfrm>
            <a:off x="2066764" y="4964017"/>
            <a:ext cx="8058385" cy="1227233"/>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511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countries use monetary policy to keep inflation low and stable and minimize the risk of exchange rate fluctuations, while also encouraging domestic and international competition.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54814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Problems with Growth in High-Income Countries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Starting in 2008, many high-income countries were more focused on the short term than the long term.&#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Starting in 2008, many high-income countries were more focused on the short term than the long term.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The governments of some of these countries began running very large budget deficits as part of expansionary fiscal policy.&#10;">
            <a:extLst>
              <a:ext uri="{FF2B5EF4-FFF2-40B4-BE49-F238E27FC236}">
                <a16:creationId xmlns:a16="http://schemas.microsoft.com/office/drawing/2014/main" id="{9539C497-B2E0-4BDD-84E8-45AFD211ECCD}"/>
              </a:ext>
            </a:extLst>
          </p:cNvPr>
          <p:cNvGrpSpPr/>
          <p:nvPr/>
        </p:nvGrpSpPr>
        <p:grpSpPr>
          <a:xfrm>
            <a:off x="2066764" y="2633546"/>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24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governments of some of these countries began running very large budget deficits as part of expansionary fiscal policy.</a:t>
              </a:r>
              <a:endParaRPr sz="2000" dirty="0">
                <a:solidFill>
                  <a:schemeClr val="lt1"/>
                </a:solidFill>
                <a:latin typeface="Calibri"/>
                <a:ea typeface="Calibri"/>
                <a:cs typeface="Calibri"/>
                <a:sym typeface="Calibri"/>
              </a:endParaRPr>
            </a:p>
          </p:txBody>
        </p:sp>
      </p:grpSp>
      <p:grpSp>
        <p:nvGrpSpPr>
          <p:cNvPr id="20" name="Google Shape;157;p18" descr="The central banks ran highly expansionary monetary policies, with near zero interest rates.&#10;">
            <a:extLst>
              <a:ext uri="{FF2B5EF4-FFF2-40B4-BE49-F238E27FC236}">
                <a16:creationId xmlns:a16="http://schemas.microsoft.com/office/drawing/2014/main" id="{22D14B2A-682C-497B-B318-ED33E60AA45F}"/>
              </a:ext>
            </a:extLst>
          </p:cNvPr>
          <p:cNvGrpSpPr/>
          <p:nvPr/>
        </p:nvGrpSpPr>
        <p:grpSpPr>
          <a:xfrm>
            <a:off x="2066764" y="3752103"/>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6941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central banks ran highly expansionary monetary policies, with near zero interest rates.</a:t>
              </a:r>
              <a:endParaRPr sz="2000" dirty="0">
                <a:solidFill>
                  <a:schemeClr val="lt1"/>
                </a:solidFill>
                <a:latin typeface="Calibri"/>
                <a:ea typeface="Calibri"/>
                <a:cs typeface="Calibri"/>
                <a:sym typeface="Calibri"/>
              </a:endParaRPr>
            </a:p>
          </p:txBody>
        </p:sp>
      </p:grpSp>
      <p:grpSp>
        <p:nvGrpSpPr>
          <p:cNvPr id="23" name="Google Shape;157;p18" descr="Though these policies did help the economies of these countries in the short term, the transition to a more long-term and sustainable focus has proven a difficult transition.&#10;">
            <a:extLst>
              <a:ext uri="{FF2B5EF4-FFF2-40B4-BE49-F238E27FC236}">
                <a16:creationId xmlns:a16="http://schemas.microsoft.com/office/drawing/2014/main" id="{274DE29F-AF88-4D2F-8298-D0569DB109DC}"/>
              </a:ext>
            </a:extLst>
          </p:cNvPr>
          <p:cNvGrpSpPr/>
          <p:nvPr/>
        </p:nvGrpSpPr>
        <p:grpSpPr>
          <a:xfrm>
            <a:off x="2066764" y="4871364"/>
            <a:ext cx="8058385" cy="1188216"/>
            <a:chOff x="542838" y="1736761"/>
            <a:chExt cx="8058385"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38" y="178662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Though these policies did help the economies of these countries in the short term, the transition to a more long-term and sustainable focus has proven a difficult transition.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1109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The Four Asian Tigers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One of the world's recent economic success stories began with a group known as the Four Asian Tigers: South Korea, Singapore, Taiwan, and Hong Kong.">
            <a:extLst>
              <a:ext uri="{FF2B5EF4-FFF2-40B4-BE49-F238E27FC236}">
                <a16:creationId xmlns:a16="http://schemas.microsoft.com/office/drawing/2014/main" id="{8F4E44DC-A241-4411-96F1-1C705D4D565F}"/>
              </a:ext>
            </a:extLst>
          </p:cNvPr>
          <p:cNvGrpSpPr/>
          <p:nvPr/>
        </p:nvGrpSpPr>
        <p:grpSpPr>
          <a:xfrm>
            <a:off x="2066764" y="1515230"/>
            <a:ext cx="8058467" cy="10821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1919"/>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One of the world's recent economic success stories began with a group known as the Four Asian Tigers: South Korea, Singapore, Taiwan, and Hong Kong.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These economies maintained high growth rates and rapid export-led industrialization, which allowed them to converge with high-income countries.">
            <a:extLst>
              <a:ext uri="{FF2B5EF4-FFF2-40B4-BE49-F238E27FC236}">
                <a16:creationId xmlns:a16="http://schemas.microsoft.com/office/drawing/2014/main" id="{9539C497-B2E0-4BDD-84E8-45AFD211ECCD}"/>
              </a:ext>
            </a:extLst>
          </p:cNvPr>
          <p:cNvGrpSpPr/>
          <p:nvPr/>
        </p:nvGrpSpPr>
        <p:grpSpPr>
          <a:xfrm>
            <a:off x="2066764" y="2719932"/>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923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These economies maintained high growth rates and rapid export-led industrialization, which allowed them to converge with high-income countries.</a:t>
              </a:r>
              <a:endParaRPr sz="2000" dirty="0">
                <a:solidFill>
                  <a:schemeClr val="lt1"/>
                </a:solidFill>
                <a:latin typeface="Calibri"/>
                <a:ea typeface="Calibri"/>
                <a:cs typeface="Calibri"/>
                <a:sym typeface="Calibri"/>
              </a:endParaRPr>
            </a:p>
          </p:txBody>
        </p:sp>
      </p:grpSp>
      <p:grpSp>
        <p:nvGrpSpPr>
          <p:cNvPr id="20" name="Google Shape;157;p18" descr="The economic growth of the Tigers has averaged around 5.5% real per-capita growth for several decades.">
            <a:extLst>
              <a:ext uri="{FF2B5EF4-FFF2-40B4-BE49-F238E27FC236}">
                <a16:creationId xmlns:a16="http://schemas.microsoft.com/office/drawing/2014/main" id="{22D14B2A-682C-497B-B318-ED33E60AA45F}"/>
              </a:ext>
            </a:extLst>
          </p:cNvPr>
          <p:cNvGrpSpPr/>
          <p:nvPr/>
        </p:nvGrpSpPr>
        <p:grpSpPr>
          <a:xfrm>
            <a:off x="2066764" y="3921492"/>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42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growth of the Tigers has averaged around 5.5% real per-capita growth for several decades. </a:t>
              </a:r>
              <a:endParaRPr sz="2000" dirty="0">
                <a:solidFill>
                  <a:schemeClr val="lt1"/>
                </a:solidFill>
                <a:latin typeface="Calibri"/>
                <a:ea typeface="Calibri"/>
                <a:cs typeface="Calibri"/>
                <a:sym typeface="Calibri"/>
              </a:endParaRPr>
            </a:p>
          </p:txBody>
        </p:sp>
      </p:grpSp>
      <p:grpSp>
        <p:nvGrpSpPr>
          <p:cNvPr id="23" name="Google Shape;157;p18" descr="In the 1980s, countries like China and India began to show signs of convergence as well.">
            <a:extLst>
              <a:ext uri="{FF2B5EF4-FFF2-40B4-BE49-F238E27FC236}">
                <a16:creationId xmlns:a16="http://schemas.microsoft.com/office/drawing/2014/main" id="{274DE29F-AF88-4D2F-8298-D0569DB109DC}"/>
              </a:ext>
            </a:extLst>
          </p:cNvPr>
          <p:cNvGrpSpPr/>
          <p:nvPr/>
        </p:nvGrpSpPr>
        <p:grpSpPr>
          <a:xfrm>
            <a:off x="2066764" y="5038626"/>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562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1980s, countries like China and India began to show signs of convergence as well.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0169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Growth Policies for Middle-Income Countries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underlying causes of rapid growth rates have been higher savings and investment in physical capital, investments in human capital, investments in technology, and freedom for market forces.&#10;">
            <a:extLst>
              <a:ext uri="{FF2B5EF4-FFF2-40B4-BE49-F238E27FC236}">
                <a16:creationId xmlns:a16="http://schemas.microsoft.com/office/drawing/2014/main" id="{8F4E44DC-A241-4411-96F1-1C705D4D565F}"/>
              </a:ext>
            </a:extLst>
          </p:cNvPr>
          <p:cNvGrpSpPr/>
          <p:nvPr/>
        </p:nvGrpSpPr>
        <p:grpSpPr>
          <a:xfrm>
            <a:off x="2066764" y="1515231"/>
            <a:ext cx="8058467" cy="107899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3966"/>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underlying causes of rapid growth rates have been higher savings and investment in physical capital, investments in human capital, investments in technology, and freedom for market forces.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China and the Tigers have been among some of the highest savers in the world, often saving one-third or more of GDP.&#10;">
            <a:extLst>
              <a:ext uri="{FF2B5EF4-FFF2-40B4-BE49-F238E27FC236}">
                <a16:creationId xmlns:a16="http://schemas.microsoft.com/office/drawing/2014/main" id="{9539C497-B2E0-4BDD-84E8-45AFD211ECCD}"/>
              </a:ext>
            </a:extLst>
          </p:cNvPr>
          <p:cNvGrpSpPr/>
          <p:nvPr/>
        </p:nvGrpSpPr>
        <p:grpSpPr>
          <a:xfrm>
            <a:off x="2066677" y="2691568"/>
            <a:ext cx="8058445" cy="996697"/>
            <a:chOff x="542778" y="1736761"/>
            <a:chExt cx="8058445" cy="767989"/>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778" y="1846882"/>
              <a:ext cx="794401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China and the Tigers have been among some of the highest savers in the world, often saving one-third or more of GDP.</a:t>
              </a:r>
              <a:endParaRPr sz="2000" dirty="0">
                <a:solidFill>
                  <a:schemeClr val="lt1"/>
                </a:solidFill>
                <a:latin typeface="Calibri"/>
                <a:ea typeface="Calibri"/>
                <a:cs typeface="Calibri"/>
                <a:sym typeface="Calibri"/>
              </a:endParaRPr>
            </a:p>
          </p:txBody>
        </p:sp>
      </p:grpSp>
      <p:grpSp>
        <p:nvGrpSpPr>
          <p:cNvPr id="20" name="Google Shape;157;p18" descr="They had policies that supported investment in human capital, focusing on encouraging math and science education.&#10;">
            <a:extLst>
              <a:ext uri="{FF2B5EF4-FFF2-40B4-BE49-F238E27FC236}">
                <a16:creationId xmlns:a16="http://schemas.microsoft.com/office/drawing/2014/main" id="{22D14B2A-682C-497B-B318-ED33E60AA45F}"/>
              </a:ext>
            </a:extLst>
          </p:cNvPr>
          <p:cNvGrpSpPr/>
          <p:nvPr/>
        </p:nvGrpSpPr>
        <p:grpSpPr>
          <a:xfrm>
            <a:off x="2066691" y="3807635"/>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034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had policies that supported investment in human capital, focusing on encouraging math and science education.</a:t>
              </a:r>
              <a:endParaRPr sz="2000" dirty="0">
                <a:solidFill>
                  <a:schemeClr val="lt1"/>
                </a:solidFill>
                <a:latin typeface="Calibri"/>
                <a:ea typeface="Calibri"/>
                <a:cs typeface="Calibri"/>
                <a:sym typeface="Calibri"/>
              </a:endParaRPr>
            </a:p>
          </p:txBody>
        </p:sp>
      </p:grpSp>
      <p:grpSp>
        <p:nvGrpSpPr>
          <p:cNvPr id="23" name="Google Shape;157;p18" descr="Middle-income countries have done well in dismantling legacies of government economic controls that hindered economic growth.&#10;">
            <a:extLst>
              <a:ext uri="{FF2B5EF4-FFF2-40B4-BE49-F238E27FC236}">
                <a16:creationId xmlns:a16="http://schemas.microsoft.com/office/drawing/2014/main" id="{274DE29F-AF88-4D2F-8298-D0569DB109DC}"/>
              </a:ext>
            </a:extLst>
          </p:cNvPr>
          <p:cNvGrpSpPr/>
          <p:nvPr/>
        </p:nvGrpSpPr>
        <p:grpSpPr>
          <a:xfrm>
            <a:off x="2066677" y="4927202"/>
            <a:ext cx="8058357" cy="996696"/>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988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Middle-income countries have done well in dismantling legacies of government economic controls that hindered economic growth.</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51391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Growth Policies for Low-Income Countries</a:t>
            </a:r>
            <a:r>
              <a:rPr kumimoji="0" lang="en-US" sz="3000" b="0" i="0" u="none" strike="noStrike" kern="0" cap="none" spc="0" normalizeH="0" baseline="-25000" noProof="0" dirty="0">
                <a:ln>
                  <a:noFill/>
                </a:ln>
                <a:solidFill>
                  <a:srgbClr val="000000"/>
                </a:solidFill>
                <a:effectLst/>
                <a:uLnTx/>
                <a:uFillTx/>
                <a:latin typeface="Century Gothic"/>
                <a:ea typeface="Arial"/>
                <a:cs typeface="Arial"/>
                <a:sym typeface="Century Gothic"/>
              </a:rPr>
              <a:t>1</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Many low-income economies are located in sub-Saharan Africa, the former Soviet Bloc, and parts of Central and South America. &#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3950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Many low-income economies are located in sub-Saharan Africa, the former Soviet Bloc, and parts of Central and South America.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Macroeconomic policies for low-income economies are vastly different from those for high-income economies. &#10;">
            <a:extLst>
              <a:ext uri="{FF2B5EF4-FFF2-40B4-BE49-F238E27FC236}">
                <a16:creationId xmlns:a16="http://schemas.microsoft.com/office/drawing/2014/main" id="{9539C497-B2E0-4BDD-84E8-45AFD211ECCD}"/>
              </a:ext>
            </a:extLst>
          </p:cNvPr>
          <p:cNvGrpSpPr/>
          <p:nvPr/>
        </p:nvGrpSpPr>
        <p:grpSpPr>
          <a:xfrm>
            <a:off x="2066763" y="2626800"/>
            <a:ext cx="8058358" cy="996696"/>
            <a:chOff x="542865" y="1736761"/>
            <a:chExt cx="8058358"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5" y="1836450"/>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Macroeconomic policies for low-income economies are vastly different from those for high-income economies. </a:t>
              </a:r>
              <a:endParaRPr sz="2000" dirty="0">
                <a:solidFill>
                  <a:schemeClr val="lt1"/>
                </a:solidFill>
                <a:latin typeface="Calibri"/>
                <a:ea typeface="Calibri"/>
                <a:cs typeface="Calibri"/>
                <a:sym typeface="Calibri"/>
              </a:endParaRPr>
            </a:p>
          </p:txBody>
        </p:sp>
      </p:grpSp>
      <p:grpSp>
        <p:nvGrpSpPr>
          <p:cNvPr id="20" name="Google Shape;157;p18" descr="The World Bank has made it a priority to combat poverty and raise income levels in these countries, but political instability has proven a major obstacle.&#10;">
            <a:extLst>
              <a:ext uri="{FF2B5EF4-FFF2-40B4-BE49-F238E27FC236}">
                <a16:creationId xmlns:a16="http://schemas.microsoft.com/office/drawing/2014/main" id="{22D14B2A-682C-497B-B318-ED33E60AA45F}"/>
              </a:ext>
            </a:extLst>
          </p:cNvPr>
          <p:cNvGrpSpPr/>
          <p:nvPr/>
        </p:nvGrpSpPr>
        <p:grpSpPr>
          <a:xfrm>
            <a:off x="2066764" y="3727188"/>
            <a:ext cx="8058385" cy="1078993"/>
            <a:chOff x="542838" y="1736760"/>
            <a:chExt cx="8058385" cy="831401"/>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0"/>
              <a:ext cx="8058300" cy="831401"/>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669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World Bank has made it a priority to combat poverty and raise income levels in these countries, but political instability has proven a major obstacle.</a:t>
              </a:r>
              <a:endParaRPr sz="2000" dirty="0">
                <a:solidFill>
                  <a:schemeClr val="lt1"/>
                </a:solidFill>
                <a:latin typeface="Calibri"/>
                <a:ea typeface="Calibri"/>
                <a:cs typeface="Calibri"/>
                <a:sym typeface="Calibri"/>
              </a:endParaRPr>
            </a:p>
          </p:txBody>
        </p:sp>
      </p:grpSp>
      <p:grpSp>
        <p:nvGrpSpPr>
          <p:cNvPr id="23" name="Google Shape;157;p18" descr="People in these countries live on less than $710 a year, meaning money is immediately spent on necessities and that saving is often not an option.&#10;">
            <a:extLst>
              <a:ext uri="{FF2B5EF4-FFF2-40B4-BE49-F238E27FC236}">
                <a16:creationId xmlns:a16="http://schemas.microsoft.com/office/drawing/2014/main" id="{274DE29F-AF88-4D2F-8298-D0569DB109DC}"/>
              </a:ext>
            </a:extLst>
          </p:cNvPr>
          <p:cNvGrpSpPr/>
          <p:nvPr/>
        </p:nvGrpSpPr>
        <p:grpSpPr>
          <a:xfrm>
            <a:off x="2066792" y="4930642"/>
            <a:ext cx="8058357" cy="1078992"/>
            <a:chOff x="542866" y="1736761"/>
            <a:chExt cx="8058357"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764221"/>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People in these countries live on less than $710 a year, meaning money is immediately spent on necessities and that saving is often not an option.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28421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Growth Policies for Low-Income Countries</a:t>
            </a:r>
            <a:r>
              <a:rPr kumimoji="0" lang="en-US" sz="3000" b="0" i="0" u="none" strike="noStrike" kern="0" cap="none" spc="0" normalizeH="0" baseline="-25000" noProof="0" dirty="0">
                <a:ln>
                  <a:noFill/>
                </a:ln>
                <a:solidFill>
                  <a:srgbClr val="000000"/>
                </a:solidFill>
                <a:effectLst/>
                <a:uLnTx/>
                <a:uFillTx/>
                <a:latin typeface="Century Gothic"/>
                <a:ea typeface="Arial"/>
                <a:cs typeface="Arial"/>
                <a:sym typeface="Century Gothic"/>
              </a:rPr>
              <a:t>2</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descr="This bar chart shows the ten lowest-income countries in 2020 as measured by GNI per capita.&#10;">
            <a:extLst>
              <a:ext uri="{FF2B5EF4-FFF2-40B4-BE49-F238E27FC236}">
                <a16:creationId xmlns:a16="http://schemas.microsoft.com/office/drawing/2014/main" id="{274DE29F-AF88-4D2F-8298-D0569DB109DC}"/>
              </a:ext>
            </a:extLst>
          </p:cNvPr>
          <p:cNvGrpSpPr/>
          <p:nvPr/>
        </p:nvGrpSpPr>
        <p:grpSpPr>
          <a:xfrm>
            <a:off x="2277821" y="5831930"/>
            <a:ext cx="8058300" cy="816451"/>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Calibri"/>
                  <a:ea typeface="Calibri"/>
                  <a:cs typeface="Calibri"/>
                  <a:sym typeface="Calibri"/>
                </a:rPr>
                <a:t>This bar chart shows the ten lowest-income countries in 2020 as measured by GNI per capita.</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pic>
        <p:nvPicPr>
          <p:cNvPr id="3" name="Picture 2" descr="Bar chart of the ten lowest income countries in 2020">
            <a:extLst>
              <a:ext uri="{FF2B5EF4-FFF2-40B4-BE49-F238E27FC236}">
                <a16:creationId xmlns:a16="http://schemas.microsoft.com/office/drawing/2014/main" id="{8CE4C7AA-C11C-6ACC-DBD6-F4FDABF9152A}"/>
              </a:ext>
            </a:extLst>
          </p:cNvPr>
          <p:cNvPicPr>
            <a:picLocks noChangeAspect="1"/>
          </p:cNvPicPr>
          <p:nvPr/>
        </p:nvPicPr>
        <p:blipFill>
          <a:blip r:embed="rId3"/>
          <a:stretch>
            <a:fillRect/>
          </a:stretch>
        </p:blipFill>
        <p:spPr>
          <a:xfrm>
            <a:off x="2841121" y="1290654"/>
            <a:ext cx="6509757" cy="4429439"/>
          </a:xfrm>
          <a:prstGeom prst="rect">
            <a:avLst/>
          </a:prstGeom>
        </p:spPr>
      </p:pic>
    </p:spTree>
    <p:extLst>
      <p:ext uri="{BB962C8B-B14F-4D97-AF65-F5344CB8AC3E}">
        <p14:creationId xmlns:p14="http://schemas.microsoft.com/office/powerpoint/2010/main" val="348719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Arial"/>
                <a:cs typeface="Arial"/>
                <a:sym typeface="Century Gothic"/>
              </a:rPr>
              <a:t>On Your Own</a:t>
            </a:r>
            <a:endParaRPr kumimoji="0" lang="en-US" sz="3200" b="0" i="0" u="none" strike="noStrike" kern="0" cap="none" spc="0" normalizeH="0" baseline="-25000" noProof="0" dirty="0">
              <a:ln>
                <a:noFill/>
              </a:ln>
              <a:solidFill>
                <a:srgbClr val="000000"/>
              </a:solidFill>
              <a:effectLst/>
              <a:uLnTx/>
              <a:uFillTx/>
              <a:latin typeface="Arial"/>
              <a:ea typeface="Arial"/>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23" name="Google Shape;157;p18" descr="If you were working for the World Bank, how would you combat poverty and raise overall income levels? What pushback might your plans receive? How would you change your policies or respond to criticism?&#10;">
            <a:extLst>
              <a:ext uri="{FF2B5EF4-FFF2-40B4-BE49-F238E27FC236}">
                <a16:creationId xmlns:a16="http://schemas.microsoft.com/office/drawing/2014/main" id="{274DE29F-AF88-4D2F-8298-D0569DB109DC}"/>
              </a:ext>
            </a:extLst>
          </p:cNvPr>
          <p:cNvGrpSpPr/>
          <p:nvPr/>
        </p:nvGrpSpPr>
        <p:grpSpPr>
          <a:xfrm>
            <a:off x="2066821" y="1496790"/>
            <a:ext cx="8058300" cy="1194777"/>
            <a:chOff x="542923" y="1736761"/>
            <a:chExt cx="8058300"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668323" y="177879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If you were working for the World Bank, how would you combat poverty and raise overall income levels? What pushback might your plans receive? How would you change your policies or respond to criticism?</a:t>
              </a:r>
              <a:endParaRPr sz="2000" dirty="0">
                <a:solidFill>
                  <a:schemeClr val="lt1"/>
                </a:solidFill>
                <a:latin typeface="Calibri"/>
                <a:ea typeface="Calibri"/>
                <a:cs typeface="Calibri"/>
                <a:sym typeface="Calibri"/>
              </a:endParaRPr>
            </a:p>
          </p:txBody>
        </p:sp>
      </p:grpSp>
      <p:pic>
        <p:nvPicPr>
          <p:cNvPr id="8" name="Picture 7" descr="A run down apartment building">
            <a:extLst>
              <a:ext uri="{FF2B5EF4-FFF2-40B4-BE49-F238E27FC236}">
                <a16:creationId xmlns:a16="http://schemas.microsoft.com/office/drawing/2014/main" id="{D40E243B-3310-4946-91CA-F0E67316197A}"/>
              </a:ext>
            </a:extLst>
          </p:cNvPr>
          <p:cNvPicPr>
            <a:picLocks noChangeAspect="1"/>
          </p:cNvPicPr>
          <p:nvPr/>
        </p:nvPicPr>
        <p:blipFill>
          <a:blip r:embed="rId3"/>
          <a:stretch>
            <a:fillRect/>
          </a:stretch>
        </p:blipFill>
        <p:spPr>
          <a:xfrm>
            <a:off x="2926051" y="2998880"/>
            <a:ext cx="6339840" cy="3566160"/>
          </a:xfrm>
          <a:prstGeom prst="rect">
            <a:avLst/>
          </a:prstGeom>
        </p:spPr>
      </p:pic>
    </p:spTree>
    <p:extLst>
      <p:ext uri="{BB962C8B-B14F-4D97-AF65-F5344CB8AC3E}">
        <p14:creationId xmlns:p14="http://schemas.microsoft.com/office/powerpoint/2010/main" val="252292670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34B1C5-769D-4D2B-9657-89D3953C229A}">
  <ds:schemaRefs>
    <ds:schemaRef ds:uri="http://schemas.microsoft.com/sharepoint/v3/contenttype/forms"/>
  </ds:schemaRefs>
</ds:datastoreItem>
</file>

<file path=customXml/itemProps2.xml><?xml version="1.0" encoding="utf-8"?>
<ds:datastoreItem xmlns:ds="http://schemas.openxmlformats.org/officeDocument/2006/customXml" ds:itemID="{F7D9A7C1-7F43-42A8-A233-F3BB81D612C5}">
  <ds:schemaRefs>
    <ds:schemaRef ds:uri="http://schemas.microsoft.com/office/2006/documentManagement/types"/>
    <ds:schemaRef ds:uri="http://purl.org/dc/elements/1.1/"/>
    <ds:schemaRef ds:uri="06d9c582-05c2-476b-83d2-72ab8b1380b2"/>
    <ds:schemaRef ds:uri="http://purl.org/dc/terms/"/>
    <ds:schemaRef ds:uri="http://www.w3.org/XML/1998/namespace"/>
    <ds:schemaRef ds:uri="http://schemas.microsoft.com/office/2006/metadata/properties"/>
    <ds:schemaRef ds:uri="fdab59f7-c3a7-48e5-acd8-618ce834776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8BAE3FE-8003-4137-B025-C45E5EC99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1856</TotalTime>
  <Words>1249</Words>
  <Application>Microsoft Office PowerPoint</Application>
  <PresentationFormat>Widescreen</PresentationFormat>
  <Paragraphs>68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Arial</vt:lpstr>
      <vt:lpstr>Calibri</vt:lpstr>
      <vt:lpstr>Office Theme</vt:lpstr>
      <vt:lpstr>Improving Countries' Standards of Living</vt:lpstr>
      <vt:lpstr>Standard of Living</vt:lpstr>
      <vt:lpstr>Growth Policies for High-Income Countries</vt:lpstr>
      <vt:lpstr>Problems with Growth in High-Income Countries</vt:lpstr>
      <vt:lpstr>The Four Asian Tigers</vt:lpstr>
      <vt:lpstr>Growth Policies for Middle-Income Countries</vt:lpstr>
      <vt:lpstr>Growth Policies for Low-Income Countries1</vt:lpstr>
      <vt:lpstr>Growth Policies for Low-Income Countries2</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112</cp:revision>
  <dcterms:modified xsi:type="dcterms:W3CDTF">2026-02-02T19:47:16Z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