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21"/>
  </p:notesMasterIdLst>
  <p:sldIdLst>
    <p:sldId id="402" r:id="rId5"/>
    <p:sldId id="403" r:id="rId6"/>
    <p:sldId id="404" r:id="rId7"/>
    <p:sldId id="405" r:id="rId8"/>
    <p:sldId id="434" r:id="rId9"/>
    <p:sldId id="435" r:id="rId10"/>
    <p:sldId id="436" r:id="rId11"/>
    <p:sldId id="437" r:id="rId12"/>
    <p:sldId id="438" r:id="rId13"/>
    <p:sldId id="439" r:id="rId14"/>
    <p:sldId id="440" r:id="rId15"/>
    <p:sldId id="441" r:id="rId16"/>
    <p:sldId id="442" r:id="rId17"/>
    <p:sldId id="443" r:id="rId18"/>
    <p:sldId id="444" r:id="rId19"/>
    <p:sldId id="275" r:id="rId20"/>
  </p:sldIdLst>
  <p:sldSz cx="12192000" cy="6858000"/>
  <p:notesSz cx="6858000" cy="9144000"/>
  <p:embeddedFontLst>
    <p:embeddedFont>
      <p:font typeface="Century Gothic" panose="020B0502020202020204" pitchFamily="34"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1" roundtripDataSignature="AMtx7mgpqKudZmLSWKrr7AFFTErfzhMQc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itlin Edahl" initials="CE" lastIdx="15" clrIdx="0">
    <p:extLst>
      <p:ext uri="{19B8F6BF-5375-455C-9EA6-DF929625EA0E}">
        <p15:presenceInfo xmlns:p15="http://schemas.microsoft.com/office/powerpoint/2012/main" userId="S::cedahl@hawkeslearning.com::f9c8dab7-bc9e-4aed-a3a5-891b49192fba" providerId="AD"/>
      </p:ext>
    </p:extLst>
  </p:cmAuthor>
  <p:cmAuthor id="2" name="Nathan Mirmow" initials="NM" lastIdx="7" clrIdx="1">
    <p:extLst>
      <p:ext uri="{19B8F6BF-5375-455C-9EA6-DF929625EA0E}">
        <p15:presenceInfo xmlns:p15="http://schemas.microsoft.com/office/powerpoint/2012/main" userId="Nathan Mirmow" providerId="None"/>
      </p:ext>
    </p:extLst>
  </p:cmAuthor>
  <p:cmAuthor id="3" name="Caitlin Coleman" initials="CC" lastIdx="3" clrIdx="2">
    <p:extLst>
      <p:ext uri="{19B8F6BF-5375-455C-9EA6-DF929625EA0E}">
        <p15:presenceInfo xmlns:p15="http://schemas.microsoft.com/office/powerpoint/2012/main" userId="S::cclark@hawkeslearning.com::96f87ca1-0e64-4ae8-8d77-98757b85df0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3895896-234A-4A27-BDAE-4D87FB5ABF21}" v="3" dt="2026-02-02T19:45:51.65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271" autoAdjust="0"/>
  </p:normalViewPr>
  <p:slideViewPr>
    <p:cSldViewPr snapToGrid="0">
      <p:cViewPr varScale="1">
        <p:scale>
          <a:sx n="68" d="100"/>
          <a:sy n="68" d="100"/>
        </p:scale>
        <p:origin x="1162"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notesMaster" Target="notesMasters/notesMaster1.xml"/><Relationship Id="rId42" Type="http://schemas.openxmlformats.org/officeDocument/2006/relationships/commentAuthors" Target="commentAuthors.xml"/><Relationship Id="rId47"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4.fntdata"/><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41" Type="http://customschemas.google.com/relationships/presentationmetadata" Target="meta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3.fntdata"/><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2.fntdata"/><Relationship Id="rId10" Type="http://schemas.openxmlformats.org/officeDocument/2006/relationships/slide" Target="slides/slide6.xml"/><Relationship Id="rId19" Type="http://schemas.openxmlformats.org/officeDocument/2006/relationships/slide" Target="slides/slide15.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1.fntdata"/><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aleise Radchenko" userId="6249d1a9-d5dd-4793-b8df-98b5e6874abb" providerId="ADAL" clId="{4A5B4154-50F6-4F5B-A4D7-A9ED8C205C6B}"/>
    <pc:docChg chg="addSld delSld modSld">
      <pc:chgData name="Annaleise Radchenko" userId="6249d1a9-d5dd-4793-b8df-98b5e6874abb" providerId="ADAL" clId="{4A5B4154-50F6-4F5B-A4D7-A9ED8C205C6B}" dt="2026-01-16T20:59:05.803" v="6" actId="33553"/>
      <pc:docMkLst>
        <pc:docMk/>
      </pc:docMkLst>
      <pc:sldChg chg="modSp mod">
        <pc:chgData name="Annaleise Radchenko" userId="6249d1a9-d5dd-4793-b8df-98b5e6874abb" providerId="ADAL" clId="{4A5B4154-50F6-4F5B-A4D7-A9ED8C205C6B}" dt="2026-01-16T20:59:05.803" v="6" actId="33553"/>
        <pc:sldMkLst>
          <pc:docMk/>
          <pc:sldMk cId="0" sldId="275"/>
        </pc:sldMkLst>
        <pc:spChg chg="mod">
          <ac:chgData name="Annaleise Radchenko" userId="6249d1a9-d5dd-4793-b8df-98b5e6874abb" providerId="ADAL" clId="{4A5B4154-50F6-4F5B-A4D7-A9ED8C205C6B}" dt="2026-01-16T20:59:05.803" v="6" actId="33553"/>
          <ac:spMkLst>
            <pc:docMk/>
            <pc:sldMk cId="0" sldId="275"/>
            <ac:spMk id="349" creationId="{00000000-0000-0000-0000-000000000000}"/>
          </ac:spMkLst>
        </pc:spChg>
        <pc:cxnChg chg="mod">
          <ac:chgData name="Annaleise Radchenko" userId="6249d1a9-d5dd-4793-b8df-98b5e6874abb" providerId="ADAL" clId="{4A5B4154-50F6-4F5B-A4D7-A9ED8C205C6B}" dt="2026-01-16T20:59:02.276" v="5" actId="962"/>
          <ac:cxnSpMkLst>
            <pc:docMk/>
            <pc:sldMk cId="0" sldId="275"/>
            <ac:cxnSpMk id="348" creationId="{00000000-0000-0000-0000-000000000000}"/>
          </ac:cxnSpMkLst>
        </pc:cxnChg>
      </pc:sldChg>
      <pc:sldChg chg="add">
        <pc:chgData name="Annaleise Radchenko" userId="6249d1a9-d5dd-4793-b8df-98b5e6874abb" providerId="ADAL" clId="{4A5B4154-50F6-4F5B-A4D7-A9ED8C205C6B}" dt="2026-01-16T20:58:13.524" v="0"/>
        <pc:sldMkLst>
          <pc:docMk/>
          <pc:sldMk cId="0" sldId="402"/>
        </pc:sldMkLst>
      </pc:sldChg>
      <pc:sldChg chg="modSp add mod">
        <pc:chgData name="Annaleise Radchenko" userId="6249d1a9-d5dd-4793-b8df-98b5e6874abb" providerId="ADAL" clId="{4A5B4154-50F6-4F5B-A4D7-A9ED8C205C6B}" dt="2026-01-16T20:58:33.778" v="3" actId="6549"/>
        <pc:sldMkLst>
          <pc:docMk/>
          <pc:sldMk cId="2776902729" sldId="403"/>
        </pc:sldMkLst>
        <pc:spChg chg="mod">
          <ac:chgData name="Annaleise Radchenko" userId="6249d1a9-d5dd-4793-b8df-98b5e6874abb" providerId="ADAL" clId="{4A5B4154-50F6-4F5B-A4D7-A9ED8C205C6B}" dt="2026-01-16T20:58:33.778" v="3" actId="6549"/>
          <ac:spMkLst>
            <pc:docMk/>
            <pc:sldMk cId="2776902729" sldId="403"/>
            <ac:spMk id="68" creationId="{00000000-0000-0000-0000-000000000000}"/>
          </ac:spMkLst>
        </pc:spChg>
      </pc:sldChg>
      <pc:sldChg chg="add">
        <pc:chgData name="Annaleise Radchenko" userId="6249d1a9-d5dd-4793-b8df-98b5e6874abb" providerId="ADAL" clId="{4A5B4154-50F6-4F5B-A4D7-A9ED8C205C6B}" dt="2026-01-16T20:58:13.524" v="0"/>
        <pc:sldMkLst>
          <pc:docMk/>
          <pc:sldMk cId="3308572577" sldId="404"/>
        </pc:sldMkLst>
      </pc:sldChg>
      <pc:sldChg chg="add">
        <pc:chgData name="Annaleise Radchenko" userId="6249d1a9-d5dd-4793-b8df-98b5e6874abb" providerId="ADAL" clId="{4A5B4154-50F6-4F5B-A4D7-A9ED8C205C6B}" dt="2026-01-16T20:58:13.524" v="0"/>
        <pc:sldMkLst>
          <pc:docMk/>
          <pc:sldMk cId="4155770537" sldId="405"/>
        </pc:sldMkLst>
      </pc:sldChg>
      <pc:sldChg chg="add">
        <pc:chgData name="Annaleise Radchenko" userId="6249d1a9-d5dd-4793-b8df-98b5e6874abb" providerId="ADAL" clId="{4A5B4154-50F6-4F5B-A4D7-A9ED8C205C6B}" dt="2026-01-16T20:58:13.524" v="0"/>
        <pc:sldMkLst>
          <pc:docMk/>
          <pc:sldMk cId="2465442001" sldId="434"/>
        </pc:sldMkLst>
      </pc:sldChg>
      <pc:sldChg chg="add">
        <pc:chgData name="Annaleise Radchenko" userId="6249d1a9-d5dd-4793-b8df-98b5e6874abb" providerId="ADAL" clId="{4A5B4154-50F6-4F5B-A4D7-A9ED8C205C6B}" dt="2026-01-16T20:58:13.524" v="0"/>
        <pc:sldMkLst>
          <pc:docMk/>
          <pc:sldMk cId="3228217580" sldId="435"/>
        </pc:sldMkLst>
      </pc:sldChg>
      <pc:sldChg chg="add">
        <pc:chgData name="Annaleise Radchenko" userId="6249d1a9-d5dd-4793-b8df-98b5e6874abb" providerId="ADAL" clId="{4A5B4154-50F6-4F5B-A4D7-A9ED8C205C6B}" dt="2026-01-16T20:58:13.524" v="0"/>
        <pc:sldMkLst>
          <pc:docMk/>
          <pc:sldMk cId="614192615" sldId="436"/>
        </pc:sldMkLst>
      </pc:sldChg>
      <pc:sldChg chg="add">
        <pc:chgData name="Annaleise Radchenko" userId="6249d1a9-d5dd-4793-b8df-98b5e6874abb" providerId="ADAL" clId="{4A5B4154-50F6-4F5B-A4D7-A9ED8C205C6B}" dt="2026-01-16T20:58:13.524" v="0"/>
        <pc:sldMkLst>
          <pc:docMk/>
          <pc:sldMk cId="1268725064" sldId="437"/>
        </pc:sldMkLst>
      </pc:sldChg>
      <pc:sldChg chg="add">
        <pc:chgData name="Annaleise Radchenko" userId="6249d1a9-d5dd-4793-b8df-98b5e6874abb" providerId="ADAL" clId="{4A5B4154-50F6-4F5B-A4D7-A9ED8C205C6B}" dt="2026-01-16T20:58:13.524" v="0"/>
        <pc:sldMkLst>
          <pc:docMk/>
          <pc:sldMk cId="23455965" sldId="438"/>
        </pc:sldMkLst>
      </pc:sldChg>
      <pc:sldChg chg="add">
        <pc:chgData name="Annaleise Radchenko" userId="6249d1a9-d5dd-4793-b8df-98b5e6874abb" providerId="ADAL" clId="{4A5B4154-50F6-4F5B-A4D7-A9ED8C205C6B}" dt="2026-01-16T20:58:13.524" v="0"/>
        <pc:sldMkLst>
          <pc:docMk/>
          <pc:sldMk cId="1837663961" sldId="439"/>
        </pc:sldMkLst>
      </pc:sldChg>
      <pc:sldChg chg="add">
        <pc:chgData name="Annaleise Radchenko" userId="6249d1a9-d5dd-4793-b8df-98b5e6874abb" providerId="ADAL" clId="{4A5B4154-50F6-4F5B-A4D7-A9ED8C205C6B}" dt="2026-01-16T20:58:13.524" v="0"/>
        <pc:sldMkLst>
          <pc:docMk/>
          <pc:sldMk cId="727615261" sldId="440"/>
        </pc:sldMkLst>
      </pc:sldChg>
      <pc:sldChg chg="add">
        <pc:chgData name="Annaleise Radchenko" userId="6249d1a9-d5dd-4793-b8df-98b5e6874abb" providerId="ADAL" clId="{4A5B4154-50F6-4F5B-A4D7-A9ED8C205C6B}" dt="2026-01-16T20:58:13.524" v="0"/>
        <pc:sldMkLst>
          <pc:docMk/>
          <pc:sldMk cId="230514831" sldId="441"/>
        </pc:sldMkLst>
      </pc:sldChg>
      <pc:sldChg chg="add">
        <pc:chgData name="Annaleise Radchenko" userId="6249d1a9-d5dd-4793-b8df-98b5e6874abb" providerId="ADAL" clId="{4A5B4154-50F6-4F5B-A4D7-A9ED8C205C6B}" dt="2026-01-16T20:58:13.524" v="0"/>
        <pc:sldMkLst>
          <pc:docMk/>
          <pc:sldMk cId="3243415038" sldId="442"/>
        </pc:sldMkLst>
      </pc:sldChg>
      <pc:sldChg chg="modSp add mod">
        <pc:chgData name="Annaleise Radchenko" userId="6249d1a9-d5dd-4793-b8df-98b5e6874abb" providerId="ADAL" clId="{4A5B4154-50F6-4F5B-A4D7-A9ED8C205C6B}" dt="2026-01-16T20:58:48.066" v="4" actId="20577"/>
        <pc:sldMkLst>
          <pc:docMk/>
          <pc:sldMk cId="2697110812" sldId="443"/>
        </pc:sldMkLst>
        <pc:spChg chg="mod">
          <ac:chgData name="Annaleise Radchenko" userId="6249d1a9-d5dd-4793-b8df-98b5e6874abb" providerId="ADAL" clId="{4A5B4154-50F6-4F5B-A4D7-A9ED8C205C6B}" dt="2026-01-16T20:58:48.066" v="4" actId="20577"/>
          <ac:spMkLst>
            <pc:docMk/>
            <pc:sldMk cId="2697110812" sldId="443"/>
            <ac:spMk id="68" creationId="{00000000-0000-0000-0000-000000000000}"/>
          </ac:spMkLst>
        </pc:spChg>
      </pc:sldChg>
      <pc:sldChg chg="modSp add mod">
        <pc:chgData name="Annaleise Radchenko" userId="6249d1a9-d5dd-4793-b8df-98b5e6874abb" providerId="ADAL" clId="{4A5B4154-50F6-4F5B-A4D7-A9ED8C205C6B}" dt="2026-01-16T20:58:27.695" v="2" actId="20577"/>
        <pc:sldMkLst>
          <pc:docMk/>
          <pc:sldMk cId="850077951" sldId="444"/>
        </pc:sldMkLst>
        <pc:spChg chg="mod">
          <ac:chgData name="Annaleise Radchenko" userId="6249d1a9-d5dd-4793-b8df-98b5e6874abb" providerId="ADAL" clId="{4A5B4154-50F6-4F5B-A4D7-A9ED8C205C6B}" dt="2026-01-16T20:58:27.695" v="2" actId="20577"/>
          <ac:spMkLst>
            <pc:docMk/>
            <pc:sldMk cId="850077951" sldId="444"/>
            <ac:spMk id="26"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7" name="Google Shape;4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Geographic differences create positive and negative opportunities for trade, health, and the environment. Some countries have coastlines, while others are completely landlocked. Some countries have rivers to facilitate commerce, while others have mountains that are barriers to trade. Some countries have deserts, and some countries have rainforests.</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501106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The age distribution of the population will have considerable effects on the standard of living for both the young and the old. Many high-income countries have a large proportion of elderly citizens. Most low-income countries have a higher proportion of young workers, but the average age of these countries is expected to increase by 2050.</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991998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In high-income countries, only 2% of GDP comes from agriculture. In middle and low-income countries, 12% of GDP on average comes from agriculture. Countries have vastly different degrees of urbanization.</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955947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Some countries are market-oriented, while others have command economies. Some economies are far more open to trade than others, with some limiting trade with tariffs and quotas. Countries have different levels of political stability and religious and social institutions.</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685194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The COVID-19 pandemic affected the entire world, but the outcomes varied widely from country to country. Consider the different factors that comprise standard of living and the data that has emerged on the impact of the pandemic. How would you measure and compare the effect of the pandemic on the standard of living in different countries? Why is that the best measure?</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104853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2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46" name="Google Shape;346;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Economies across the world are extraordinarily different in composition and performance. Differences in productivity explain the diversity of average incomes across the world. Productivity depends on physical and human capital and technology. Different economic characteristics, institutions, history, and politics impact economic performance.</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298467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The goal of most economies is to maintain quality of life. Quality of life includes low unemployment, price stability, and the ability to trade. Most countries' goals are similar, but they may use different macroeconomic policies to achieve those goals.</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287527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GDP per capita is a useful indicator to quantify the diversity in the standard of living across countries. Purchasing power parity (PPP) must be considered in order to convert average incomes into comparable units. PPP takes into account the fact that prices of the same good may be different across countries. The primary goal for most countries is to not only increase GDP but also GDP per capita, which will raise the overall standard of living.</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420919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The World Bank uses gross national income (GNI) per capita to classify countries as low, lower-middle, upper-middle, or high income.</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Low income </a:t>
            </a:r>
            <a:r>
              <a:rPr lang="en-US" sz="1200" b="0" i="0" u="none" strike="noStrike" cap="none" dirty="0">
                <a:solidFill>
                  <a:schemeClr val="bg1"/>
                </a:solidFill>
                <a:latin typeface="Calibri" panose="020F0502020204030204" pitchFamily="34" charset="0"/>
                <a:ea typeface="+mn-ea"/>
                <a:cs typeface="Times New Roman" panose="02020603050405020304" pitchFamily="18" charset="0"/>
                <a:sym typeface="Arial"/>
              </a:rPr>
              <a:t>&lt; $1,085</a:t>
            </a:r>
            <a:endParaRPr lang="en-US" sz="1200" b="0" i="0" u="none" strike="noStrike" cap="none" dirty="0">
              <a:solidFill>
                <a:schemeClr val="bg1"/>
              </a:solidFill>
              <a:latin typeface="Calibri" panose="020F0502020204030204" pitchFamily="34" charset="0"/>
              <a:cs typeface="Times New Roman" panose="02020603050405020304" pitchFamily="18" charset="0"/>
              <a:sym typeface="Arial"/>
            </a:endParaRPr>
          </a:p>
          <a:p>
            <a:pPr marL="0" lvl="0" indent="0" algn="l" rtl="0">
              <a:spcBef>
                <a:spcPts val="0"/>
              </a:spcBef>
              <a:spcAft>
                <a:spcPts val="0"/>
              </a:spcAft>
              <a:buNone/>
            </a:pPr>
            <a:r>
              <a:rPr lang="en-US" dirty="0"/>
              <a:t>Lower-middle income $1,085–$4,255</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chemeClr val="bg1"/>
                </a:solidFill>
                <a:latin typeface="Calibri" panose="020F0502020204030204" pitchFamily="34" charset="0"/>
                <a:ea typeface="+mn-ea"/>
                <a:cs typeface="Times New Roman" panose="02020603050405020304" pitchFamily="18" charset="0"/>
                <a:sym typeface="Arial"/>
              </a:rPr>
              <a:t>Upper-middle income </a:t>
            </a:r>
            <a:r>
              <a:rPr lang="en-US" sz="1200" b="0" i="0" u="none" strike="noStrike" cap="none" dirty="0">
                <a:solidFill>
                  <a:schemeClr val="bg1"/>
                </a:solidFill>
                <a:latin typeface="Calibri" panose="020F0502020204030204" pitchFamily="34" charset="0"/>
                <a:cs typeface="Times New Roman" panose="02020603050405020304" pitchFamily="18" charset="0"/>
                <a:sym typeface="Arial"/>
              </a:rPr>
              <a:t>$4,255– $13,205</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chemeClr val="bg1"/>
                </a:solidFill>
                <a:latin typeface="Calibri" panose="020F0502020204030204" pitchFamily="34" charset="0"/>
                <a:cs typeface="Times New Roman" panose="02020603050405020304" pitchFamily="18" charset="0"/>
                <a:sym typeface="Arial"/>
              </a:rPr>
              <a:t>High income &gt; $13,205</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0" i="0" u="none" strike="noStrike" cap="none" dirty="0">
              <a:solidFill>
                <a:schemeClr val="bg1"/>
              </a:solidFill>
              <a:latin typeface="Calibri" panose="020F0502020204030204" pitchFamily="34" charset="0"/>
              <a:cs typeface="Times New Roman" panose="02020603050405020304" pitchFamily="18" charset="0"/>
              <a:sym typeface="Aria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0" i="0" u="none" strike="noStrike" cap="none" dirty="0">
              <a:solidFill>
                <a:schemeClr val="bg1"/>
              </a:solidFill>
              <a:latin typeface="Calibri" panose="020F0502020204030204" pitchFamily="34" charset="0"/>
              <a:cs typeface="Times New Roman" panose="02020603050405020304" pitchFamily="18" charset="0"/>
              <a:sym typeface="Arial"/>
            </a:endParaRPr>
          </a:p>
          <a:p>
            <a:pPr marL="0" lvl="0" indent="0" algn="l" rtl="0">
              <a:spcBef>
                <a:spcPts val="0"/>
              </a:spcBef>
              <a:spcAft>
                <a:spcPts val="0"/>
              </a:spcAft>
              <a:buNone/>
            </a:pPr>
            <a:r>
              <a:rPr lang="en-US" dirty="0"/>
              <a:t> </a:t>
            </a:r>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754305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This world map shows an overview of GDP per capita by country in 2018. There is a clear imbalance in the GDP across the world.</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874168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There is a clear imbalance in GDP levels across the world. North America, Australia, and western Europe have the highest GDPs. Large areas of the world, like Africa and South Asia, have much lower GDPs. North America and the European Union have about 11.5% of the world's population, but they produce close to 48% of the world's GDP.</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398294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a:solidFill>
                  <a:schemeClr val="bg1"/>
                </a:solidFill>
                <a:latin typeface="Calibri" panose="020F0502020204030204" pitchFamily="34" charset="0"/>
                <a:cs typeface="Times New Roman" panose="02020603050405020304" pitchFamily="18" charset="0"/>
              </a:rPr>
              <a:t>Factors like health, education, human rights, crime and personal safety, and environmental quality are not entirely captured in a GDP per capita calculation. Many of these factors are correlated with per-capita GDP, but there are exceptions. No region can claim to have a perfect standard of living; for instance, even high-income regions like Europe and North America still have malnourishment and poverty.</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dirty="0">
              <a:solidFill>
                <a:schemeClr val="bg1"/>
              </a:solidFill>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dirty="0">
              <a:solidFill>
                <a:schemeClr val="bg1"/>
              </a:solidFill>
              <a:latin typeface="Calibri" panose="020F0502020204030204" pitchFamily="34" charset="0"/>
              <a:cs typeface="Times New Roman" panose="02020603050405020304" pitchFamily="18" charset="0"/>
              <a:sym typeface="Calibri"/>
            </a:endParaRPr>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307309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Four additional factors are significant in a wide range of statistical studies: geography, demography, industrial structure, institutions.</a:t>
            </a:r>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460340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1524000" y="1122362"/>
            <a:ext cx="9144000" cy="2387601"/>
          </a:xfrm>
          <a:prstGeom prst="rect">
            <a:avLst/>
          </a:prstGeom>
          <a:noFill/>
          <a:ln>
            <a:noFill/>
          </a:ln>
        </p:spPr>
        <p:txBody>
          <a:bodyPr spcFirstLastPara="1" wrap="square" lIns="45700" tIns="45700" rIns="45700" bIns="45700" anchor="b" anchorCtr="0">
            <a:normAutofit/>
          </a:bodyPr>
          <a:lstStyle>
            <a:lvl1pPr lvl="0" algn="ctr">
              <a:lnSpc>
                <a:spcPct val="90000"/>
              </a:lnSpc>
              <a:spcBef>
                <a:spcPts val="0"/>
              </a:spcBef>
              <a:spcAft>
                <a:spcPts val="0"/>
              </a:spcAft>
              <a:buClr>
                <a:srgbClr val="000000"/>
              </a:buClr>
              <a:buSzPts val="6000"/>
              <a:buFont typeface="Calibri"/>
              <a:buNone/>
              <a:defRPr sz="60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11" name="Google Shape;11;p22"/>
          <p:cNvSpPr txBox="1">
            <a:spLocks noGrp="1"/>
          </p:cNvSpPr>
          <p:nvPr>
            <p:ph type="body" idx="1"/>
          </p:nvPr>
        </p:nvSpPr>
        <p:spPr>
          <a:xfrm>
            <a:off x="1524000" y="3602037"/>
            <a:ext cx="9144000" cy="1655763"/>
          </a:xfrm>
          <a:prstGeom prst="rect">
            <a:avLst/>
          </a:prstGeom>
          <a:noFill/>
          <a:ln>
            <a:noFill/>
          </a:ln>
        </p:spPr>
        <p:txBody>
          <a:bodyPr spcFirstLastPara="1" wrap="square" lIns="45700" tIns="45700" rIns="45700" bIns="45700" anchor="t" anchorCtr="0">
            <a:normAutofit/>
          </a:bodyPr>
          <a:lstStyle>
            <a:lvl1pPr marL="457200" lvl="0" indent="-228600" algn="ctr">
              <a:lnSpc>
                <a:spcPct val="90000"/>
              </a:lnSpc>
              <a:spcBef>
                <a:spcPts val="1000"/>
              </a:spcBef>
              <a:spcAft>
                <a:spcPts val="0"/>
              </a:spcAft>
              <a:buClr>
                <a:srgbClr val="000000"/>
              </a:buClr>
              <a:buSzPts val="2400"/>
              <a:buFont typeface="Calibri"/>
              <a:buNone/>
              <a:defRPr sz="2400"/>
            </a:lvl1pPr>
            <a:lvl2pPr marL="914400" lvl="1" indent="-228600" algn="ctr">
              <a:lnSpc>
                <a:spcPct val="90000"/>
              </a:lnSpc>
              <a:spcBef>
                <a:spcPts val="1000"/>
              </a:spcBef>
              <a:spcAft>
                <a:spcPts val="0"/>
              </a:spcAft>
              <a:buClr>
                <a:srgbClr val="000000"/>
              </a:buClr>
              <a:buSzPts val="2400"/>
              <a:buFont typeface="Calibri"/>
              <a:buNone/>
              <a:defRPr sz="2400"/>
            </a:lvl2pPr>
            <a:lvl3pPr marL="1371600" lvl="2" indent="-228600" algn="ctr">
              <a:lnSpc>
                <a:spcPct val="90000"/>
              </a:lnSpc>
              <a:spcBef>
                <a:spcPts val="1000"/>
              </a:spcBef>
              <a:spcAft>
                <a:spcPts val="0"/>
              </a:spcAft>
              <a:buClr>
                <a:srgbClr val="000000"/>
              </a:buClr>
              <a:buSzPts val="2400"/>
              <a:buFont typeface="Calibri"/>
              <a:buNone/>
              <a:defRPr sz="2400"/>
            </a:lvl3pPr>
            <a:lvl4pPr marL="1828800" lvl="3" indent="-228600" algn="ctr">
              <a:lnSpc>
                <a:spcPct val="90000"/>
              </a:lnSpc>
              <a:spcBef>
                <a:spcPts val="1000"/>
              </a:spcBef>
              <a:spcAft>
                <a:spcPts val="0"/>
              </a:spcAft>
              <a:buClr>
                <a:srgbClr val="000000"/>
              </a:buClr>
              <a:buSzPts val="2400"/>
              <a:buFont typeface="Calibri"/>
              <a:buNone/>
              <a:defRPr sz="2400"/>
            </a:lvl4pPr>
            <a:lvl5pPr marL="2286000" lvl="4" indent="-228600" algn="ctr">
              <a:lnSpc>
                <a:spcPct val="90000"/>
              </a:lnSpc>
              <a:spcBef>
                <a:spcPts val="1000"/>
              </a:spcBef>
              <a:spcAft>
                <a:spcPts val="0"/>
              </a:spcAft>
              <a:buClr>
                <a:srgbClr val="000000"/>
              </a:buClr>
              <a:buSzPts val="2400"/>
              <a:buFont typeface="Calibri"/>
              <a:buNone/>
              <a:defRPr sz="2400"/>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12" name="Google Shape;12;p22"/>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tx">
  <p:cSld name="TITLE_AND_BODY">
    <p:spTree>
      <p:nvGrpSpPr>
        <p:cNvPr id="1" name="Shape 13"/>
        <p:cNvGrpSpPr/>
        <p:nvPr/>
      </p:nvGrpSpPr>
      <p:grpSpPr>
        <a:xfrm>
          <a:off x="0" y="0"/>
          <a:ext cx="0" cy="0"/>
          <a:chOff x="0" y="0"/>
          <a:chExt cx="0" cy="0"/>
        </a:xfrm>
      </p:grpSpPr>
      <p:sp>
        <p:nvSpPr>
          <p:cNvPr id="14" name="Google Shape;14;p23"/>
          <p:cNvSpPr txBox="1">
            <a:spLocks noGrp="1"/>
          </p:cNvSpPr>
          <p:nvPr>
            <p:ph type="title"/>
          </p:nvPr>
        </p:nvSpPr>
        <p:spPr>
          <a:xfrm>
            <a:off x="838200" y="365125"/>
            <a:ext cx="10515600" cy="1325563"/>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15" name="Google Shape;15;p23"/>
          <p:cNvSpPr txBox="1">
            <a:spLocks noGrp="1"/>
          </p:cNvSpPr>
          <p:nvPr>
            <p:ph type="body" idx="1"/>
          </p:nvPr>
        </p:nvSpPr>
        <p:spPr>
          <a:xfrm>
            <a:off x="838200" y="1825625"/>
            <a:ext cx="10515600" cy="4351338"/>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16" name="Google Shape;16;p23"/>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17"/>
        <p:cNvGrpSpPr/>
        <p:nvPr/>
      </p:nvGrpSpPr>
      <p:grpSpPr>
        <a:xfrm>
          <a:off x="0" y="0"/>
          <a:ext cx="0" cy="0"/>
          <a:chOff x="0" y="0"/>
          <a:chExt cx="0" cy="0"/>
        </a:xfrm>
      </p:grpSpPr>
      <p:sp>
        <p:nvSpPr>
          <p:cNvPr id="18" name="Google Shape;18;p24"/>
          <p:cNvSpPr txBox="1">
            <a:spLocks noGrp="1"/>
          </p:cNvSpPr>
          <p:nvPr>
            <p:ph type="title"/>
          </p:nvPr>
        </p:nvSpPr>
        <p:spPr>
          <a:xfrm>
            <a:off x="831850" y="1709738"/>
            <a:ext cx="10515600" cy="2852737"/>
          </a:xfrm>
          <a:prstGeom prst="rect">
            <a:avLst/>
          </a:prstGeom>
          <a:noFill/>
          <a:ln>
            <a:noFill/>
          </a:ln>
        </p:spPr>
        <p:txBody>
          <a:bodyPr spcFirstLastPara="1" wrap="square" lIns="45700" tIns="45700" rIns="45700" bIns="45700" anchor="b" anchorCtr="0">
            <a:normAutofit/>
          </a:bodyPr>
          <a:lstStyle>
            <a:lvl1pPr lvl="0" algn="l">
              <a:lnSpc>
                <a:spcPct val="90000"/>
              </a:lnSpc>
              <a:spcBef>
                <a:spcPts val="0"/>
              </a:spcBef>
              <a:spcAft>
                <a:spcPts val="0"/>
              </a:spcAft>
              <a:buClr>
                <a:srgbClr val="000000"/>
              </a:buClr>
              <a:buSzPts val="6000"/>
              <a:buFont typeface="Calibri"/>
              <a:buNone/>
              <a:defRPr sz="60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19" name="Google Shape;19;p24"/>
          <p:cNvSpPr txBox="1">
            <a:spLocks noGrp="1"/>
          </p:cNvSpPr>
          <p:nvPr>
            <p:ph type="body" idx="1"/>
          </p:nvPr>
        </p:nvSpPr>
        <p:spPr>
          <a:xfrm>
            <a:off x="831850" y="4589462"/>
            <a:ext cx="10515600" cy="1500188"/>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rgbClr val="888888"/>
              </a:buClr>
              <a:buSzPts val="2400"/>
              <a:buFont typeface="Calibri"/>
              <a:buNone/>
              <a:defRPr sz="2400">
                <a:solidFill>
                  <a:srgbClr val="888888"/>
                </a:solidFill>
              </a:defRPr>
            </a:lvl1pPr>
            <a:lvl2pPr marL="914400" lvl="1" indent="-228600" algn="l">
              <a:lnSpc>
                <a:spcPct val="90000"/>
              </a:lnSpc>
              <a:spcBef>
                <a:spcPts val="1000"/>
              </a:spcBef>
              <a:spcAft>
                <a:spcPts val="0"/>
              </a:spcAft>
              <a:buClr>
                <a:srgbClr val="888888"/>
              </a:buClr>
              <a:buSzPts val="2400"/>
              <a:buFont typeface="Calibri"/>
              <a:buNone/>
              <a:defRPr sz="2400">
                <a:solidFill>
                  <a:srgbClr val="888888"/>
                </a:solidFill>
              </a:defRPr>
            </a:lvl2pPr>
            <a:lvl3pPr marL="1371600" lvl="2" indent="-228600" algn="l">
              <a:lnSpc>
                <a:spcPct val="90000"/>
              </a:lnSpc>
              <a:spcBef>
                <a:spcPts val="1000"/>
              </a:spcBef>
              <a:spcAft>
                <a:spcPts val="0"/>
              </a:spcAft>
              <a:buClr>
                <a:srgbClr val="888888"/>
              </a:buClr>
              <a:buSzPts val="2400"/>
              <a:buFont typeface="Calibri"/>
              <a:buNone/>
              <a:defRPr sz="2400">
                <a:solidFill>
                  <a:srgbClr val="888888"/>
                </a:solidFill>
              </a:defRPr>
            </a:lvl3pPr>
            <a:lvl4pPr marL="1828800" lvl="3" indent="-228600" algn="l">
              <a:lnSpc>
                <a:spcPct val="90000"/>
              </a:lnSpc>
              <a:spcBef>
                <a:spcPts val="1000"/>
              </a:spcBef>
              <a:spcAft>
                <a:spcPts val="0"/>
              </a:spcAft>
              <a:buClr>
                <a:srgbClr val="888888"/>
              </a:buClr>
              <a:buSzPts val="2400"/>
              <a:buFont typeface="Calibri"/>
              <a:buNone/>
              <a:defRPr sz="2400">
                <a:solidFill>
                  <a:srgbClr val="888888"/>
                </a:solidFill>
              </a:defRPr>
            </a:lvl4pPr>
            <a:lvl5pPr marL="2286000" lvl="4" indent="-228600" algn="l">
              <a:lnSpc>
                <a:spcPct val="90000"/>
              </a:lnSpc>
              <a:spcBef>
                <a:spcPts val="1000"/>
              </a:spcBef>
              <a:spcAft>
                <a:spcPts val="0"/>
              </a:spcAft>
              <a:buClr>
                <a:srgbClr val="888888"/>
              </a:buClr>
              <a:buSzPts val="2400"/>
              <a:buFont typeface="Calibri"/>
              <a:buNone/>
              <a:defRPr sz="2400">
                <a:solidFill>
                  <a:srgbClr val="888888"/>
                </a:solidFill>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20" name="Google Shape;20;p24"/>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1"/>
        <p:cNvGrpSpPr/>
        <p:nvPr/>
      </p:nvGrpSpPr>
      <p:grpSpPr>
        <a:xfrm>
          <a:off x="0" y="0"/>
          <a:ext cx="0" cy="0"/>
          <a:chOff x="0" y="0"/>
          <a:chExt cx="0" cy="0"/>
        </a:xfrm>
      </p:grpSpPr>
      <p:sp>
        <p:nvSpPr>
          <p:cNvPr id="22" name="Google Shape;22;p25"/>
          <p:cNvSpPr txBox="1">
            <a:spLocks noGrp="1"/>
          </p:cNvSpPr>
          <p:nvPr>
            <p:ph type="title"/>
          </p:nvPr>
        </p:nvSpPr>
        <p:spPr>
          <a:xfrm>
            <a:off x="838200" y="365125"/>
            <a:ext cx="10515600" cy="1325563"/>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23" name="Google Shape;23;p25"/>
          <p:cNvSpPr txBox="1">
            <a:spLocks noGrp="1"/>
          </p:cNvSpPr>
          <p:nvPr>
            <p:ph type="body" idx="1"/>
          </p:nvPr>
        </p:nvSpPr>
        <p:spPr>
          <a:xfrm>
            <a:off x="838200" y="1825625"/>
            <a:ext cx="5181600" cy="4351338"/>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24" name="Google Shape;24;p25"/>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25"/>
        <p:cNvGrpSpPr/>
        <p:nvPr/>
      </p:nvGrpSpPr>
      <p:grpSpPr>
        <a:xfrm>
          <a:off x="0" y="0"/>
          <a:ext cx="0" cy="0"/>
          <a:chOff x="0" y="0"/>
          <a:chExt cx="0" cy="0"/>
        </a:xfrm>
      </p:grpSpPr>
      <p:sp>
        <p:nvSpPr>
          <p:cNvPr id="26" name="Google Shape;26;p26"/>
          <p:cNvSpPr txBox="1">
            <a:spLocks noGrp="1"/>
          </p:cNvSpPr>
          <p:nvPr>
            <p:ph type="title"/>
          </p:nvPr>
        </p:nvSpPr>
        <p:spPr>
          <a:xfrm>
            <a:off x="839787" y="365125"/>
            <a:ext cx="10515601" cy="1325563"/>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27" name="Google Shape;27;p26"/>
          <p:cNvSpPr txBox="1">
            <a:spLocks noGrp="1"/>
          </p:cNvSpPr>
          <p:nvPr>
            <p:ph type="body" idx="1"/>
          </p:nvPr>
        </p:nvSpPr>
        <p:spPr>
          <a:xfrm>
            <a:off x="839787" y="1681163"/>
            <a:ext cx="5157789" cy="823913"/>
          </a:xfrm>
          <a:prstGeom prst="rect">
            <a:avLst/>
          </a:prstGeom>
          <a:noFill/>
          <a:ln>
            <a:noFill/>
          </a:ln>
        </p:spPr>
        <p:txBody>
          <a:bodyPr spcFirstLastPara="1" wrap="square" lIns="45700" tIns="45700" rIns="45700" bIns="45700" anchor="b" anchorCtr="0">
            <a:normAutofit/>
          </a:bodyPr>
          <a:lstStyle>
            <a:lvl1pPr marL="457200" lvl="0" indent="-228600" algn="l">
              <a:lnSpc>
                <a:spcPct val="90000"/>
              </a:lnSpc>
              <a:spcBef>
                <a:spcPts val="1000"/>
              </a:spcBef>
              <a:spcAft>
                <a:spcPts val="0"/>
              </a:spcAft>
              <a:buClr>
                <a:srgbClr val="000000"/>
              </a:buClr>
              <a:buSzPts val="2400"/>
              <a:buFont typeface="Calibri"/>
              <a:buNone/>
              <a:defRPr sz="2400" b="1"/>
            </a:lvl1pPr>
            <a:lvl2pPr marL="914400" lvl="1" indent="-228600" algn="l">
              <a:lnSpc>
                <a:spcPct val="90000"/>
              </a:lnSpc>
              <a:spcBef>
                <a:spcPts val="1000"/>
              </a:spcBef>
              <a:spcAft>
                <a:spcPts val="0"/>
              </a:spcAft>
              <a:buClr>
                <a:srgbClr val="000000"/>
              </a:buClr>
              <a:buSzPts val="2400"/>
              <a:buFont typeface="Calibri"/>
              <a:buNone/>
              <a:defRPr sz="2400" b="1"/>
            </a:lvl2pPr>
            <a:lvl3pPr marL="1371600" lvl="2" indent="-228600" algn="l">
              <a:lnSpc>
                <a:spcPct val="90000"/>
              </a:lnSpc>
              <a:spcBef>
                <a:spcPts val="1000"/>
              </a:spcBef>
              <a:spcAft>
                <a:spcPts val="0"/>
              </a:spcAft>
              <a:buClr>
                <a:srgbClr val="000000"/>
              </a:buClr>
              <a:buSzPts val="2400"/>
              <a:buFont typeface="Calibri"/>
              <a:buNone/>
              <a:defRPr sz="2400" b="1"/>
            </a:lvl3pPr>
            <a:lvl4pPr marL="1828800" lvl="3" indent="-228600" algn="l">
              <a:lnSpc>
                <a:spcPct val="90000"/>
              </a:lnSpc>
              <a:spcBef>
                <a:spcPts val="1000"/>
              </a:spcBef>
              <a:spcAft>
                <a:spcPts val="0"/>
              </a:spcAft>
              <a:buClr>
                <a:srgbClr val="000000"/>
              </a:buClr>
              <a:buSzPts val="2400"/>
              <a:buFont typeface="Calibri"/>
              <a:buNone/>
              <a:defRPr sz="2400" b="1"/>
            </a:lvl4pPr>
            <a:lvl5pPr marL="2286000" lvl="4" indent="-228600" algn="l">
              <a:lnSpc>
                <a:spcPct val="90000"/>
              </a:lnSpc>
              <a:spcBef>
                <a:spcPts val="1000"/>
              </a:spcBef>
              <a:spcAft>
                <a:spcPts val="0"/>
              </a:spcAft>
              <a:buClr>
                <a:srgbClr val="000000"/>
              </a:buClr>
              <a:buSzPts val="2400"/>
              <a:buFont typeface="Calibri"/>
              <a:buNone/>
              <a:defRPr sz="2400" b="1"/>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28" name="Google Shape;28;p26"/>
          <p:cNvSpPr txBox="1">
            <a:spLocks noGrp="1"/>
          </p:cNvSpPr>
          <p:nvPr>
            <p:ph type="body" idx="2"/>
          </p:nvPr>
        </p:nvSpPr>
        <p:spPr>
          <a:xfrm>
            <a:off x="6172200" y="1681163"/>
            <a:ext cx="5183188" cy="823913"/>
          </a:xfrm>
          <a:prstGeom prst="rect">
            <a:avLst/>
          </a:prstGeom>
          <a:noFill/>
          <a:ln>
            <a:noFill/>
          </a:ln>
        </p:spPr>
        <p:txBody>
          <a:bodyPr spcFirstLastPara="1" wrap="square" lIns="45700" tIns="45700" rIns="45700" bIns="45700" anchor="b"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29" name="Google Shape;29;p26"/>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0"/>
        <p:cNvGrpSpPr/>
        <p:nvPr/>
      </p:nvGrpSpPr>
      <p:grpSpPr>
        <a:xfrm>
          <a:off x="0" y="0"/>
          <a:ext cx="0" cy="0"/>
          <a:chOff x="0" y="0"/>
          <a:chExt cx="0" cy="0"/>
        </a:xfrm>
      </p:grpSpPr>
      <p:sp>
        <p:nvSpPr>
          <p:cNvPr id="31" name="Google Shape;31;p27"/>
          <p:cNvSpPr txBox="1">
            <a:spLocks noGrp="1"/>
          </p:cNvSpPr>
          <p:nvPr>
            <p:ph type="title"/>
          </p:nvPr>
        </p:nvSpPr>
        <p:spPr>
          <a:xfrm>
            <a:off x="838200" y="365125"/>
            <a:ext cx="10515600" cy="1325563"/>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32" name="Google Shape;32;p27"/>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33"/>
        <p:cNvGrpSpPr/>
        <p:nvPr/>
      </p:nvGrpSpPr>
      <p:grpSpPr>
        <a:xfrm>
          <a:off x="0" y="0"/>
          <a:ext cx="0" cy="0"/>
          <a:chOff x="0" y="0"/>
          <a:chExt cx="0" cy="0"/>
        </a:xfrm>
      </p:grpSpPr>
      <p:sp>
        <p:nvSpPr>
          <p:cNvPr id="34" name="Google Shape;34;p28"/>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35"/>
        <p:cNvGrpSpPr/>
        <p:nvPr/>
      </p:nvGrpSpPr>
      <p:grpSpPr>
        <a:xfrm>
          <a:off x="0" y="0"/>
          <a:ext cx="0" cy="0"/>
          <a:chOff x="0" y="0"/>
          <a:chExt cx="0" cy="0"/>
        </a:xfrm>
      </p:grpSpPr>
      <p:sp>
        <p:nvSpPr>
          <p:cNvPr id="36" name="Google Shape;36;p29"/>
          <p:cNvSpPr txBox="1">
            <a:spLocks noGrp="1"/>
          </p:cNvSpPr>
          <p:nvPr>
            <p:ph type="title"/>
          </p:nvPr>
        </p:nvSpPr>
        <p:spPr>
          <a:xfrm>
            <a:off x="839787" y="457200"/>
            <a:ext cx="3932239" cy="1600200"/>
          </a:xfrm>
          <a:prstGeom prst="rect">
            <a:avLst/>
          </a:prstGeom>
          <a:noFill/>
          <a:ln>
            <a:noFill/>
          </a:ln>
        </p:spPr>
        <p:txBody>
          <a:bodyPr spcFirstLastPara="1" wrap="square" lIns="45700" tIns="45700" rIns="45700" bIns="45700" anchor="b" anchorCtr="0">
            <a:normAutofit/>
          </a:bodyPr>
          <a:lstStyle>
            <a:lvl1pPr lvl="0" algn="l">
              <a:lnSpc>
                <a:spcPct val="90000"/>
              </a:lnSpc>
              <a:spcBef>
                <a:spcPts val="0"/>
              </a:spcBef>
              <a:spcAft>
                <a:spcPts val="0"/>
              </a:spcAft>
              <a:buClr>
                <a:srgbClr val="000000"/>
              </a:buClr>
              <a:buSzPts val="3200"/>
              <a:buFont typeface="Calibri"/>
              <a:buNone/>
              <a:defRPr sz="32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37" name="Google Shape;37;p29"/>
          <p:cNvSpPr txBox="1">
            <a:spLocks noGrp="1"/>
          </p:cNvSpPr>
          <p:nvPr>
            <p:ph type="body" idx="1"/>
          </p:nvPr>
        </p:nvSpPr>
        <p:spPr>
          <a:xfrm>
            <a:off x="5183187" y="987425"/>
            <a:ext cx="6172201" cy="4873625"/>
          </a:xfrm>
          <a:prstGeom prst="rect">
            <a:avLst/>
          </a:prstGeom>
          <a:noFill/>
          <a:ln>
            <a:noFill/>
          </a:ln>
        </p:spPr>
        <p:txBody>
          <a:bodyPr spcFirstLastPara="1" wrap="square" lIns="45700" tIns="45700" rIns="45700" bIns="45700" anchor="t" anchorCtr="0">
            <a:normAutofit/>
          </a:bodyPr>
          <a:lstStyle>
            <a:lvl1pPr marL="457200" lvl="0" indent="-431800" algn="l">
              <a:lnSpc>
                <a:spcPct val="90000"/>
              </a:lnSpc>
              <a:spcBef>
                <a:spcPts val="1000"/>
              </a:spcBef>
              <a:spcAft>
                <a:spcPts val="0"/>
              </a:spcAft>
              <a:buClr>
                <a:srgbClr val="000000"/>
              </a:buClr>
              <a:buSzPts val="3200"/>
              <a:buChar char="•"/>
              <a:defRPr sz="3200"/>
            </a:lvl1pPr>
            <a:lvl2pPr marL="914400" lvl="1" indent="-431800" algn="l">
              <a:lnSpc>
                <a:spcPct val="90000"/>
              </a:lnSpc>
              <a:spcBef>
                <a:spcPts val="1000"/>
              </a:spcBef>
              <a:spcAft>
                <a:spcPts val="0"/>
              </a:spcAft>
              <a:buClr>
                <a:srgbClr val="000000"/>
              </a:buClr>
              <a:buSzPts val="3200"/>
              <a:buChar char="•"/>
              <a:defRPr sz="3200"/>
            </a:lvl2pPr>
            <a:lvl3pPr marL="1371600" lvl="2" indent="-431800" algn="l">
              <a:lnSpc>
                <a:spcPct val="90000"/>
              </a:lnSpc>
              <a:spcBef>
                <a:spcPts val="1000"/>
              </a:spcBef>
              <a:spcAft>
                <a:spcPts val="0"/>
              </a:spcAft>
              <a:buClr>
                <a:srgbClr val="000000"/>
              </a:buClr>
              <a:buSzPts val="3200"/>
              <a:buChar char="•"/>
              <a:defRPr sz="3200"/>
            </a:lvl3pPr>
            <a:lvl4pPr marL="1828800" lvl="3" indent="-431800" algn="l">
              <a:lnSpc>
                <a:spcPct val="90000"/>
              </a:lnSpc>
              <a:spcBef>
                <a:spcPts val="1000"/>
              </a:spcBef>
              <a:spcAft>
                <a:spcPts val="0"/>
              </a:spcAft>
              <a:buClr>
                <a:srgbClr val="000000"/>
              </a:buClr>
              <a:buSzPts val="3200"/>
              <a:buChar char="•"/>
              <a:defRPr sz="3200"/>
            </a:lvl4pPr>
            <a:lvl5pPr marL="2286000" lvl="4" indent="-431800" algn="l">
              <a:lnSpc>
                <a:spcPct val="90000"/>
              </a:lnSpc>
              <a:spcBef>
                <a:spcPts val="1000"/>
              </a:spcBef>
              <a:spcAft>
                <a:spcPts val="0"/>
              </a:spcAft>
              <a:buClr>
                <a:srgbClr val="000000"/>
              </a:buClr>
              <a:buSzPts val="3200"/>
              <a:buChar char="•"/>
              <a:defRPr sz="3200"/>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38" name="Google Shape;38;p29"/>
          <p:cNvSpPr txBox="1">
            <a:spLocks noGrp="1"/>
          </p:cNvSpPr>
          <p:nvPr>
            <p:ph type="body" idx="2"/>
          </p:nvPr>
        </p:nvSpPr>
        <p:spPr>
          <a:xfrm>
            <a:off x="839787" y="2057400"/>
            <a:ext cx="3932239" cy="3811588"/>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39" name="Google Shape;39;p29"/>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40"/>
        <p:cNvGrpSpPr/>
        <p:nvPr/>
      </p:nvGrpSpPr>
      <p:grpSpPr>
        <a:xfrm>
          <a:off x="0" y="0"/>
          <a:ext cx="0" cy="0"/>
          <a:chOff x="0" y="0"/>
          <a:chExt cx="0" cy="0"/>
        </a:xfrm>
      </p:grpSpPr>
      <p:sp>
        <p:nvSpPr>
          <p:cNvPr id="41" name="Google Shape;41;p30"/>
          <p:cNvSpPr txBox="1">
            <a:spLocks noGrp="1"/>
          </p:cNvSpPr>
          <p:nvPr>
            <p:ph type="title"/>
          </p:nvPr>
        </p:nvSpPr>
        <p:spPr>
          <a:xfrm>
            <a:off x="839787" y="457200"/>
            <a:ext cx="3932239" cy="1600200"/>
          </a:xfrm>
          <a:prstGeom prst="rect">
            <a:avLst/>
          </a:prstGeom>
          <a:noFill/>
          <a:ln>
            <a:noFill/>
          </a:ln>
        </p:spPr>
        <p:txBody>
          <a:bodyPr spcFirstLastPara="1" wrap="square" lIns="45700" tIns="45700" rIns="45700" bIns="45700" anchor="b" anchorCtr="0">
            <a:normAutofit/>
          </a:bodyPr>
          <a:lstStyle>
            <a:lvl1pPr lvl="0" algn="l">
              <a:lnSpc>
                <a:spcPct val="90000"/>
              </a:lnSpc>
              <a:spcBef>
                <a:spcPts val="0"/>
              </a:spcBef>
              <a:spcAft>
                <a:spcPts val="0"/>
              </a:spcAft>
              <a:buClr>
                <a:srgbClr val="000000"/>
              </a:buClr>
              <a:buSzPts val="3200"/>
              <a:buFont typeface="Calibri"/>
              <a:buNone/>
              <a:defRPr sz="32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42" name="Google Shape;42;p30"/>
          <p:cNvSpPr>
            <a:spLocks noGrp="1"/>
          </p:cNvSpPr>
          <p:nvPr>
            <p:ph type="pic" idx="2"/>
          </p:nvPr>
        </p:nvSpPr>
        <p:spPr>
          <a:xfrm>
            <a:off x="5183187" y="987425"/>
            <a:ext cx="6172201"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1pPr>
            <a:lvl2pPr marR="0" lvl="1"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2pPr>
            <a:lvl3pPr marR="0" lvl="2"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3pPr>
            <a:lvl4pPr marR="0" lvl="3"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4pPr>
            <a:lvl5pPr marR="0" lvl="4"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5pPr>
            <a:lvl6pPr marR="0" lvl="5"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6pPr>
            <a:lvl7pPr marR="0" lvl="6"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7pPr>
            <a:lvl8pPr marR="0" lvl="7"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8pPr>
            <a:lvl9pPr marR="0" lvl="8"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9pPr>
          </a:lstStyle>
          <a:p>
            <a:endParaRPr dirty="0"/>
          </a:p>
        </p:txBody>
      </p:sp>
      <p:sp>
        <p:nvSpPr>
          <p:cNvPr id="43" name="Google Shape;43;p30"/>
          <p:cNvSpPr txBox="1">
            <a:spLocks noGrp="1"/>
          </p:cNvSpPr>
          <p:nvPr>
            <p:ph type="body" idx="1"/>
          </p:nvPr>
        </p:nvSpPr>
        <p:spPr>
          <a:xfrm>
            <a:off x="839787" y="2057400"/>
            <a:ext cx="3932239" cy="3811588"/>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rgbClr val="000000"/>
              </a:buClr>
              <a:buSzPts val="1600"/>
              <a:buFont typeface="Calibri"/>
              <a:buNone/>
              <a:defRPr sz="1600"/>
            </a:lvl1pPr>
            <a:lvl2pPr marL="914400" lvl="1" indent="-228600" algn="l">
              <a:lnSpc>
                <a:spcPct val="90000"/>
              </a:lnSpc>
              <a:spcBef>
                <a:spcPts val="1000"/>
              </a:spcBef>
              <a:spcAft>
                <a:spcPts val="0"/>
              </a:spcAft>
              <a:buClr>
                <a:srgbClr val="000000"/>
              </a:buClr>
              <a:buSzPts val="1600"/>
              <a:buFont typeface="Calibri"/>
              <a:buNone/>
              <a:defRPr sz="1600"/>
            </a:lvl2pPr>
            <a:lvl3pPr marL="1371600" lvl="2" indent="-228600" algn="l">
              <a:lnSpc>
                <a:spcPct val="90000"/>
              </a:lnSpc>
              <a:spcBef>
                <a:spcPts val="1000"/>
              </a:spcBef>
              <a:spcAft>
                <a:spcPts val="0"/>
              </a:spcAft>
              <a:buClr>
                <a:srgbClr val="000000"/>
              </a:buClr>
              <a:buSzPts val="1600"/>
              <a:buFont typeface="Calibri"/>
              <a:buNone/>
              <a:defRPr sz="1600"/>
            </a:lvl3pPr>
            <a:lvl4pPr marL="1828800" lvl="3" indent="-228600" algn="l">
              <a:lnSpc>
                <a:spcPct val="90000"/>
              </a:lnSpc>
              <a:spcBef>
                <a:spcPts val="1000"/>
              </a:spcBef>
              <a:spcAft>
                <a:spcPts val="0"/>
              </a:spcAft>
              <a:buClr>
                <a:srgbClr val="000000"/>
              </a:buClr>
              <a:buSzPts val="1600"/>
              <a:buFont typeface="Calibri"/>
              <a:buNone/>
              <a:defRPr sz="1600"/>
            </a:lvl4pPr>
            <a:lvl5pPr marL="2286000" lvl="4" indent="-228600" algn="l">
              <a:lnSpc>
                <a:spcPct val="90000"/>
              </a:lnSpc>
              <a:spcBef>
                <a:spcPts val="1000"/>
              </a:spcBef>
              <a:spcAft>
                <a:spcPts val="0"/>
              </a:spcAft>
              <a:buClr>
                <a:srgbClr val="000000"/>
              </a:buClr>
              <a:buSzPts val="1600"/>
              <a:buFont typeface="Calibri"/>
              <a:buNone/>
              <a:defRPr sz="1600"/>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44" name="Google Shape;44;p30"/>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21"/>
          <p:cNvSpPr txBox="1">
            <a:spLocks noGrp="1"/>
          </p:cNvSpPr>
          <p:nvPr>
            <p:ph type="title"/>
          </p:nvPr>
        </p:nvSpPr>
        <p:spPr>
          <a:xfrm>
            <a:off x="838200" y="365125"/>
            <a:ext cx="10515600" cy="1325563"/>
          </a:xfrm>
          <a:prstGeom prst="rect">
            <a:avLst/>
          </a:prstGeom>
          <a:noFill/>
          <a:ln>
            <a:noFill/>
          </a:ln>
        </p:spPr>
        <p:txBody>
          <a:bodyPr spcFirstLastPara="1" wrap="square" lIns="45700" tIns="45700" rIns="45700" bIns="45700" anchor="ctr" anchorCtr="0">
            <a:normAutofit/>
          </a:bodyPr>
          <a:lstStyle>
            <a:lvl1pPr marR="0" lvl="0"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1pPr>
            <a:lvl2pPr marR="0" lvl="1"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2pPr>
            <a:lvl3pPr marR="0" lvl="2"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3pPr>
            <a:lvl4pPr marR="0" lvl="3"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4pPr>
            <a:lvl5pPr marR="0" lvl="4"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5pPr>
            <a:lvl6pPr marR="0" lvl="5"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6pPr>
            <a:lvl7pPr marR="0" lvl="6"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7pPr>
            <a:lvl8pPr marR="0" lvl="7"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8pPr>
            <a:lvl9pPr marR="0" lvl="8"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9pPr>
          </a:lstStyle>
          <a:p>
            <a:endParaRPr/>
          </a:p>
        </p:txBody>
      </p:sp>
      <p:sp>
        <p:nvSpPr>
          <p:cNvPr id="7" name="Google Shape;7;p21"/>
          <p:cNvSpPr txBox="1">
            <a:spLocks noGrp="1"/>
          </p:cNvSpPr>
          <p:nvPr>
            <p:ph type="body" idx="1"/>
          </p:nvPr>
        </p:nvSpPr>
        <p:spPr>
          <a:xfrm>
            <a:off x="838200" y="1825625"/>
            <a:ext cx="10515600" cy="4351338"/>
          </a:xfrm>
          <a:prstGeom prst="rect">
            <a:avLst/>
          </a:prstGeom>
          <a:noFill/>
          <a:ln>
            <a:noFill/>
          </a:ln>
        </p:spPr>
        <p:txBody>
          <a:bodyPr spcFirstLastPara="1" wrap="square" lIns="45700" tIns="45700" rIns="45700" bIns="45700" anchor="t" anchorCtr="0">
            <a:normAutofit/>
          </a:bodyPr>
          <a:lstStyle>
            <a:lvl1pPr marL="457200" marR="0" lvl="0"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1pPr>
            <a:lvl2pPr marL="914400" marR="0" lvl="1"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2pPr>
            <a:lvl3pPr marL="1371600" marR="0" lvl="2"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3pPr>
            <a:lvl4pPr marL="1828800" marR="0" lvl="3"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4pPr>
            <a:lvl5pPr marL="2286000" marR="0" lvl="4"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5pPr>
            <a:lvl6pPr marL="2743200" marR="0" lvl="5"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6pPr>
            <a:lvl7pPr marL="3200400" marR="0" lvl="6"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7pPr>
            <a:lvl8pPr marL="3657600" marR="0" lvl="7"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8pPr>
            <a:lvl9pPr marL="4114800" marR="0" lvl="8"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9pPr>
          </a:lstStyle>
          <a:p>
            <a:endParaRPr/>
          </a:p>
        </p:txBody>
      </p:sp>
      <p:sp>
        <p:nvSpPr>
          <p:cNvPr id="8" name="Google Shape;8;p21"/>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sz="1400" dirty="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1">
            <a:extLst>
              <a:ext uri="{C183D7F6-B498-43B3-948B-1728B52AA6E4}">
                <adec:decorative xmlns:adec="http://schemas.microsoft.com/office/drawing/2017/decorative" val="1"/>
              </a:ext>
            </a:extLst>
          </p:cNvPr>
          <p:cNvSpPr/>
          <p:nvPr/>
        </p:nvSpPr>
        <p:spPr>
          <a:xfrm>
            <a:off x="0" y="0"/>
            <a:ext cx="12192000" cy="1194957"/>
          </a:xfrm>
          <a:prstGeom prst="rect">
            <a:avLst/>
          </a:prstGeom>
          <a:solidFill>
            <a:srgbClr val="5A7E83"/>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404040"/>
              </a:buClr>
              <a:buSzPts val="1800"/>
              <a:buFont typeface="Calibri"/>
              <a:buNone/>
            </a:pPr>
            <a:endParaRPr sz="1800" b="0" i="0" u="none" strike="noStrike" cap="none" dirty="0">
              <a:solidFill>
                <a:srgbClr val="404040"/>
              </a:solidFill>
              <a:latin typeface="Calibri"/>
              <a:ea typeface="Calibri"/>
              <a:cs typeface="Calibri"/>
              <a:sym typeface="Calibri"/>
            </a:endParaRPr>
          </a:p>
        </p:txBody>
      </p:sp>
      <p:sp>
        <p:nvSpPr>
          <p:cNvPr id="50" name="Google Shape;50;p1"/>
          <p:cNvSpPr txBox="1">
            <a:spLocks noGrp="1"/>
          </p:cNvSpPr>
          <p:nvPr>
            <p:ph type="title" idx="4294967295"/>
          </p:nvPr>
        </p:nvSpPr>
        <p:spPr>
          <a:xfrm>
            <a:off x="1569719" y="1919314"/>
            <a:ext cx="9052562" cy="3785611"/>
          </a:xfrm>
          <a:prstGeom prst="rect">
            <a:avLst/>
          </a:prstGeom>
          <a:noFill/>
          <a:ln>
            <a:noFill/>
            <a:prstDash/>
          </a:ln>
          <a:effectLst/>
        </p:spPr>
        <p:txBody>
          <a:bodyPr rot="0" spcFirstLastPara="1" vertOverflow="overflow" horzOverflow="overflow" vert="horz" wrap="square" lIns="45700" tIns="45700" rIns="45700" bIns="4570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Pts val="6000"/>
              <a:buFont typeface="Century Gothic"/>
              <a:buNone/>
              <a:tabLst/>
              <a:defRPr/>
            </a:pPr>
            <a:r>
              <a:rPr kumimoji="0" lang="en-US" sz="6000" b="0" i="0" u="none" strike="noStrike" kern="0" cap="none" spc="0" normalizeH="0" baseline="0" noProof="0" dirty="0">
                <a:ln>
                  <a:noFill/>
                </a:ln>
                <a:solidFill>
                  <a:srgbClr val="000000"/>
                </a:solidFill>
                <a:effectLst/>
                <a:uLnTx/>
                <a:uFillTx/>
                <a:latin typeface="Century Gothic"/>
                <a:ea typeface="Century Gothic"/>
                <a:cs typeface="Century Gothic"/>
                <a:sym typeface="Century Gothic"/>
              </a:rPr>
              <a:t>The Diversity of Countries and Economies across the World</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cxnSp>
        <p:nvCxnSpPr>
          <p:cNvPr id="51" name="Google Shape;51;p1">
            <a:extLst>
              <a:ext uri="{C183D7F6-B498-43B3-948B-1728B52AA6E4}">
                <adec:decorative xmlns:adec="http://schemas.microsoft.com/office/drawing/2017/decorative" val="1"/>
              </a:ext>
            </a:extLst>
          </p:cNvPr>
          <p:cNvCxnSpPr/>
          <p:nvPr/>
        </p:nvCxnSpPr>
        <p:spPr>
          <a:xfrm>
            <a:off x="3130059" y="5704925"/>
            <a:ext cx="5931879" cy="1"/>
          </a:xfrm>
          <a:prstGeom prst="straightConnector1">
            <a:avLst/>
          </a:prstGeom>
          <a:noFill/>
          <a:ln w="9525" cap="flat" cmpd="sng">
            <a:solidFill>
              <a:srgbClr val="000000"/>
            </a:solidFill>
            <a:prstDash val="solid"/>
            <a:miter lim="8000"/>
            <a:headEnd type="none" w="sm" len="sm"/>
            <a:tailEnd type="none" w="sm" len="sm"/>
          </a:ln>
        </p:spPr>
      </p:cxnSp>
      <p:sp>
        <p:nvSpPr>
          <p:cNvPr id="52" name="Google Shape;52;p1"/>
          <p:cNvSpPr txBox="1"/>
          <p:nvPr/>
        </p:nvSpPr>
        <p:spPr>
          <a:xfrm>
            <a:off x="481647" y="320477"/>
            <a:ext cx="3565363" cy="561341"/>
          </a:xfrm>
          <a:prstGeom prst="rect">
            <a:avLst/>
          </a:prstGeom>
          <a:solidFill>
            <a:srgbClr val="5A7E83"/>
          </a:solid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dirty="0">
                <a:solidFill>
                  <a:srgbClr val="FFFFFF"/>
                </a:solidFill>
                <a:latin typeface="Century Gothic"/>
                <a:ea typeface="Century Gothic"/>
                <a:cs typeface="Century Gothic"/>
                <a:sym typeface="Century Gothic"/>
              </a:rPr>
              <a:t>HAWKES</a:t>
            </a:r>
            <a:r>
              <a:rPr lang="en-US" sz="2800" b="0" i="0" u="none" strike="noStrike" cap="none" dirty="0">
                <a:solidFill>
                  <a:srgbClr val="FFFFFF"/>
                </a:solidFill>
                <a:latin typeface="Century Gothic"/>
                <a:ea typeface="Century Gothic"/>
                <a:cs typeface="Century Gothic"/>
                <a:sym typeface="Century Gothic"/>
              </a:rPr>
              <a:t> LEARNING</a:t>
            </a:r>
            <a:endParaRPr dirty="0"/>
          </a:p>
        </p:txBody>
      </p:sp>
      <p:cxnSp>
        <p:nvCxnSpPr>
          <p:cNvPr id="53" name="Google Shape;53;p1">
            <a:extLst>
              <a:ext uri="{C183D7F6-B498-43B3-948B-1728B52AA6E4}">
                <adec:decorative xmlns:adec="http://schemas.microsoft.com/office/drawing/2017/decorative" val="1"/>
              </a:ext>
            </a:extLst>
          </p:cNvPr>
          <p:cNvCxnSpPr/>
          <p:nvPr/>
        </p:nvCxnSpPr>
        <p:spPr>
          <a:xfrm>
            <a:off x="3130059" y="1919314"/>
            <a:ext cx="5931879" cy="1"/>
          </a:xfrm>
          <a:prstGeom prst="straightConnector1">
            <a:avLst/>
          </a:prstGeom>
          <a:noFill/>
          <a:ln w="9525" cap="flat" cmpd="sng">
            <a:solidFill>
              <a:srgbClr val="000000"/>
            </a:solidFill>
            <a:prstDash val="solid"/>
            <a:miter lim="8000"/>
            <a:headEnd type="none" w="sm" len="sm"/>
            <a:tailEnd type="none" w="sm" len="sm"/>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8" name="Google Shape;68;p3"/>
          <p:cNvSpPr txBox="1">
            <a:spLocks noGrp="1"/>
          </p:cNvSpPr>
          <p:nvPr>
            <p:ph type="title" idx="4294967295"/>
          </p:nvPr>
        </p:nvSpPr>
        <p:spPr>
          <a:xfrm>
            <a:off x="1569721" y="225068"/>
            <a:ext cx="9052501" cy="553957"/>
          </a:xfrm>
          <a:prstGeom prst="rect">
            <a:avLst/>
          </a:prstGeom>
          <a:noFill/>
          <a:ln>
            <a:noFill/>
            <a:prstDash/>
          </a:ln>
          <a:effectLst/>
        </p:spPr>
        <p:txBody>
          <a:bodyPr rot="0" spcFirstLastPara="1" vertOverflow="overflow" horzOverflow="overflow" vert="horz" wrap="square" lIns="45700" tIns="45700" rIns="45700" bIns="4570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Pts val="3000"/>
              <a:buFont typeface="Century Gothic"/>
              <a:buNone/>
              <a:tabLst/>
              <a:defRPr/>
            </a:pPr>
            <a:r>
              <a:rPr kumimoji="0" lang="en-US" sz="3000" b="0" i="0" u="none" strike="noStrike" kern="0" cap="none" spc="0" normalizeH="0" baseline="0" noProof="0" dirty="0">
                <a:ln>
                  <a:noFill/>
                </a:ln>
                <a:solidFill>
                  <a:srgbClr val="000000"/>
                </a:solidFill>
                <a:effectLst/>
                <a:uLnTx/>
                <a:uFillTx/>
                <a:latin typeface="Century Gothic"/>
                <a:ea typeface="Arial"/>
                <a:cs typeface="Arial"/>
                <a:sym typeface="Century Gothic"/>
              </a:rPr>
              <a:t>Geography</a:t>
            </a:r>
            <a:endParaRPr kumimoji="0" lang="en-US" sz="3200" b="0" i="0" u="none" strike="noStrike" kern="0" cap="none" spc="0" normalizeH="0" baseline="0" noProof="0" dirty="0">
              <a:ln>
                <a:noFill/>
              </a:ln>
              <a:solidFill>
                <a:srgbClr val="000000"/>
              </a:solidFill>
              <a:effectLst/>
              <a:uLnTx/>
              <a:uFillTx/>
              <a:latin typeface="Arial"/>
              <a:ea typeface="Arial"/>
              <a:cs typeface="Arial"/>
              <a:sym typeface="Arial"/>
            </a:endParaRPr>
          </a:p>
        </p:txBody>
      </p:sp>
      <p:cxnSp>
        <p:nvCxnSpPr>
          <p:cNvPr id="70" name="Google Shape;70;p3">
            <a:extLst>
              <a:ext uri="{C183D7F6-B498-43B3-948B-1728B52AA6E4}">
                <adec:decorative xmlns:adec="http://schemas.microsoft.com/office/drawing/2017/decorative" val="1"/>
              </a:ext>
            </a:extLst>
          </p:cNvPr>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grpSp>
        <p:nvGrpSpPr>
          <p:cNvPr id="11" name="Google Shape;154;p18" descr="Geographic differences create positive and negative opportunities for trade, health, and the environment.&#10;">
            <a:extLst>
              <a:ext uri="{FF2B5EF4-FFF2-40B4-BE49-F238E27FC236}">
                <a16:creationId xmlns:a16="http://schemas.microsoft.com/office/drawing/2014/main" id="{8F4E44DC-A241-4411-96F1-1C705D4D565F}"/>
              </a:ext>
            </a:extLst>
          </p:cNvPr>
          <p:cNvGrpSpPr/>
          <p:nvPr/>
        </p:nvGrpSpPr>
        <p:grpSpPr>
          <a:xfrm>
            <a:off x="2066764" y="1515231"/>
            <a:ext cx="8058467" cy="994870"/>
            <a:chOff x="542756" y="1736761"/>
            <a:chExt cx="8058467"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dirty="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542756" y="1852248"/>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rPr>
                <a:t>Geographic differences create positive and negative opportunities for trade, health, and the environment.</a:t>
              </a:r>
              <a:endParaRPr lang="en-US" sz="2000" dirty="0">
                <a:solidFill>
                  <a:schemeClr val="bg1"/>
                </a:solidFill>
                <a:latin typeface="Calibri" panose="020F0502020204030204" pitchFamily="34" charset="0"/>
                <a:cs typeface="Times New Roman" panose="02020603050405020304" pitchFamily="18" charset="0"/>
                <a:sym typeface="Calibri"/>
              </a:endParaRPr>
            </a:p>
          </p:txBody>
        </p:sp>
      </p:grpSp>
      <p:grpSp>
        <p:nvGrpSpPr>
          <p:cNvPr id="17" name="Google Shape;157;p18" descr="Some countries have coastlines, while others are completely landlocked. &#10;">
            <a:extLst>
              <a:ext uri="{FF2B5EF4-FFF2-40B4-BE49-F238E27FC236}">
                <a16:creationId xmlns:a16="http://schemas.microsoft.com/office/drawing/2014/main" id="{9539C497-B2E0-4BDD-84E8-45AFD211ECCD}"/>
              </a:ext>
            </a:extLst>
          </p:cNvPr>
          <p:cNvGrpSpPr/>
          <p:nvPr/>
        </p:nvGrpSpPr>
        <p:grpSpPr>
          <a:xfrm>
            <a:off x="2066764" y="2649478"/>
            <a:ext cx="8058357" cy="1047325"/>
            <a:chOff x="542866" y="1736761"/>
            <a:chExt cx="8058357" cy="807000"/>
          </a:xfrm>
        </p:grpSpPr>
        <p:sp>
          <p:nvSpPr>
            <p:cNvPr id="18" name="Google Shape;158;p18">
              <a:extLst>
                <a:ext uri="{FF2B5EF4-FFF2-40B4-BE49-F238E27FC236}">
                  <a16:creationId xmlns:a16="http://schemas.microsoft.com/office/drawing/2014/main" id="{C0019A3D-110C-4102-B754-8E00248DFF5B}"/>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dirty="0">
                <a:solidFill>
                  <a:schemeClr val="lt1"/>
                </a:solidFill>
                <a:latin typeface="Calibri"/>
                <a:ea typeface="Calibri"/>
                <a:cs typeface="Calibri"/>
                <a:sym typeface="Calibri"/>
              </a:endParaRPr>
            </a:p>
          </p:txBody>
        </p:sp>
        <p:sp>
          <p:nvSpPr>
            <p:cNvPr id="19" name="Google Shape;159;p18">
              <a:extLst>
                <a:ext uri="{FF2B5EF4-FFF2-40B4-BE49-F238E27FC236}">
                  <a16:creationId xmlns:a16="http://schemas.microsoft.com/office/drawing/2014/main" id="{8473C8C0-9B51-49D4-8422-6B37D993633D}"/>
                </a:ext>
              </a:extLst>
            </p:cNvPr>
            <p:cNvSpPr txBox="1"/>
            <p:nvPr/>
          </p:nvSpPr>
          <p:spPr>
            <a:xfrm>
              <a:off x="542866" y="1878422"/>
              <a:ext cx="80583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Some countries have coastlines, while others are completely landlocked. </a:t>
              </a:r>
              <a:endParaRPr sz="2000" dirty="0">
                <a:solidFill>
                  <a:schemeClr val="lt1"/>
                </a:solidFill>
                <a:latin typeface="Calibri"/>
                <a:ea typeface="Calibri"/>
                <a:cs typeface="Calibri"/>
                <a:sym typeface="Calibri"/>
              </a:endParaRPr>
            </a:p>
          </p:txBody>
        </p:sp>
      </p:grpSp>
      <p:grpSp>
        <p:nvGrpSpPr>
          <p:cNvPr id="20" name="Google Shape;157;p18" descr="Some countries have rivers to facilitate commerce, while others have mountains that are barriers to trade.&#10;">
            <a:extLst>
              <a:ext uri="{FF2B5EF4-FFF2-40B4-BE49-F238E27FC236}">
                <a16:creationId xmlns:a16="http://schemas.microsoft.com/office/drawing/2014/main" id="{22D14B2A-682C-497B-B318-ED33E60AA45F}"/>
              </a:ext>
            </a:extLst>
          </p:cNvPr>
          <p:cNvGrpSpPr/>
          <p:nvPr/>
        </p:nvGrpSpPr>
        <p:grpSpPr>
          <a:xfrm>
            <a:off x="2066764" y="3836180"/>
            <a:ext cx="8058385" cy="1047325"/>
            <a:chOff x="542838" y="1736761"/>
            <a:chExt cx="8058385" cy="807000"/>
          </a:xfrm>
        </p:grpSpPr>
        <p:sp>
          <p:nvSpPr>
            <p:cNvPr id="21" name="Google Shape;158;p18">
              <a:extLst>
                <a:ext uri="{FF2B5EF4-FFF2-40B4-BE49-F238E27FC236}">
                  <a16:creationId xmlns:a16="http://schemas.microsoft.com/office/drawing/2014/main" id="{A4DBEDAC-DD50-457D-ADEB-6B938C3F0587}"/>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dirty="0">
                <a:solidFill>
                  <a:schemeClr val="lt1"/>
                </a:solidFill>
                <a:latin typeface="Calibri"/>
                <a:ea typeface="Calibri"/>
                <a:cs typeface="Calibri"/>
                <a:sym typeface="Calibri"/>
              </a:endParaRPr>
            </a:p>
          </p:txBody>
        </p:sp>
        <p:sp>
          <p:nvSpPr>
            <p:cNvPr id="22" name="Google Shape;159;p18">
              <a:extLst>
                <a:ext uri="{FF2B5EF4-FFF2-40B4-BE49-F238E27FC236}">
                  <a16:creationId xmlns:a16="http://schemas.microsoft.com/office/drawing/2014/main" id="{D5FAD466-CB2B-4EAE-9118-AD1EF35DEE27}"/>
                </a:ext>
              </a:extLst>
            </p:cNvPr>
            <p:cNvSpPr txBox="1"/>
            <p:nvPr/>
          </p:nvSpPr>
          <p:spPr>
            <a:xfrm>
              <a:off x="542838" y="1855228"/>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Some countries have rivers to facilitate commerce, while others have mountains that are barriers to trade.</a:t>
              </a:r>
            </a:p>
          </p:txBody>
        </p:sp>
      </p:grpSp>
      <p:grpSp>
        <p:nvGrpSpPr>
          <p:cNvPr id="23" name="Google Shape;157;p18" descr="Some countries have deserts, and some countries have rainforests.&#10;">
            <a:extLst>
              <a:ext uri="{FF2B5EF4-FFF2-40B4-BE49-F238E27FC236}">
                <a16:creationId xmlns:a16="http://schemas.microsoft.com/office/drawing/2014/main" id="{11F7696C-225A-4176-B845-029D6454DA49}"/>
              </a:ext>
            </a:extLst>
          </p:cNvPr>
          <p:cNvGrpSpPr/>
          <p:nvPr/>
        </p:nvGrpSpPr>
        <p:grpSpPr>
          <a:xfrm>
            <a:off x="2066764" y="5016745"/>
            <a:ext cx="8058357" cy="1047325"/>
            <a:chOff x="542866" y="1736761"/>
            <a:chExt cx="8058357" cy="807000"/>
          </a:xfrm>
        </p:grpSpPr>
        <p:sp>
          <p:nvSpPr>
            <p:cNvPr id="24" name="Google Shape;158;p18">
              <a:extLst>
                <a:ext uri="{FF2B5EF4-FFF2-40B4-BE49-F238E27FC236}">
                  <a16:creationId xmlns:a16="http://schemas.microsoft.com/office/drawing/2014/main" id="{8B1F8D67-26E8-49B8-9A16-7A42ADBC9068}"/>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dirty="0">
                <a:solidFill>
                  <a:schemeClr val="lt1"/>
                </a:solidFill>
                <a:latin typeface="Calibri"/>
                <a:ea typeface="Calibri"/>
                <a:cs typeface="Calibri"/>
                <a:sym typeface="Calibri"/>
              </a:endParaRPr>
            </a:p>
          </p:txBody>
        </p:sp>
        <p:sp>
          <p:nvSpPr>
            <p:cNvPr id="25" name="Google Shape;159;p18">
              <a:extLst>
                <a:ext uri="{FF2B5EF4-FFF2-40B4-BE49-F238E27FC236}">
                  <a16:creationId xmlns:a16="http://schemas.microsoft.com/office/drawing/2014/main" id="{3518B115-2338-4DEB-977B-56C2034AFE18}"/>
                </a:ext>
              </a:extLst>
            </p:cNvPr>
            <p:cNvSpPr txBox="1"/>
            <p:nvPr/>
          </p:nvSpPr>
          <p:spPr>
            <a:xfrm>
              <a:off x="542866" y="1938596"/>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Some countries have deserts, and some countries have rainforests.</a:t>
              </a:r>
            </a:p>
          </p:txBody>
        </p:sp>
      </p:grpSp>
    </p:spTree>
    <p:extLst>
      <p:ext uri="{BB962C8B-B14F-4D97-AF65-F5344CB8AC3E}">
        <p14:creationId xmlns:p14="http://schemas.microsoft.com/office/powerpoint/2010/main" val="18376639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8" name="Google Shape;68;p3"/>
          <p:cNvSpPr txBox="1">
            <a:spLocks noGrp="1"/>
          </p:cNvSpPr>
          <p:nvPr>
            <p:ph type="title" idx="4294967295"/>
          </p:nvPr>
        </p:nvSpPr>
        <p:spPr>
          <a:xfrm>
            <a:off x="1569721" y="225068"/>
            <a:ext cx="9052501" cy="553957"/>
          </a:xfrm>
          <a:prstGeom prst="rect">
            <a:avLst/>
          </a:prstGeom>
          <a:noFill/>
          <a:ln>
            <a:noFill/>
            <a:prstDash/>
          </a:ln>
          <a:effectLst/>
        </p:spPr>
        <p:txBody>
          <a:bodyPr rot="0" spcFirstLastPara="1" vertOverflow="overflow" horzOverflow="overflow" vert="horz" wrap="square" lIns="45700" tIns="45700" rIns="45700" bIns="4570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Pts val="3000"/>
              <a:buFont typeface="Century Gothic"/>
              <a:buNone/>
              <a:tabLst/>
              <a:defRPr/>
            </a:pPr>
            <a:r>
              <a:rPr kumimoji="0" lang="en-US" sz="3000" b="0" i="0" u="none" strike="noStrike" kern="0" cap="none" spc="0" normalizeH="0" baseline="0" noProof="0" dirty="0">
                <a:ln>
                  <a:noFill/>
                </a:ln>
                <a:solidFill>
                  <a:srgbClr val="000000"/>
                </a:solidFill>
                <a:effectLst/>
                <a:uLnTx/>
                <a:uFillTx/>
                <a:latin typeface="Century Gothic"/>
                <a:ea typeface="Arial"/>
                <a:cs typeface="Arial"/>
                <a:sym typeface="Century Gothic"/>
              </a:rPr>
              <a:t>Age Distribution</a:t>
            </a:r>
            <a:endParaRPr kumimoji="0" lang="en-US" sz="3200" b="0" i="0" u="none" strike="noStrike" kern="0" cap="none" spc="0" normalizeH="0" baseline="0" noProof="0" dirty="0">
              <a:ln>
                <a:noFill/>
              </a:ln>
              <a:solidFill>
                <a:srgbClr val="000000"/>
              </a:solidFill>
              <a:effectLst/>
              <a:uLnTx/>
              <a:uFillTx/>
              <a:latin typeface="Arial"/>
              <a:ea typeface="Arial"/>
              <a:cs typeface="Arial"/>
              <a:sym typeface="Arial"/>
            </a:endParaRPr>
          </a:p>
        </p:txBody>
      </p:sp>
      <p:cxnSp>
        <p:nvCxnSpPr>
          <p:cNvPr id="70" name="Google Shape;70;p3">
            <a:extLst>
              <a:ext uri="{C183D7F6-B498-43B3-948B-1728B52AA6E4}">
                <adec:decorative xmlns:adec="http://schemas.microsoft.com/office/drawing/2017/decorative" val="1"/>
              </a:ext>
            </a:extLst>
          </p:cNvPr>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grpSp>
        <p:nvGrpSpPr>
          <p:cNvPr id="11" name="Google Shape;154;p18" descr="The age distribution of the population will have considerable effects on the standard of living for both the young and the old. &#10;">
            <a:extLst>
              <a:ext uri="{FF2B5EF4-FFF2-40B4-BE49-F238E27FC236}">
                <a16:creationId xmlns:a16="http://schemas.microsoft.com/office/drawing/2014/main" id="{8F4E44DC-A241-4411-96F1-1C705D4D565F}"/>
              </a:ext>
            </a:extLst>
          </p:cNvPr>
          <p:cNvGrpSpPr/>
          <p:nvPr/>
        </p:nvGrpSpPr>
        <p:grpSpPr>
          <a:xfrm>
            <a:off x="2066764" y="1515231"/>
            <a:ext cx="8058467" cy="994870"/>
            <a:chOff x="542756" y="1736761"/>
            <a:chExt cx="8058467"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dirty="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542756" y="1852248"/>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rPr>
                <a:t>The age distribution of the population will have considerable effects on the standard of living for both the young and the old. </a:t>
              </a:r>
              <a:endParaRPr lang="en-US" sz="2000" dirty="0">
                <a:solidFill>
                  <a:schemeClr val="bg1"/>
                </a:solidFill>
                <a:latin typeface="Calibri" panose="020F0502020204030204" pitchFamily="34" charset="0"/>
                <a:cs typeface="Times New Roman" panose="02020603050405020304" pitchFamily="18" charset="0"/>
                <a:sym typeface="Calibri"/>
              </a:endParaRPr>
            </a:p>
          </p:txBody>
        </p:sp>
      </p:grpSp>
      <p:grpSp>
        <p:nvGrpSpPr>
          <p:cNvPr id="17" name="Google Shape;157;p18" descr="Many high-income countries have a large proportion of elderly citizens.&#10;">
            <a:extLst>
              <a:ext uri="{FF2B5EF4-FFF2-40B4-BE49-F238E27FC236}">
                <a16:creationId xmlns:a16="http://schemas.microsoft.com/office/drawing/2014/main" id="{9539C497-B2E0-4BDD-84E8-45AFD211ECCD}"/>
              </a:ext>
            </a:extLst>
          </p:cNvPr>
          <p:cNvGrpSpPr/>
          <p:nvPr/>
        </p:nvGrpSpPr>
        <p:grpSpPr>
          <a:xfrm>
            <a:off x="2066849" y="2626285"/>
            <a:ext cx="8058300" cy="996696"/>
            <a:chOff x="542923" y="1736761"/>
            <a:chExt cx="8058300" cy="807000"/>
          </a:xfrm>
        </p:grpSpPr>
        <p:sp>
          <p:nvSpPr>
            <p:cNvPr id="18" name="Google Shape;158;p18">
              <a:extLst>
                <a:ext uri="{FF2B5EF4-FFF2-40B4-BE49-F238E27FC236}">
                  <a16:creationId xmlns:a16="http://schemas.microsoft.com/office/drawing/2014/main" id="{C0019A3D-110C-4102-B754-8E00248DFF5B}"/>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dirty="0">
                <a:solidFill>
                  <a:schemeClr val="lt1"/>
                </a:solidFill>
                <a:latin typeface="Calibri"/>
                <a:ea typeface="Calibri"/>
                <a:cs typeface="Calibri"/>
                <a:sym typeface="Calibri"/>
              </a:endParaRPr>
            </a:p>
          </p:txBody>
        </p:sp>
        <p:sp>
          <p:nvSpPr>
            <p:cNvPr id="19" name="Google Shape;159;p18">
              <a:extLst>
                <a:ext uri="{FF2B5EF4-FFF2-40B4-BE49-F238E27FC236}">
                  <a16:creationId xmlns:a16="http://schemas.microsoft.com/office/drawing/2014/main" id="{8473C8C0-9B51-49D4-8422-6B37D993633D}"/>
                </a:ext>
              </a:extLst>
            </p:cNvPr>
            <p:cNvSpPr txBox="1"/>
            <p:nvPr/>
          </p:nvSpPr>
          <p:spPr>
            <a:xfrm>
              <a:off x="542923" y="1943117"/>
              <a:ext cx="80583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Many high-income countries have a large proportion of elderly citizens.</a:t>
              </a:r>
              <a:endParaRPr sz="2000" dirty="0">
                <a:solidFill>
                  <a:schemeClr val="lt1"/>
                </a:solidFill>
                <a:latin typeface="Calibri"/>
                <a:ea typeface="Calibri"/>
                <a:cs typeface="Calibri"/>
                <a:sym typeface="Calibri"/>
              </a:endParaRPr>
            </a:p>
          </p:txBody>
        </p:sp>
      </p:grpSp>
      <p:grpSp>
        <p:nvGrpSpPr>
          <p:cNvPr id="20" name="Google Shape;157;p18" descr="Most low-income countries have a higher proportion of young workers, but the average age of these countries is expected to increase by 2050.&#10;">
            <a:extLst>
              <a:ext uri="{FF2B5EF4-FFF2-40B4-BE49-F238E27FC236}">
                <a16:creationId xmlns:a16="http://schemas.microsoft.com/office/drawing/2014/main" id="{22D14B2A-682C-497B-B318-ED33E60AA45F}"/>
              </a:ext>
            </a:extLst>
          </p:cNvPr>
          <p:cNvGrpSpPr/>
          <p:nvPr/>
        </p:nvGrpSpPr>
        <p:grpSpPr>
          <a:xfrm>
            <a:off x="2066823" y="3739165"/>
            <a:ext cx="8058326" cy="1047325"/>
            <a:chOff x="542897" y="1736761"/>
            <a:chExt cx="8058326" cy="807000"/>
          </a:xfrm>
        </p:grpSpPr>
        <p:sp>
          <p:nvSpPr>
            <p:cNvPr id="21" name="Google Shape;158;p18">
              <a:extLst>
                <a:ext uri="{FF2B5EF4-FFF2-40B4-BE49-F238E27FC236}">
                  <a16:creationId xmlns:a16="http://schemas.microsoft.com/office/drawing/2014/main" id="{A4DBEDAC-DD50-457D-ADEB-6B938C3F0587}"/>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dirty="0">
                <a:solidFill>
                  <a:schemeClr val="lt1"/>
                </a:solidFill>
                <a:latin typeface="Calibri"/>
                <a:ea typeface="Calibri"/>
                <a:cs typeface="Calibri"/>
                <a:sym typeface="Calibri"/>
              </a:endParaRPr>
            </a:p>
          </p:txBody>
        </p:sp>
        <p:sp>
          <p:nvSpPr>
            <p:cNvPr id="22" name="Google Shape;159;p18">
              <a:extLst>
                <a:ext uri="{FF2B5EF4-FFF2-40B4-BE49-F238E27FC236}">
                  <a16:creationId xmlns:a16="http://schemas.microsoft.com/office/drawing/2014/main" id="{D5FAD466-CB2B-4EAE-9118-AD1EF35DEE27}"/>
                </a:ext>
              </a:extLst>
            </p:cNvPr>
            <p:cNvSpPr txBox="1"/>
            <p:nvPr/>
          </p:nvSpPr>
          <p:spPr>
            <a:xfrm>
              <a:off x="542897" y="1821675"/>
              <a:ext cx="80583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Most low-income countries have a higher proportion of young workers, but the average age of these countries is expected to increase by 2050.</a:t>
              </a:r>
            </a:p>
          </p:txBody>
        </p:sp>
      </p:grpSp>
    </p:spTree>
    <p:extLst>
      <p:ext uri="{BB962C8B-B14F-4D97-AF65-F5344CB8AC3E}">
        <p14:creationId xmlns:p14="http://schemas.microsoft.com/office/powerpoint/2010/main" val="7276152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8" name="Google Shape;68;p3"/>
          <p:cNvSpPr txBox="1">
            <a:spLocks noGrp="1"/>
          </p:cNvSpPr>
          <p:nvPr>
            <p:ph type="title" idx="4294967295"/>
          </p:nvPr>
        </p:nvSpPr>
        <p:spPr>
          <a:xfrm>
            <a:off x="1569721" y="225068"/>
            <a:ext cx="9052501" cy="553957"/>
          </a:xfrm>
          <a:prstGeom prst="rect">
            <a:avLst/>
          </a:prstGeom>
          <a:noFill/>
          <a:ln>
            <a:noFill/>
            <a:prstDash/>
          </a:ln>
          <a:effectLst/>
        </p:spPr>
        <p:txBody>
          <a:bodyPr rot="0" spcFirstLastPara="1" vertOverflow="overflow" horzOverflow="overflow" vert="horz" wrap="square" lIns="45700" tIns="45700" rIns="45700" bIns="4570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Pts val="3000"/>
              <a:buFont typeface="Century Gothic"/>
              <a:buNone/>
              <a:tabLst/>
              <a:defRPr/>
            </a:pPr>
            <a:r>
              <a:rPr kumimoji="0" lang="en-US" sz="3000" b="0" i="0" u="none" strike="noStrike" kern="0" cap="none" spc="0" normalizeH="0" baseline="0" noProof="0" dirty="0">
                <a:ln>
                  <a:noFill/>
                </a:ln>
                <a:solidFill>
                  <a:srgbClr val="000000"/>
                </a:solidFill>
                <a:effectLst/>
                <a:uLnTx/>
                <a:uFillTx/>
                <a:latin typeface="Century Gothic"/>
                <a:ea typeface="Arial"/>
                <a:cs typeface="Arial"/>
                <a:sym typeface="Century Gothic"/>
              </a:rPr>
              <a:t>Industrial Structure</a:t>
            </a:r>
            <a:endParaRPr kumimoji="0" lang="en-US" sz="3200" b="0" i="0" u="none" strike="noStrike" kern="0" cap="none" spc="0" normalizeH="0" baseline="0" noProof="0" dirty="0">
              <a:ln>
                <a:noFill/>
              </a:ln>
              <a:solidFill>
                <a:srgbClr val="000000"/>
              </a:solidFill>
              <a:effectLst/>
              <a:uLnTx/>
              <a:uFillTx/>
              <a:latin typeface="Arial"/>
              <a:ea typeface="Arial"/>
              <a:cs typeface="Arial"/>
              <a:sym typeface="Arial"/>
            </a:endParaRPr>
          </a:p>
        </p:txBody>
      </p:sp>
      <p:cxnSp>
        <p:nvCxnSpPr>
          <p:cNvPr id="70" name="Google Shape;70;p3">
            <a:extLst>
              <a:ext uri="{C183D7F6-B498-43B3-948B-1728B52AA6E4}">
                <adec:decorative xmlns:adec="http://schemas.microsoft.com/office/drawing/2017/decorative" val="1"/>
              </a:ext>
            </a:extLst>
          </p:cNvPr>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grpSp>
        <p:nvGrpSpPr>
          <p:cNvPr id="11" name="Google Shape;154;p18" descr="In high-income countries, only 2% of GDP comes from agriculture.&#10;">
            <a:extLst>
              <a:ext uri="{FF2B5EF4-FFF2-40B4-BE49-F238E27FC236}">
                <a16:creationId xmlns:a16="http://schemas.microsoft.com/office/drawing/2014/main" id="{8F4E44DC-A241-4411-96F1-1C705D4D565F}"/>
              </a:ext>
            </a:extLst>
          </p:cNvPr>
          <p:cNvGrpSpPr/>
          <p:nvPr/>
        </p:nvGrpSpPr>
        <p:grpSpPr>
          <a:xfrm>
            <a:off x="2066764" y="1515231"/>
            <a:ext cx="8058467" cy="994870"/>
            <a:chOff x="542756" y="1736761"/>
            <a:chExt cx="8058467"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dirty="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542756" y="1965302"/>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rPr>
                <a:t>In high-income countries, only 2% of GDP comes from agriculture.</a:t>
              </a:r>
              <a:endParaRPr lang="en-US" sz="2000" dirty="0">
                <a:solidFill>
                  <a:schemeClr val="bg1"/>
                </a:solidFill>
                <a:latin typeface="Calibri" panose="020F0502020204030204" pitchFamily="34" charset="0"/>
                <a:cs typeface="Times New Roman" panose="02020603050405020304" pitchFamily="18" charset="0"/>
                <a:sym typeface="Calibri"/>
              </a:endParaRPr>
            </a:p>
          </p:txBody>
        </p:sp>
      </p:grpSp>
      <p:grpSp>
        <p:nvGrpSpPr>
          <p:cNvPr id="17" name="Google Shape;157;p18" descr="In middle and low-income countries, 12% of GDP on average comes from agriculture. &#10;">
            <a:extLst>
              <a:ext uri="{FF2B5EF4-FFF2-40B4-BE49-F238E27FC236}">
                <a16:creationId xmlns:a16="http://schemas.microsoft.com/office/drawing/2014/main" id="{9539C497-B2E0-4BDD-84E8-45AFD211ECCD}"/>
              </a:ext>
            </a:extLst>
          </p:cNvPr>
          <p:cNvGrpSpPr/>
          <p:nvPr/>
        </p:nvGrpSpPr>
        <p:grpSpPr>
          <a:xfrm>
            <a:off x="2066764" y="2632112"/>
            <a:ext cx="8058357" cy="1047325"/>
            <a:chOff x="542866" y="1736761"/>
            <a:chExt cx="8058357" cy="807000"/>
          </a:xfrm>
        </p:grpSpPr>
        <p:sp>
          <p:nvSpPr>
            <p:cNvPr id="18" name="Google Shape;158;p18">
              <a:extLst>
                <a:ext uri="{FF2B5EF4-FFF2-40B4-BE49-F238E27FC236}">
                  <a16:creationId xmlns:a16="http://schemas.microsoft.com/office/drawing/2014/main" id="{C0019A3D-110C-4102-B754-8E00248DFF5B}"/>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dirty="0">
                <a:solidFill>
                  <a:schemeClr val="lt1"/>
                </a:solidFill>
                <a:latin typeface="Calibri"/>
                <a:ea typeface="Calibri"/>
                <a:cs typeface="Calibri"/>
                <a:sym typeface="Calibri"/>
              </a:endParaRPr>
            </a:p>
          </p:txBody>
        </p:sp>
        <p:sp>
          <p:nvSpPr>
            <p:cNvPr id="19" name="Google Shape;159;p18">
              <a:extLst>
                <a:ext uri="{FF2B5EF4-FFF2-40B4-BE49-F238E27FC236}">
                  <a16:creationId xmlns:a16="http://schemas.microsoft.com/office/drawing/2014/main" id="{8473C8C0-9B51-49D4-8422-6B37D993633D}"/>
                </a:ext>
              </a:extLst>
            </p:cNvPr>
            <p:cNvSpPr txBox="1"/>
            <p:nvPr/>
          </p:nvSpPr>
          <p:spPr>
            <a:xfrm>
              <a:off x="542866" y="1898451"/>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In middle and low-income countries, 12% of GDP on average comes from agriculture. </a:t>
              </a:r>
              <a:endParaRPr sz="2000" dirty="0">
                <a:solidFill>
                  <a:schemeClr val="lt1"/>
                </a:solidFill>
                <a:latin typeface="Calibri"/>
                <a:ea typeface="Calibri"/>
                <a:cs typeface="Calibri"/>
                <a:sym typeface="Calibri"/>
              </a:endParaRPr>
            </a:p>
          </p:txBody>
        </p:sp>
      </p:grpSp>
      <p:grpSp>
        <p:nvGrpSpPr>
          <p:cNvPr id="20" name="Google Shape;157;p18" descr="Countries have vastly different degrees of urbanization.&#10;">
            <a:extLst>
              <a:ext uri="{FF2B5EF4-FFF2-40B4-BE49-F238E27FC236}">
                <a16:creationId xmlns:a16="http://schemas.microsoft.com/office/drawing/2014/main" id="{22D14B2A-682C-497B-B318-ED33E60AA45F}"/>
              </a:ext>
            </a:extLst>
          </p:cNvPr>
          <p:cNvGrpSpPr/>
          <p:nvPr/>
        </p:nvGrpSpPr>
        <p:grpSpPr>
          <a:xfrm>
            <a:off x="2066764" y="3801448"/>
            <a:ext cx="8058385" cy="1047325"/>
            <a:chOff x="542838" y="1736761"/>
            <a:chExt cx="8058385" cy="807000"/>
          </a:xfrm>
        </p:grpSpPr>
        <p:sp>
          <p:nvSpPr>
            <p:cNvPr id="21" name="Google Shape;158;p18">
              <a:extLst>
                <a:ext uri="{FF2B5EF4-FFF2-40B4-BE49-F238E27FC236}">
                  <a16:creationId xmlns:a16="http://schemas.microsoft.com/office/drawing/2014/main" id="{A4DBEDAC-DD50-457D-ADEB-6B938C3F0587}"/>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dirty="0">
                <a:solidFill>
                  <a:schemeClr val="lt1"/>
                </a:solidFill>
                <a:latin typeface="Calibri"/>
                <a:ea typeface="Calibri"/>
                <a:cs typeface="Calibri"/>
                <a:sym typeface="Calibri"/>
              </a:endParaRPr>
            </a:p>
          </p:txBody>
        </p:sp>
        <p:sp>
          <p:nvSpPr>
            <p:cNvPr id="22" name="Google Shape;159;p18">
              <a:extLst>
                <a:ext uri="{FF2B5EF4-FFF2-40B4-BE49-F238E27FC236}">
                  <a16:creationId xmlns:a16="http://schemas.microsoft.com/office/drawing/2014/main" id="{D5FAD466-CB2B-4EAE-9118-AD1EF35DEE27}"/>
                </a:ext>
              </a:extLst>
            </p:cNvPr>
            <p:cNvSpPr txBox="1"/>
            <p:nvPr/>
          </p:nvSpPr>
          <p:spPr>
            <a:xfrm>
              <a:off x="542838" y="1972111"/>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Countries have vastly different degrees of urbanization.</a:t>
              </a:r>
            </a:p>
          </p:txBody>
        </p:sp>
      </p:grpSp>
    </p:spTree>
    <p:extLst>
      <p:ext uri="{BB962C8B-B14F-4D97-AF65-F5344CB8AC3E}">
        <p14:creationId xmlns:p14="http://schemas.microsoft.com/office/powerpoint/2010/main" val="2305148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8" name="Google Shape;68;p3"/>
          <p:cNvSpPr txBox="1">
            <a:spLocks noGrp="1"/>
          </p:cNvSpPr>
          <p:nvPr>
            <p:ph type="title" idx="4294967295"/>
          </p:nvPr>
        </p:nvSpPr>
        <p:spPr>
          <a:xfrm>
            <a:off x="1569721" y="225068"/>
            <a:ext cx="9052501" cy="553957"/>
          </a:xfrm>
          <a:prstGeom prst="rect">
            <a:avLst/>
          </a:prstGeom>
          <a:noFill/>
          <a:ln>
            <a:noFill/>
            <a:prstDash/>
          </a:ln>
          <a:effectLst/>
        </p:spPr>
        <p:txBody>
          <a:bodyPr rot="0" spcFirstLastPara="1" vertOverflow="overflow" horzOverflow="overflow" vert="horz" wrap="square" lIns="45700" tIns="45700" rIns="45700" bIns="4570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Pts val="3000"/>
              <a:buFont typeface="Century Gothic"/>
              <a:buNone/>
              <a:tabLst/>
              <a:defRPr/>
            </a:pPr>
            <a:r>
              <a:rPr kumimoji="0" lang="en-US" sz="3000" b="0" i="0" u="none" strike="noStrike" kern="0" cap="none" spc="0" normalizeH="0" baseline="0" noProof="0" dirty="0">
                <a:ln>
                  <a:noFill/>
                </a:ln>
                <a:solidFill>
                  <a:srgbClr val="000000"/>
                </a:solidFill>
                <a:effectLst/>
                <a:uLnTx/>
                <a:uFillTx/>
                <a:latin typeface="Century Gothic"/>
                <a:ea typeface="Arial"/>
                <a:cs typeface="Arial"/>
                <a:sym typeface="Century Gothic"/>
              </a:rPr>
              <a:t>Economic Institutions</a:t>
            </a:r>
            <a:endParaRPr kumimoji="0" lang="en-US" sz="3200" b="0" i="0" u="none" strike="noStrike" kern="0" cap="none" spc="0" normalizeH="0" baseline="0" noProof="0" dirty="0">
              <a:ln>
                <a:noFill/>
              </a:ln>
              <a:solidFill>
                <a:srgbClr val="000000"/>
              </a:solidFill>
              <a:effectLst/>
              <a:uLnTx/>
              <a:uFillTx/>
              <a:latin typeface="Arial"/>
              <a:ea typeface="Arial"/>
              <a:cs typeface="Arial"/>
              <a:sym typeface="Arial"/>
            </a:endParaRPr>
          </a:p>
        </p:txBody>
      </p:sp>
      <p:cxnSp>
        <p:nvCxnSpPr>
          <p:cNvPr id="70" name="Google Shape;70;p3">
            <a:extLst>
              <a:ext uri="{C183D7F6-B498-43B3-948B-1728B52AA6E4}">
                <adec:decorative xmlns:adec="http://schemas.microsoft.com/office/drawing/2017/decorative" val="1"/>
              </a:ext>
            </a:extLst>
          </p:cNvPr>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grpSp>
        <p:nvGrpSpPr>
          <p:cNvPr id="11" name="Google Shape;154;p18" descr="Some countries are market-oriented, while others have command economies.&#10;">
            <a:extLst>
              <a:ext uri="{FF2B5EF4-FFF2-40B4-BE49-F238E27FC236}">
                <a16:creationId xmlns:a16="http://schemas.microsoft.com/office/drawing/2014/main" id="{8F4E44DC-A241-4411-96F1-1C705D4D565F}"/>
              </a:ext>
            </a:extLst>
          </p:cNvPr>
          <p:cNvGrpSpPr/>
          <p:nvPr/>
        </p:nvGrpSpPr>
        <p:grpSpPr>
          <a:xfrm>
            <a:off x="2066764" y="1515231"/>
            <a:ext cx="8058467" cy="994870"/>
            <a:chOff x="542756" y="1736761"/>
            <a:chExt cx="8058467"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dirty="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542756" y="1852248"/>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rPr>
                <a:t>Some countries are market-oriented, while others have command economies.</a:t>
              </a:r>
              <a:endParaRPr lang="en-US" sz="2000" dirty="0">
                <a:solidFill>
                  <a:schemeClr val="bg1"/>
                </a:solidFill>
                <a:latin typeface="Calibri" panose="020F0502020204030204" pitchFamily="34" charset="0"/>
                <a:cs typeface="Times New Roman" panose="02020603050405020304" pitchFamily="18" charset="0"/>
                <a:sym typeface="Calibri"/>
              </a:endParaRPr>
            </a:p>
          </p:txBody>
        </p:sp>
      </p:grpSp>
      <p:grpSp>
        <p:nvGrpSpPr>
          <p:cNvPr id="17" name="Google Shape;157;p18" descr="Some economies are far more open to trade than others, with some limiting trade with tariffs and quotas. &#10;">
            <a:extLst>
              <a:ext uri="{FF2B5EF4-FFF2-40B4-BE49-F238E27FC236}">
                <a16:creationId xmlns:a16="http://schemas.microsoft.com/office/drawing/2014/main" id="{9539C497-B2E0-4BDD-84E8-45AFD211ECCD}"/>
              </a:ext>
            </a:extLst>
          </p:cNvPr>
          <p:cNvGrpSpPr/>
          <p:nvPr/>
        </p:nvGrpSpPr>
        <p:grpSpPr>
          <a:xfrm>
            <a:off x="2066764" y="2618953"/>
            <a:ext cx="8058357" cy="1047325"/>
            <a:chOff x="542866" y="1736761"/>
            <a:chExt cx="8058357" cy="807000"/>
          </a:xfrm>
        </p:grpSpPr>
        <p:sp>
          <p:nvSpPr>
            <p:cNvPr id="18" name="Google Shape;158;p18">
              <a:extLst>
                <a:ext uri="{FF2B5EF4-FFF2-40B4-BE49-F238E27FC236}">
                  <a16:creationId xmlns:a16="http://schemas.microsoft.com/office/drawing/2014/main" id="{C0019A3D-110C-4102-B754-8E00248DFF5B}"/>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dirty="0">
                <a:solidFill>
                  <a:schemeClr val="lt1"/>
                </a:solidFill>
                <a:latin typeface="Calibri"/>
                <a:ea typeface="Calibri"/>
                <a:cs typeface="Calibri"/>
                <a:sym typeface="Calibri"/>
              </a:endParaRPr>
            </a:p>
          </p:txBody>
        </p:sp>
        <p:sp>
          <p:nvSpPr>
            <p:cNvPr id="19" name="Google Shape;159;p18">
              <a:extLst>
                <a:ext uri="{FF2B5EF4-FFF2-40B4-BE49-F238E27FC236}">
                  <a16:creationId xmlns:a16="http://schemas.microsoft.com/office/drawing/2014/main" id="{8473C8C0-9B51-49D4-8422-6B37D993633D}"/>
                </a:ext>
              </a:extLst>
            </p:cNvPr>
            <p:cNvSpPr txBox="1"/>
            <p:nvPr/>
          </p:nvSpPr>
          <p:spPr>
            <a:xfrm>
              <a:off x="542866" y="1862359"/>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Some economies are far more open to trade than others, with some limiting trade with tariffs and quotas. </a:t>
              </a:r>
              <a:endParaRPr sz="2000" dirty="0">
                <a:solidFill>
                  <a:schemeClr val="lt1"/>
                </a:solidFill>
                <a:latin typeface="Calibri"/>
                <a:ea typeface="Calibri"/>
                <a:cs typeface="Calibri"/>
                <a:sym typeface="Calibri"/>
              </a:endParaRPr>
            </a:p>
          </p:txBody>
        </p:sp>
      </p:grpSp>
      <p:grpSp>
        <p:nvGrpSpPr>
          <p:cNvPr id="20" name="Google Shape;157;p18" descr="Countries have different levels of political stability and religious and social institutions.&#10;">
            <a:extLst>
              <a:ext uri="{FF2B5EF4-FFF2-40B4-BE49-F238E27FC236}">
                <a16:creationId xmlns:a16="http://schemas.microsoft.com/office/drawing/2014/main" id="{22D14B2A-682C-497B-B318-ED33E60AA45F}"/>
              </a:ext>
            </a:extLst>
          </p:cNvPr>
          <p:cNvGrpSpPr/>
          <p:nvPr/>
        </p:nvGrpSpPr>
        <p:grpSpPr>
          <a:xfrm>
            <a:off x="2066764" y="3791820"/>
            <a:ext cx="8058385" cy="1047325"/>
            <a:chOff x="542838" y="1736761"/>
            <a:chExt cx="8058385" cy="807000"/>
          </a:xfrm>
        </p:grpSpPr>
        <p:sp>
          <p:nvSpPr>
            <p:cNvPr id="21" name="Google Shape;158;p18">
              <a:extLst>
                <a:ext uri="{FF2B5EF4-FFF2-40B4-BE49-F238E27FC236}">
                  <a16:creationId xmlns:a16="http://schemas.microsoft.com/office/drawing/2014/main" id="{A4DBEDAC-DD50-457D-ADEB-6B938C3F0587}"/>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dirty="0">
                <a:solidFill>
                  <a:schemeClr val="lt1"/>
                </a:solidFill>
                <a:latin typeface="Calibri"/>
                <a:ea typeface="Calibri"/>
                <a:cs typeface="Calibri"/>
                <a:sym typeface="Calibri"/>
              </a:endParaRPr>
            </a:p>
          </p:txBody>
        </p:sp>
        <p:sp>
          <p:nvSpPr>
            <p:cNvPr id="22" name="Google Shape;159;p18">
              <a:extLst>
                <a:ext uri="{FF2B5EF4-FFF2-40B4-BE49-F238E27FC236}">
                  <a16:creationId xmlns:a16="http://schemas.microsoft.com/office/drawing/2014/main" id="{D5FAD466-CB2B-4EAE-9118-AD1EF35DEE27}"/>
                </a:ext>
              </a:extLst>
            </p:cNvPr>
            <p:cNvSpPr txBox="1"/>
            <p:nvPr/>
          </p:nvSpPr>
          <p:spPr>
            <a:xfrm>
              <a:off x="542838" y="1855228"/>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Countries have different levels of political stability and religious and social institutions.</a:t>
              </a:r>
            </a:p>
          </p:txBody>
        </p:sp>
      </p:grpSp>
    </p:spTree>
    <p:extLst>
      <p:ext uri="{BB962C8B-B14F-4D97-AF65-F5344CB8AC3E}">
        <p14:creationId xmlns:p14="http://schemas.microsoft.com/office/powerpoint/2010/main" val="32434150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8" name="Google Shape;68;p3"/>
          <p:cNvSpPr txBox="1">
            <a:spLocks noGrp="1"/>
          </p:cNvSpPr>
          <p:nvPr>
            <p:ph type="title" idx="4294967295"/>
          </p:nvPr>
        </p:nvSpPr>
        <p:spPr>
          <a:xfrm>
            <a:off x="1569721" y="225068"/>
            <a:ext cx="9052501" cy="553957"/>
          </a:xfrm>
          <a:prstGeom prst="rect">
            <a:avLst/>
          </a:prstGeom>
          <a:noFill/>
          <a:ln>
            <a:noFill/>
            <a:prstDash/>
          </a:ln>
          <a:effectLst/>
        </p:spPr>
        <p:txBody>
          <a:bodyPr rot="0" spcFirstLastPara="1" vertOverflow="overflow" horzOverflow="overflow" vert="horz" wrap="square" lIns="45700" tIns="45700" rIns="45700" bIns="4570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Pts val="3000"/>
              <a:buFont typeface="Century Gothic"/>
              <a:buNone/>
              <a:tabLst/>
              <a:defRPr/>
            </a:pPr>
            <a:r>
              <a:rPr kumimoji="0" lang="en-US" sz="3000" b="0" i="0" u="none" strike="noStrike" kern="0" cap="none" spc="0" normalizeH="0" baseline="0" noProof="0" dirty="0">
                <a:ln>
                  <a:noFill/>
                </a:ln>
                <a:solidFill>
                  <a:srgbClr val="000000"/>
                </a:solidFill>
                <a:effectLst/>
                <a:uLnTx/>
                <a:uFillTx/>
                <a:latin typeface="Century Gothic"/>
                <a:ea typeface="Arial"/>
                <a:cs typeface="Arial"/>
                <a:sym typeface="Century Gothic"/>
              </a:rPr>
              <a:t>On Your Own</a:t>
            </a:r>
            <a:endParaRPr kumimoji="0" lang="en-US" sz="3200" b="0" i="0" u="none" strike="noStrike" kern="0" cap="none" spc="0" normalizeH="0" baseline="-25000" noProof="0" dirty="0">
              <a:ln>
                <a:noFill/>
              </a:ln>
              <a:solidFill>
                <a:srgbClr val="000000"/>
              </a:solidFill>
              <a:effectLst/>
              <a:uLnTx/>
              <a:uFillTx/>
              <a:latin typeface="Arial"/>
              <a:ea typeface="Arial"/>
              <a:cs typeface="Arial"/>
              <a:sym typeface="Arial"/>
            </a:endParaRPr>
          </a:p>
        </p:txBody>
      </p:sp>
      <p:cxnSp>
        <p:nvCxnSpPr>
          <p:cNvPr id="70" name="Google Shape;70;p3">
            <a:extLst>
              <a:ext uri="{C183D7F6-B498-43B3-948B-1728B52AA6E4}">
                <adec:decorative xmlns:adec="http://schemas.microsoft.com/office/drawing/2017/decorative" val="1"/>
              </a:ext>
            </a:extLst>
          </p:cNvPr>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grpSp>
        <p:nvGrpSpPr>
          <p:cNvPr id="11" name="Google Shape;154;p18" descr="The COVID-19 pandemic affected the entire world, but the outcomes varied widely from country to country. Consider the different factors that comprise standard of living and the data that has emerged on the impact of the pandemic. How would you measure and compare the effect of the pandemic on the standard of living in different countries? Why is that the best measure?&#10;">
            <a:extLst>
              <a:ext uri="{FF2B5EF4-FFF2-40B4-BE49-F238E27FC236}">
                <a16:creationId xmlns:a16="http://schemas.microsoft.com/office/drawing/2014/main" id="{8F4E44DC-A241-4411-96F1-1C705D4D565F}"/>
              </a:ext>
            </a:extLst>
          </p:cNvPr>
          <p:cNvGrpSpPr/>
          <p:nvPr/>
        </p:nvGrpSpPr>
        <p:grpSpPr>
          <a:xfrm>
            <a:off x="2066769" y="1344753"/>
            <a:ext cx="8058462" cy="2033882"/>
            <a:chOff x="542761" y="1736761"/>
            <a:chExt cx="8058462"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dirty="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542761" y="1754716"/>
              <a:ext cx="7807500" cy="400200"/>
            </a:xfrm>
            <a:prstGeom prst="rect">
              <a:avLst/>
            </a:prstGeom>
            <a:solidFill>
              <a:srgbClr val="627981"/>
            </a:solidFill>
            <a:ln>
              <a:noFill/>
            </a:ln>
          </p:spPr>
          <p:txBody>
            <a:bodyPr spcFirstLastPara="1" wrap="square" lIns="91425" tIns="45700" rIns="91425" bIns="45700" anchor="t" anchorCtr="0">
              <a:noAutofit/>
            </a:bodyPr>
            <a:lstStyle/>
            <a:p>
              <a:pPr marL="101600" marR="0" lvl="0" algn="ctr" rtl="0">
                <a:spcBef>
                  <a:spcPts val="0"/>
                </a:spcBef>
                <a:spcAft>
                  <a:spcPts val="0"/>
                </a:spcAft>
                <a:buClr>
                  <a:schemeClr val="lt1"/>
                </a:buClr>
                <a:buSzPts val="2000"/>
              </a:pPr>
              <a:r>
                <a:rPr lang="en-US" sz="2000" dirty="0">
                  <a:solidFill>
                    <a:schemeClr val="bg1"/>
                  </a:solidFill>
                  <a:latin typeface="Calibri" panose="020F0502020204030204" pitchFamily="34" charset="0"/>
                  <a:cs typeface="Times New Roman" panose="02020603050405020304" pitchFamily="18" charset="0"/>
                </a:rPr>
                <a:t>The COVID-19 pandemic affected the entire world, but the outcomes varied widely from country to country. Consider the different factors that comprise standard of living and the data that has emerged on the impact of the pandemic. How would you measure and compare the effect of the pandemic on the standard of living in different countries? Why is that the best measure?</a:t>
              </a:r>
              <a:endParaRPr lang="en-US" sz="2000" dirty="0">
                <a:solidFill>
                  <a:schemeClr val="bg1"/>
                </a:solidFill>
                <a:latin typeface="Calibri" panose="020F0502020204030204" pitchFamily="34" charset="0"/>
                <a:cs typeface="Times New Roman" panose="02020603050405020304" pitchFamily="18" charset="0"/>
                <a:sym typeface="Calibri"/>
              </a:endParaRPr>
            </a:p>
          </p:txBody>
        </p:sp>
      </p:grpSp>
      <p:pic>
        <p:nvPicPr>
          <p:cNvPr id="3" name="Picture 2" descr="A woman sitting on the ground in an impoverished area">
            <a:extLst>
              <a:ext uri="{FF2B5EF4-FFF2-40B4-BE49-F238E27FC236}">
                <a16:creationId xmlns:a16="http://schemas.microsoft.com/office/drawing/2014/main" id="{19B99567-C568-4C59-8F81-9078254AC5AF}"/>
              </a:ext>
            </a:extLst>
          </p:cNvPr>
          <p:cNvPicPr>
            <a:picLocks noChangeAspect="1"/>
          </p:cNvPicPr>
          <p:nvPr/>
        </p:nvPicPr>
        <p:blipFill>
          <a:blip r:embed="rId3"/>
          <a:stretch>
            <a:fillRect/>
          </a:stretch>
        </p:blipFill>
        <p:spPr>
          <a:xfrm>
            <a:off x="3803244" y="3582028"/>
            <a:ext cx="4585454" cy="3050904"/>
          </a:xfrm>
          <a:prstGeom prst="rect">
            <a:avLst/>
          </a:prstGeom>
        </p:spPr>
      </p:pic>
    </p:spTree>
    <p:extLst>
      <p:ext uri="{BB962C8B-B14F-4D97-AF65-F5344CB8AC3E}">
        <p14:creationId xmlns:p14="http://schemas.microsoft.com/office/powerpoint/2010/main" val="26971108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56E9BCE-F8DF-4D43-9451-DE1D45B86F57}"/>
              </a:ext>
              <a:ext uri="{C183D7F6-B498-43B3-948B-1728B52AA6E4}">
                <adec:decorative xmlns:adec="http://schemas.microsoft.com/office/drawing/2017/decorative" val="1"/>
              </a:ext>
            </a:extLst>
          </p:cNvPr>
          <p:cNvSpPr/>
          <p:nvPr/>
        </p:nvSpPr>
        <p:spPr>
          <a:xfrm>
            <a:off x="1881188" y="1371259"/>
            <a:ext cx="8429625" cy="4437458"/>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itle 25"/>
          <p:cNvSpPr txBox="1">
            <a:spLocks noGrp="1"/>
          </p:cNvSpPr>
          <p:nvPr>
            <p:ph type="title" idx="4294967295"/>
          </p:nvPr>
        </p:nvSpPr>
        <p:spPr>
          <a:xfrm>
            <a:off x="1524001" y="288568"/>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000" b="0" i="0" u="none" strike="noStrike" kern="0" cap="none" spc="0" normalizeH="0" baseline="0" noProof="0" dirty="0">
                <a:ln>
                  <a:noFill/>
                </a:ln>
                <a:solidFill>
                  <a:srgbClr val="000000"/>
                </a:solidFill>
                <a:effectLst/>
                <a:uLnTx/>
                <a:uFillTx/>
                <a:latin typeface="Century Gothic" panose="020B0502020202020204" pitchFamily="34" charset="0"/>
                <a:ea typeface="Arial"/>
                <a:cs typeface="Arial"/>
                <a:sym typeface="Arial"/>
              </a:rPr>
              <a:t>Summary</a:t>
            </a:r>
            <a:endParaRPr kumimoji="0" lang="en-US" sz="3000" b="0" i="0" u="none" strike="noStrike" kern="0" cap="none" spc="0" normalizeH="0" baseline="-25000" noProof="0" dirty="0">
              <a:ln>
                <a:noFill/>
              </a:ln>
              <a:solidFill>
                <a:srgbClr val="000000"/>
              </a:solidFill>
              <a:effectLst/>
              <a:uLnTx/>
              <a:uFillTx/>
              <a:latin typeface="Century Gothic" panose="020B0502020202020204" pitchFamily="34" charset="0"/>
              <a:ea typeface="Arial"/>
              <a:cs typeface="Arial"/>
              <a:sym typeface="Arial"/>
            </a:endParaRP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3" name="Google Shape;156;p18">
            <a:extLst>
              <a:ext uri="{FF2B5EF4-FFF2-40B4-BE49-F238E27FC236}">
                <a16:creationId xmlns:a16="http://schemas.microsoft.com/office/drawing/2014/main" id="{3601E3BA-053D-463A-9A46-79AA4CDD62A6}"/>
              </a:ext>
            </a:extLst>
          </p:cNvPr>
          <p:cNvSpPr txBox="1"/>
          <p:nvPr/>
        </p:nvSpPr>
        <p:spPr>
          <a:xfrm>
            <a:off x="2066769" y="1607520"/>
            <a:ext cx="7807500" cy="493367"/>
          </a:xfrm>
          <a:prstGeom prst="rect">
            <a:avLst/>
          </a:prstGeom>
          <a:solidFill>
            <a:srgbClr val="627981"/>
          </a:solidFill>
          <a:ln>
            <a:solidFill>
              <a:srgbClr val="627981"/>
            </a:solid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rPr>
              <a:t>Economies across the world are extraordinarily different in composition and performance.</a:t>
            </a:r>
          </a:p>
          <a:p>
            <a:pPr marL="444500" marR="0" lvl="0" indent="-342900" algn="l" rtl="0">
              <a:spcBef>
                <a:spcPts val="0"/>
              </a:spcBef>
              <a:spcAft>
                <a:spcPts val="0"/>
              </a:spcAft>
              <a:buClr>
                <a:schemeClr val="lt1"/>
              </a:buClr>
              <a:buSzPts val="2000"/>
              <a:buFont typeface="Arial" panose="020B0604020202020204" pitchFamily="34" charset="0"/>
              <a:buChar char="•"/>
            </a:pPr>
            <a:endParaRPr lang="en-US" sz="2000" dirty="0">
              <a:solidFill>
                <a:schemeClr val="bg1"/>
              </a:solidFill>
              <a:latin typeface="Calibri" panose="020F0502020204030204" pitchFamily="34" charset="0"/>
              <a:cs typeface="Times New Roman" panose="02020603050405020304" pitchFamily="18" charset="0"/>
            </a:endParaRPr>
          </a:p>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ea typeface="Calibri"/>
                <a:cs typeface="Times New Roman" panose="02020603050405020304" pitchFamily="18" charset="0"/>
                <a:sym typeface="Calibri"/>
              </a:rPr>
              <a:t>M</a:t>
            </a:r>
            <a:r>
              <a:rPr lang="en-US" sz="2000" dirty="0">
                <a:solidFill>
                  <a:schemeClr val="lt1"/>
                </a:solidFill>
                <a:latin typeface="Calibri"/>
                <a:ea typeface="Calibri"/>
                <a:cs typeface="Calibri"/>
                <a:sym typeface="Calibri"/>
              </a:rPr>
              <a:t>acroeconomic policy strives towards low levels of unemployment and inflation, but the ways in which countries reach these goals vary.</a:t>
            </a:r>
          </a:p>
          <a:p>
            <a:pPr marL="444500" indent="-342900">
              <a:buClr>
                <a:schemeClr val="lt1"/>
              </a:buClr>
              <a:buSzPts val="2000"/>
              <a:buFont typeface="Arial" panose="020B0604020202020204" pitchFamily="34" charset="0"/>
              <a:buChar char="•"/>
            </a:pPr>
            <a:endParaRPr lang="en-US" sz="2000" dirty="0">
              <a:solidFill>
                <a:schemeClr val="lt1"/>
              </a:solidFill>
              <a:latin typeface="Calibri"/>
              <a:ea typeface="Calibri"/>
              <a:cs typeface="Calibri"/>
              <a:sym typeface="Calibri"/>
            </a:endParaRPr>
          </a:p>
          <a:p>
            <a:pPr marL="444500" indent="-342900">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Economists analyze countries based on their income per person and rank them as low, lower-middle, upper-middle, or high income. </a:t>
            </a:r>
          </a:p>
          <a:p>
            <a:pPr marL="444500" indent="-342900">
              <a:buClr>
                <a:schemeClr val="lt1"/>
              </a:buClr>
              <a:buSzPts val="2000"/>
              <a:buFont typeface="Arial" panose="020B0604020202020204" pitchFamily="34" charset="0"/>
              <a:buChar char="•"/>
            </a:pPr>
            <a:endParaRPr lang="en-US" sz="2000" dirty="0">
              <a:solidFill>
                <a:schemeClr val="bg1"/>
              </a:solidFill>
              <a:latin typeface="Calibri" panose="020F0502020204030204" pitchFamily="34" charset="0"/>
              <a:cs typeface="Times New Roman" panose="02020603050405020304" pitchFamily="18" charset="0"/>
            </a:endParaRPr>
          </a:p>
          <a:p>
            <a:pPr marL="444500" indent="-342900">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GDP per capita is a useful indicator for the differences between countries, but geography, demography, industrial structure, and institutions play a part as well.</a:t>
            </a:r>
            <a:endParaRPr lang="en-US" sz="2000" dirty="0">
              <a:solidFill>
                <a:schemeClr val="bg1"/>
              </a:solidFill>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500779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Shape 347"/>
        <p:cNvGrpSpPr/>
        <p:nvPr/>
      </p:nvGrpSpPr>
      <p:grpSpPr>
        <a:xfrm>
          <a:off x="0" y="0"/>
          <a:ext cx="0" cy="0"/>
          <a:chOff x="0" y="0"/>
          <a:chExt cx="0" cy="0"/>
        </a:xfrm>
      </p:grpSpPr>
      <p:cxnSp>
        <p:nvCxnSpPr>
          <p:cNvPr id="348" name="Google Shape;348;p20">
            <a:extLst>
              <a:ext uri="{C183D7F6-B498-43B3-948B-1728B52AA6E4}">
                <adec:decorative xmlns:adec="http://schemas.microsoft.com/office/drawing/2017/decorative" val="1"/>
              </a:ext>
            </a:extLst>
          </p:cNvPr>
          <p:cNvCxnSpPr/>
          <p:nvPr/>
        </p:nvCxnSpPr>
        <p:spPr>
          <a:xfrm>
            <a:off x="1859169" y="2729726"/>
            <a:ext cx="8429626" cy="1"/>
          </a:xfrm>
          <a:prstGeom prst="straightConnector1">
            <a:avLst/>
          </a:prstGeom>
          <a:noFill/>
          <a:ln w="12700" cap="flat" cmpd="sng">
            <a:solidFill>
              <a:srgbClr val="FFFFFF"/>
            </a:solidFill>
            <a:prstDash val="solid"/>
            <a:miter lim="8000"/>
            <a:headEnd type="none" w="sm" len="sm"/>
            <a:tailEnd type="none" w="sm" len="sm"/>
          </a:ln>
        </p:spPr>
      </p:cxnSp>
      <p:sp>
        <p:nvSpPr>
          <p:cNvPr id="349" name="Google Shape;349;p20"/>
          <p:cNvSpPr txBox="1">
            <a:spLocks noGrp="1"/>
          </p:cNvSpPr>
          <p:nvPr>
            <p:ph type="title" idx="4294967295"/>
          </p:nvPr>
        </p:nvSpPr>
        <p:spPr>
          <a:xfrm>
            <a:off x="1569719" y="1410227"/>
            <a:ext cx="9052562" cy="1209041"/>
          </a:xfrm>
          <a:prstGeom prst="rect">
            <a:avLst/>
          </a:prstGeom>
          <a:noFill/>
          <a:ln>
            <a:noFill/>
            <a:prstDash/>
          </a:ln>
          <a:effectLst/>
        </p:spPr>
        <p:txBody>
          <a:bodyPr rot="0" spcFirstLastPara="1" vertOverflow="overflow" horzOverflow="overflow" vert="horz" wrap="square" lIns="45700" tIns="45700" rIns="45700" bIns="4570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FFFFFF"/>
              </a:buClr>
              <a:buSzPts val="7200"/>
              <a:buFont typeface="Century Gothic"/>
              <a:buNone/>
              <a:tabLst/>
              <a:defRPr/>
            </a:pPr>
            <a:r>
              <a:rPr kumimoji="0" lang="en-US" sz="7200" b="1"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HAWKES</a:t>
            </a:r>
            <a:r>
              <a:rPr kumimoji="0" lang="en-US" sz="7200" b="0"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 LEARNING</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pic>
        <p:nvPicPr>
          <p:cNvPr id="350" name="Google Shape;350;p20" descr="Picture 5"/>
          <p:cNvPicPr preferRelativeResize="0"/>
          <p:nvPr/>
        </p:nvPicPr>
        <p:blipFill rotWithShape="1">
          <a:blip r:embed="rId3">
            <a:alphaModFix/>
          </a:blip>
          <a:srcRect/>
          <a:stretch/>
        </p:blipFill>
        <p:spPr>
          <a:xfrm>
            <a:off x="3281107" y="3050910"/>
            <a:ext cx="609601" cy="609601"/>
          </a:xfrm>
          <a:prstGeom prst="rect">
            <a:avLst/>
          </a:prstGeom>
          <a:noFill/>
          <a:ln>
            <a:noFill/>
          </a:ln>
        </p:spPr>
      </p:pic>
      <p:pic>
        <p:nvPicPr>
          <p:cNvPr id="351" name="Google Shape;351;p20" descr="Picture 6"/>
          <p:cNvPicPr preferRelativeResize="0"/>
          <p:nvPr/>
        </p:nvPicPr>
        <p:blipFill rotWithShape="1">
          <a:blip r:embed="rId4">
            <a:alphaModFix/>
          </a:blip>
          <a:srcRect/>
          <a:stretch/>
        </p:blipFill>
        <p:spPr>
          <a:xfrm>
            <a:off x="4666179" y="3050910"/>
            <a:ext cx="609601" cy="609601"/>
          </a:xfrm>
          <a:prstGeom prst="rect">
            <a:avLst/>
          </a:prstGeom>
          <a:noFill/>
          <a:ln>
            <a:noFill/>
          </a:ln>
        </p:spPr>
      </p:pic>
      <p:pic>
        <p:nvPicPr>
          <p:cNvPr id="352" name="Google Shape;352;p20" descr="Picture 7"/>
          <p:cNvPicPr preferRelativeResize="0"/>
          <p:nvPr/>
        </p:nvPicPr>
        <p:blipFill rotWithShape="1">
          <a:blip r:embed="rId5">
            <a:alphaModFix/>
          </a:blip>
          <a:srcRect/>
          <a:stretch/>
        </p:blipFill>
        <p:spPr>
          <a:xfrm>
            <a:off x="6217122" y="3050910"/>
            <a:ext cx="609601" cy="609601"/>
          </a:xfrm>
          <a:prstGeom prst="rect">
            <a:avLst/>
          </a:prstGeom>
          <a:noFill/>
          <a:ln>
            <a:noFill/>
          </a:ln>
        </p:spPr>
      </p:pic>
      <p:pic>
        <p:nvPicPr>
          <p:cNvPr id="353" name="Google Shape;353;p20" descr="Picture 8"/>
          <p:cNvPicPr preferRelativeResize="0"/>
          <p:nvPr/>
        </p:nvPicPr>
        <p:blipFill rotWithShape="1">
          <a:blip r:embed="rId6">
            <a:alphaModFix/>
          </a:blip>
          <a:srcRect/>
          <a:stretch/>
        </p:blipFill>
        <p:spPr>
          <a:xfrm>
            <a:off x="7768065" y="3050910"/>
            <a:ext cx="609601" cy="6096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8" name="Google Shape;68;p3"/>
          <p:cNvSpPr txBox="1">
            <a:spLocks noGrp="1"/>
          </p:cNvSpPr>
          <p:nvPr>
            <p:ph type="title" idx="4294967295"/>
          </p:nvPr>
        </p:nvSpPr>
        <p:spPr>
          <a:xfrm>
            <a:off x="1569721" y="225068"/>
            <a:ext cx="9052501" cy="553957"/>
          </a:xfrm>
          <a:prstGeom prst="rect">
            <a:avLst/>
          </a:prstGeom>
          <a:noFill/>
          <a:ln>
            <a:noFill/>
            <a:prstDash/>
          </a:ln>
          <a:effectLst/>
        </p:spPr>
        <p:txBody>
          <a:bodyPr rot="0" spcFirstLastPara="1" vertOverflow="overflow" horzOverflow="overflow" vert="horz" wrap="square" lIns="45700" tIns="45700" rIns="45700" bIns="4570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Pts val="3000"/>
              <a:buFont typeface="Century Gothic"/>
              <a:buNone/>
              <a:tabLst/>
              <a:defRPr/>
            </a:pPr>
            <a:r>
              <a:rPr kumimoji="0" lang="en-US" sz="3000" b="0" i="0" u="none" strike="noStrike" kern="0" cap="none" spc="0" normalizeH="0" baseline="0" noProof="0" dirty="0">
                <a:ln>
                  <a:noFill/>
                </a:ln>
                <a:solidFill>
                  <a:srgbClr val="000000"/>
                </a:solidFill>
                <a:effectLst/>
                <a:uLnTx/>
                <a:uFillTx/>
                <a:latin typeface="Century Gothic"/>
                <a:ea typeface="Arial"/>
                <a:cs typeface="Arial"/>
                <a:sym typeface="Century Gothic"/>
              </a:rPr>
              <a:t>Introduction</a:t>
            </a:r>
            <a:endParaRPr kumimoji="0" lang="en-US" sz="3200" b="0" i="0" u="none" strike="noStrike" kern="0" cap="none" spc="0" normalizeH="0" baseline="-25000" noProof="0" dirty="0">
              <a:ln>
                <a:noFill/>
              </a:ln>
              <a:solidFill>
                <a:srgbClr val="000000"/>
              </a:solidFill>
              <a:effectLst/>
              <a:uLnTx/>
              <a:uFillTx/>
              <a:latin typeface="Arial"/>
              <a:ea typeface="Arial"/>
              <a:cs typeface="Arial"/>
              <a:sym typeface="Arial"/>
            </a:endParaRPr>
          </a:p>
        </p:txBody>
      </p:sp>
      <p:cxnSp>
        <p:nvCxnSpPr>
          <p:cNvPr id="70" name="Google Shape;70;p3">
            <a:extLst>
              <a:ext uri="{C183D7F6-B498-43B3-948B-1728B52AA6E4}">
                <adec:decorative xmlns:adec="http://schemas.microsoft.com/office/drawing/2017/decorative" val="1"/>
              </a:ext>
            </a:extLst>
          </p:cNvPr>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grpSp>
        <p:nvGrpSpPr>
          <p:cNvPr id="11" name="Google Shape;154;p18" descr="Economies across the world are extraordinarily different in composition and performance.&#10;">
            <a:extLst>
              <a:ext uri="{FF2B5EF4-FFF2-40B4-BE49-F238E27FC236}">
                <a16:creationId xmlns:a16="http://schemas.microsoft.com/office/drawing/2014/main" id="{8F4E44DC-A241-4411-96F1-1C705D4D565F}"/>
              </a:ext>
            </a:extLst>
          </p:cNvPr>
          <p:cNvGrpSpPr/>
          <p:nvPr/>
        </p:nvGrpSpPr>
        <p:grpSpPr>
          <a:xfrm>
            <a:off x="2066764" y="1515231"/>
            <a:ext cx="8058467" cy="994870"/>
            <a:chOff x="542756" y="1736761"/>
            <a:chExt cx="8058467"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dirty="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542756" y="1864814"/>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rPr>
                <a:t>Economies across the world are extraordinarily different in composition and performance.</a:t>
              </a:r>
              <a:endParaRPr lang="en-US" sz="2000" dirty="0">
                <a:solidFill>
                  <a:schemeClr val="bg1"/>
                </a:solidFill>
                <a:latin typeface="Calibri" panose="020F0502020204030204" pitchFamily="34" charset="0"/>
                <a:cs typeface="Times New Roman" panose="02020603050405020304" pitchFamily="18" charset="0"/>
                <a:sym typeface="Calibri"/>
              </a:endParaRPr>
            </a:p>
          </p:txBody>
        </p:sp>
      </p:grpSp>
      <p:grpSp>
        <p:nvGrpSpPr>
          <p:cNvPr id="17" name="Google Shape;157;p18" descr="Differences in productivity explain the diversity of average incomes across the world.&#10;">
            <a:extLst>
              <a:ext uri="{FF2B5EF4-FFF2-40B4-BE49-F238E27FC236}">
                <a16:creationId xmlns:a16="http://schemas.microsoft.com/office/drawing/2014/main" id="{9539C497-B2E0-4BDD-84E8-45AFD211ECCD}"/>
              </a:ext>
            </a:extLst>
          </p:cNvPr>
          <p:cNvGrpSpPr/>
          <p:nvPr/>
        </p:nvGrpSpPr>
        <p:grpSpPr>
          <a:xfrm>
            <a:off x="2066792" y="2621722"/>
            <a:ext cx="8058357" cy="1047325"/>
            <a:chOff x="542866" y="1736761"/>
            <a:chExt cx="8058357" cy="807000"/>
          </a:xfrm>
        </p:grpSpPr>
        <p:sp>
          <p:nvSpPr>
            <p:cNvPr id="18" name="Google Shape;158;p18">
              <a:extLst>
                <a:ext uri="{FF2B5EF4-FFF2-40B4-BE49-F238E27FC236}">
                  <a16:creationId xmlns:a16="http://schemas.microsoft.com/office/drawing/2014/main" id="{C0019A3D-110C-4102-B754-8E00248DFF5B}"/>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dirty="0">
                <a:solidFill>
                  <a:schemeClr val="lt1"/>
                </a:solidFill>
                <a:latin typeface="Calibri"/>
                <a:ea typeface="Calibri"/>
                <a:cs typeface="Calibri"/>
                <a:sym typeface="Calibri"/>
              </a:endParaRPr>
            </a:p>
          </p:txBody>
        </p:sp>
        <p:sp>
          <p:nvSpPr>
            <p:cNvPr id="19" name="Google Shape;159;p18">
              <a:extLst>
                <a:ext uri="{FF2B5EF4-FFF2-40B4-BE49-F238E27FC236}">
                  <a16:creationId xmlns:a16="http://schemas.microsoft.com/office/drawing/2014/main" id="{8473C8C0-9B51-49D4-8422-6B37D993633D}"/>
                </a:ext>
              </a:extLst>
            </p:cNvPr>
            <p:cNvSpPr txBox="1"/>
            <p:nvPr/>
          </p:nvSpPr>
          <p:spPr>
            <a:xfrm>
              <a:off x="542866" y="1879708"/>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Differences in productivity explain the diversity of average incomes across the world.</a:t>
              </a:r>
              <a:endParaRPr sz="2000" dirty="0">
                <a:solidFill>
                  <a:schemeClr val="lt1"/>
                </a:solidFill>
                <a:latin typeface="Calibri"/>
                <a:ea typeface="Calibri"/>
                <a:cs typeface="Calibri"/>
                <a:sym typeface="Calibri"/>
              </a:endParaRPr>
            </a:p>
          </p:txBody>
        </p:sp>
      </p:grpSp>
      <p:grpSp>
        <p:nvGrpSpPr>
          <p:cNvPr id="20" name="Google Shape;157;p18" descr="Productivity depends on physical and human capital and technology.&#10;">
            <a:extLst>
              <a:ext uri="{FF2B5EF4-FFF2-40B4-BE49-F238E27FC236}">
                <a16:creationId xmlns:a16="http://schemas.microsoft.com/office/drawing/2014/main" id="{22D14B2A-682C-497B-B318-ED33E60AA45F}"/>
              </a:ext>
            </a:extLst>
          </p:cNvPr>
          <p:cNvGrpSpPr/>
          <p:nvPr/>
        </p:nvGrpSpPr>
        <p:grpSpPr>
          <a:xfrm>
            <a:off x="2066736" y="3780668"/>
            <a:ext cx="8058385" cy="1047325"/>
            <a:chOff x="542838" y="1736761"/>
            <a:chExt cx="8058385" cy="807000"/>
          </a:xfrm>
        </p:grpSpPr>
        <p:sp>
          <p:nvSpPr>
            <p:cNvPr id="21" name="Google Shape;158;p18">
              <a:extLst>
                <a:ext uri="{FF2B5EF4-FFF2-40B4-BE49-F238E27FC236}">
                  <a16:creationId xmlns:a16="http://schemas.microsoft.com/office/drawing/2014/main" id="{A4DBEDAC-DD50-457D-ADEB-6B938C3F0587}"/>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dirty="0">
                <a:solidFill>
                  <a:schemeClr val="lt1"/>
                </a:solidFill>
                <a:latin typeface="Calibri"/>
                <a:ea typeface="Calibri"/>
                <a:cs typeface="Calibri"/>
                <a:sym typeface="Calibri"/>
              </a:endParaRPr>
            </a:p>
          </p:txBody>
        </p:sp>
        <p:sp>
          <p:nvSpPr>
            <p:cNvPr id="22" name="Google Shape;159;p18">
              <a:extLst>
                <a:ext uri="{FF2B5EF4-FFF2-40B4-BE49-F238E27FC236}">
                  <a16:creationId xmlns:a16="http://schemas.microsoft.com/office/drawing/2014/main" id="{D5FAD466-CB2B-4EAE-9118-AD1EF35DEE27}"/>
                </a:ext>
              </a:extLst>
            </p:cNvPr>
            <p:cNvSpPr txBox="1"/>
            <p:nvPr/>
          </p:nvSpPr>
          <p:spPr>
            <a:xfrm>
              <a:off x="542838" y="1973615"/>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Productivity depends on physical and human capital and technology.</a:t>
              </a:r>
              <a:endParaRPr sz="2000" dirty="0">
                <a:solidFill>
                  <a:schemeClr val="lt1"/>
                </a:solidFill>
                <a:latin typeface="Calibri"/>
                <a:ea typeface="Calibri"/>
                <a:cs typeface="Calibri"/>
                <a:sym typeface="Calibri"/>
              </a:endParaRPr>
            </a:p>
          </p:txBody>
        </p:sp>
      </p:grpSp>
      <p:grpSp>
        <p:nvGrpSpPr>
          <p:cNvPr id="23" name="Google Shape;157;p18" descr="Different economic characteristics, institutions, history, and politics impact economic performance.&#10;">
            <a:extLst>
              <a:ext uri="{FF2B5EF4-FFF2-40B4-BE49-F238E27FC236}">
                <a16:creationId xmlns:a16="http://schemas.microsoft.com/office/drawing/2014/main" id="{24C1B760-C371-46B4-9F29-0AE3F79868C9}"/>
              </a:ext>
            </a:extLst>
          </p:cNvPr>
          <p:cNvGrpSpPr/>
          <p:nvPr/>
        </p:nvGrpSpPr>
        <p:grpSpPr>
          <a:xfrm>
            <a:off x="2066736" y="4938977"/>
            <a:ext cx="8058357" cy="1047325"/>
            <a:chOff x="542866" y="1736761"/>
            <a:chExt cx="8058357" cy="807000"/>
          </a:xfrm>
        </p:grpSpPr>
        <p:sp>
          <p:nvSpPr>
            <p:cNvPr id="24" name="Google Shape;158;p18">
              <a:extLst>
                <a:ext uri="{FF2B5EF4-FFF2-40B4-BE49-F238E27FC236}">
                  <a16:creationId xmlns:a16="http://schemas.microsoft.com/office/drawing/2014/main" id="{4FC53407-8B83-4D78-BBAB-36C7F4770F75}"/>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dirty="0">
                <a:solidFill>
                  <a:schemeClr val="lt1"/>
                </a:solidFill>
                <a:latin typeface="Calibri"/>
                <a:ea typeface="Calibri"/>
                <a:cs typeface="Calibri"/>
                <a:sym typeface="Calibri"/>
              </a:endParaRPr>
            </a:p>
          </p:txBody>
        </p:sp>
        <p:sp>
          <p:nvSpPr>
            <p:cNvPr id="25" name="Google Shape;159;p18">
              <a:extLst>
                <a:ext uri="{FF2B5EF4-FFF2-40B4-BE49-F238E27FC236}">
                  <a16:creationId xmlns:a16="http://schemas.microsoft.com/office/drawing/2014/main" id="{8F51165E-1A78-4FBF-A503-54F4B4330AFB}"/>
                </a:ext>
              </a:extLst>
            </p:cNvPr>
            <p:cNvSpPr txBox="1"/>
            <p:nvPr/>
          </p:nvSpPr>
          <p:spPr>
            <a:xfrm>
              <a:off x="542866" y="1851928"/>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Different economic characteristics, institutions, history, and politics impact economic performance.</a:t>
              </a:r>
              <a:endParaRPr sz="2000" dirty="0">
                <a:solidFill>
                  <a:schemeClr val="lt1"/>
                </a:solidFill>
                <a:latin typeface="Calibri"/>
                <a:ea typeface="Calibri"/>
                <a:cs typeface="Calibri"/>
                <a:sym typeface="Calibri"/>
              </a:endParaRPr>
            </a:p>
          </p:txBody>
        </p:sp>
      </p:grpSp>
    </p:spTree>
    <p:extLst>
      <p:ext uri="{BB962C8B-B14F-4D97-AF65-F5344CB8AC3E}">
        <p14:creationId xmlns:p14="http://schemas.microsoft.com/office/powerpoint/2010/main" val="27769027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8" name="Google Shape;68;p3"/>
          <p:cNvSpPr txBox="1">
            <a:spLocks noGrp="1"/>
          </p:cNvSpPr>
          <p:nvPr>
            <p:ph type="title" idx="4294967295"/>
          </p:nvPr>
        </p:nvSpPr>
        <p:spPr>
          <a:xfrm>
            <a:off x="1569721" y="225068"/>
            <a:ext cx="9052501" cy="553957"/>
          </a:xfrm>
          <a:prstGeom prst="rect">
            <a:avLst/>
          </a:prstGeom>
          <a:noFill/>
          <a:ln>
            <a:noFill/>
            <a:prstDash/>
          </a:ln>
          <a:effectLst/>
        </p:spPr>
        <p:txBody>
          <a:bodyPr rot="0" spcFirstLastPara="1" vertOverflow="overflow" horzOverflow="overflow" vert="horz" wrap="square" lIns="45700" tIns="45700" rIns="45700" bIns="4570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Pts val="3000"/>
              <a:buFont typeface="Century Gothic"/>
              <a:buNone/>
              <a:tabLst/>
              <a:defRPr/>
            </a:pPr>
            <a:r>
              <a:rPr kumimoji="0" lang="en-US" sz="3000" b="0" i="0" u="none" strike="noStrike" kern="0" cap="none" spc="0" normalizeH="0" baseline="0" noProof="0" dirty="0">
                <a:ln>
                  <a:noFill/>
                </a:ln>
                <a:solidFill>
                  <a:srgbClr val="000000"/>
                </a:solidFill>
                <a:effectLst/>
                <a:uLnTx/>
                <a:uFillTx/>
                <a:latin typeface="Century Gothic"/>
                <a:ea typeface="Arial"/>
                <a:cs typeface="Arial"/>
                <a:sym typeface="Century Gothic"/>
              </a:rPr>
              <a:t>The Goals of Different Countries</a:t>
            </a:r>
            <a:endParaRPr kumimoji="0" lang="en-US" sz="3200" b="0" i="0" u="none" strike="noStrike" kern="0" cap="none" spc="0" normalizeH="0" baseline="0" noProof="0" dirty="0">
              <a:ln>
                <a:noFill/>
              </a:ln>
              <a:solidFill>
                <a:srgbClr val="000000"/>
              </a:solidFill>
              <a:effectLst/>
              <a:uLnTx/>
              <a:uFillTx/>
              <a:latin typeface="Arial"/>
              <a:ea typeface="Arial"/>
              <a:cs typeface="Arial"/>
              <a:sym typeface="Arial"/>
            </a:endParaRPr>
          </a:p>
        </p:txBody>
      </p:sp>
      <p:cxnSp>
        <p:nvCxnSpPr>
          <p:cNvPr id="70" name="Google Shape;70;p3">
            <a:extLst>
              <a:ext uri="{C183D7F6-B498-43B3-948B-1728B52AA6E4}">
                <adec:decorative xmlns:adec="http://schemas.microsoft.com/office/drawing/2017/decorative" val="1"/>
              </a:ext>
            </a:extLst>
          </p:cNvPr>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grpSp>
        <p:nvGrpSpPr>
          <p:cNvPr id="11" name="Google Shape;154;p18" descr="The goal of most economies is to maintain quality of life. &#10;">
            <a:extLst>
              <a:ext uri="{FF2B5EF4-FFF2-40B4-BE49-F238E27FC236}">
                <a16:creationId xmlns:a16="http://schemas.microsoft.com/office/drawing/2014/main" id="{8F4E44DC-A241-4411-96F1-1C705D4D565F}"/>
              </a:ext>
            </a:extLst>
          </p:cNvPr>
          <p:cNvGrpSpPr/>
          <p:nvPr/>
        </p:nvGrpSpPr>
        <p:grpSpPr>
          <a:xfrm>
            <a:off x="2066764" y="1515231"/>
            <a:ext cx="8058467" cy="994870"/>
            <a:chOff x="542756" y="1736761"/>
            <a:chExt cx="8058467"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dirty="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542756" y="1965302"/>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rPr>
                <a:t>The goal of most economies is to maintain quality of life. </a:t>
              </a:r>
              <a:endParaRPr lang="en-US" sz="2000" dirty="0">
                <a:solidFill>
                  <a:schemeClr val="bg1"/>
                </a:solidFill>
                <a:latin typeface="Calibri" panose="020F0502020204030204" pitchFamily="34" charset="0"/>
                <a:cs typeface="Times New Roman" panose="02020603050405020304" pitchFamily="18" charset="0"/>
                <a:sym typeface="Calibri"/>
              </a:endParaRPr>
            </a:p>
          </p:txBody>
        </p:sp>
      </p:grpSp>
      <p:grpSp>
        <p:nvGrpSpPr>
          <p:cNvPr id="17" name="Google Shape;157;p18" descr="Quality of life includes low unemployment, price stability, and the ability to trade. &#10;">
            <a:extLst>
              <a:ext uri="{FF2B5EF4-FFF2-40B4-BE49-F238E27FC236}">
                <a16:creationId xmlns:a16="http://schemas.microsoft.com/office/drawing/2014/main" id="{9539C497-B2E0-4BDD-84E8-45AFD211ECCD}"/>
              </a:ext>
            </a:extLst>
          </p:cNvPr>
          <p:cNvGrpSpPr/>
          <p:nvPr/>
        </p:nvGrpSpPr>
        <p:grpSpPr>
          <a:xfrm>
            <a:off x="2066764" y="2639119"/>
            <a:ext cx="8058357" cy="1047325"/>
            <a:chOff x="542866" y="1736761"/>
            <a:chExt cx="8058357" cy="807000"/>
          </a:xfrm>
        </p:grpSpPr>
        <p:sp>
          <p:nvSpPr>
            <p:cNvPr id="18" name="Google Shape;158;p18">
              <a:extLst>
                <a:ext uri="{FF2B5EF4-FFF2-40B4-BE49-F238E27FC236}">
                  <a16:creationId xmlns:a16="http://schemas.microsoft.com/office/drawing/2014/main" id="{C0019A3D-110C-4102-B754-8E00248DFF5B}"/>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dirty="0">
                <a:solidFill>
                  <a:schemeClr val="lt1"/>
                </a:solidFill>
                <a:latin typeface="Calibri"/>
                <a:ea typeface="Calibri"/>
                <a:cs typeface="Calibri"/>
                <a:sym typeface="Calibri"/>
              </a:endParaRPr>
            </a:p>
          </p:txBody>
        </p:sp>
        <p:sp>
          <p:nvSpPr>
            <p:cNvPr id="19" name="Google Shape;159;p18">
              <a:extLst>
                <a:ext uri="{FF2B5EF4-FFF2-40B4-BE49-F238E27FC236}">
                  <a16:creationId xmlns:a16="http://schemas.microsoft.com/office/drawing/2014/main" id="{8473C8C0-9B51-49D4-8422-6B37D993633D}"/>
                </a:ext>
              </a:extLst>
            </p:cNvPr>
            <p:cNvSpPr txBox="1"/>
            <p:nvPr/>
          </p:nvSpPr>
          <p:spPr>
            <a:xfrm>
              <a:off x="542866" y="1879708"/>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Quality of life includes low unemployment, price stability, and the ability to trade. </a:t>
              </a:r>
              <a:endParaRPr sz="2000" dirty="0">
                <a:solidFill>
                  <a:schemeClr val="lt1"/>
                </a:solidFill>
                <a:latin typeface="Calibri"/>
                <a:ea typeface="Calibri"/>
                <a:cs typeface="Calibri"/>
                <a:sym typeface="Calibri"/>
              </a:endParaRPr>
            </a:p>
          </p:txBody>
        </p:sp>
      </p:grpSp>
      <p:grpSp>
        <p:nvGrpSpPr>
          <p:cNvPr id="20" name="Google Shape;157;p18" descr="Most countries' goals are similar, but they may use different macroeconomic policies to achieve those goals.&#10;">
            <a:extLst>
              <a:ext uri="{FF2B5EF4-FFF2-40B4-BE49-F238E27FC236}">
                <a16:creationId xmlns:a16="http://schemas.microsoft.com/office/drawing/2014/main" id="{22D14B2A-682C-497B-B318-ED33E60AA45F}"/>
              </a:ext>
            </a:extLst>
          </p:cNvPr>
          <p:cNvGrpSpPr/>
          <p:nvPr/>
        </p:nvGrpSpPr>
        <p:grpSpPr>
          <a:xfrm>
            <a:off x="2066736" y="3807549"/>
            <a:ext cx="8058385" cy="1047325"/>
            <a:chOff x="542838" y="1736761"/>
            <a:chExt cx="8058385" cy="807000"/>
          </a:xfrm>
        </p:grpSpPr>
        <p:sp>
          <p:nvSpPr>
            <p:cNvPr id="21" name="Google Shape;158;p18">
              <a:extLst>
                <a:ext uri="{FF2B5EF4-FFF2-40B4-BE49-F238E27FC236}">
                  <a16:creationId xmlns:a16="http://schemas.microsoft.com/office/drawing/2014/main" id="{A4DBEDAC-DD50-457D-ADEB-6B938C3F0587}"/>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dirty="0">
                <a:solidFill>
                  <a:schemeClr val="lt1"/>
                </a:solidFill>
                <a:latin typeface="Calibri"/>
                <a:ea typeface="Calibri"/>
                <a:cs typeface="Calibri"/>
                <a:sym typeface="Calibri"/>
              </a:endParaRPr>
            </a:p>
          </p:txBody>
        </p:sp>
        <p:sp>
          <p:nvSpPr>
            <p:cNvPr id="22" name="Google Shape;159;p18">
              <a:extLst>
                <a:ext uri="{FF2B5EF4-FFF2-40B4-BE49-F238E27FC236}">
                  <a16:creationId xmlns:a16="http://schemas.microsoft.com/office/drawing/2014/main" id="{D5FAD466-CB2B-4EAE-9118-AD1EF35DEE27}"/>
                </a:ext>
              </a:extLst>
            </p:cNvPr>
            <p:cNvSpPr txBox="1"/>
            <p:nvPr/>
          </p:nvSpPr>
          <p:spPr>
            <a:xfrm>
              <a:off x="542838" y="1888730"/>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Most countries' goals are similar, but they may use different macroeconomic policies to achieve those goals.</a:t>
              </a:r>
              <a:endParaRPr sz="2000" dirty="0">
                <a:solidFill>
                  <a:schemeClr val="lt1"/>
                </a:solidFill>
                <a:latin typeface="Calibri"/>
                <a:ea typeface="Calibri"/>
                <a:cs typeface="Calibri"/>
                <a:sym typeface="Calibri"/>
              </a:endParaRPr>
            </a:p>
          </p:txBody>
        </p:sp>
      </p:grpSp>
    </p:spTree>
    <p:extLst>
      <p:ext uri="{BB962C8B-B14F-4D97-AF65-F5344CB8AC3E}">
        <p14:creationId xmlns:p14="http://schemas.microsoft.com/office/powerpoint/2010/main" val="33085725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8" name="Google Shape;68;p3"/>
          <p:cNvSpPr txBox="1">
            <a:spLocks noGrp="1"/>
          </p:cNvSpPr>
          <p:nvPr>
            <p:ph type="title" idx="4294967295"/>
          </p:nvPr>
        </p:nvSpPr>
        <p:spPr>
          <a:xfrm>
            <a:off x="1569721" y="225068"/>
            <a:ext cx="9052501" cy="553957"/>
          </a:xfrm>
          <a:prstGeom prst="rect">
            <a:avLst/>
          </a:prstGeom>
          <a:noFill/>
          <a:ln>
            <a:noFill/>
            <a:prstDash/>
          </a:ln>
          <a:effectLst/>
        </p:spPr>
        <p:txBody>
          <a:bodyPr rot="0" spcFirstLastPara="1" vertOverflow="overflow" horzOverflow="overflow" vert="horz" wrap="square" lIns="45700" tIns="45700" rIns="45700" bIns="4570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Pts val="3000"/>
              <a:buFont typeface="Century Gothic"/>
              <a:buNone/>
              <a:tabLst/>
              <a:defRPr/>
            </a:pPr>
            <a:r>
              <a:rPr kumimoji="0" lang="en-US" sz="3000" b="0" i="0" u="none" strike="noStrike" kern="0" cap="none" spc="0" normalizeH="0" baseline="0" noProof="0" dirty="0">
                <a:ln>
                  <a:noFill/>
                </a:ln>
                <a:solidFill>
                  <a:srgbClr val="000000"/>
                </a:solidFill>
                <a:effectLst/>
                <a:uLnTx/>
                <a:uFillTx/>
                <a:latin typeface="Century Gothic"/>
                <a:ea typeface="Arial"/>
                <a:cs typeface="Arial"/>
                <a:sym typeface="Century Gothic"/>
              </a:rPr>
              <a:t>Quantifying Economic Diversity</a:t>
            </a:r>
            <a:endParaRPr kumimoji="0" lang="en-US" sz="3200" b="0" i="0" u="none" strike="noStrike" kern="0" cap="none" spc="0" normalizeH="0" baseline="0" noProof="0" dirty="0">
              <a:ln>
                <a:noFill/>
              </a:ln>
              <a:solidFill>
                <a:srgbClr val="000000"/>
              </a:solidFill>
              <a:effectLst/>
              <a:uLnTx/>
              <a:uFillTx/>
              <a:latin typeface="Arial"/>
              <a:ea typeface="Arial"/>
              <a:cs typeface="Arial"/>
              <a:sym typeface="Arial"/>
            </a:endParaRPr>
          </a:p>
        </p:txBody>
      </p:sp>
      <p:cxnSp>
        <p:nvCxnSpPr>
          <p:cNvPr id="70" name="Google Shape;70;p3">
            <a:extLst>
              <a:ext uri="{C183D7F6-B498-43B3-948B-1728B52AA6E4}">
                <adec:decorative xmlns:adec="http://schemas.microsoft.com/office/drawing/2017/decorative" val="1"/>
              </a:ext>
            </a:extLst>
          </p:cNvPr>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grpSp>
        <p:nvGrpSpPr>
          <p:cNvPr id="11" name="Google Shape;154;p18" descr="GDP per capita is a useful indicator to quantify the diversity in the standard of living across countries. &#10;">
            <a:extLst>
              <a:ext uri="{FF2B5EF4-FFF2-40B4-BE49-F238E27FC236}">
                <a16:creationId xmlns:a16="http://schemas.microsoft.com/office/drawing/2014/main" id="{8F4E44DC-A241-4411-96F1-1C705D4D565F}"/>
              </a:ext>
            </a:extLst>
          </p:cNvPr>
          <p:cNvGrpSpPr/>
          <p:nvPr/>
        </p:nvGrpSpPr>
        <p:grpSpPr>
          <a:xfrm>
            <a:off x="2066764" y="1515231"/>
            <a:ext cx="8058467" cy="994870"/>
            <a:chOff x="542756" y="1736761"/>
            <a:chExt cx="8058467"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dirty="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542756" y="1864814"/>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rPr>
                <a:t>GDP per capita is a useful indicator to quantify the diversity in the standard of living across countries. </a:t>
              </a:r>
              <a:endParaRPr lang="en-US" sz="2000" dirty="0">
                <a:solidFill>
                  <a:schemeClr val="bg1"/>
                </a:solidFill>
                <a:latin typeface="Calibri" panose="020F0502020204030204" pitchFamily="34" charset="0"/>
                <a:cs typeface="Times New Roman" panose="02020603050405020304" pitchFamily="18" charset="0"/>
                <a:sym typeface="Calibri"/>
              </a:endParaRPr>
            </a:p>
          </p:txBody>
        </p:sp>
      </p:grpSp>
      <p:grpSp>
        <p:nvGrpSpPr>
          <p:cNvPr id="17" name="Google Shape;157;p18" descr="Purchasing power parity (PPP) must be considered in order to convert average incomes into comparable units.&#10;">
            <a:extLst>
              <a:ext uri="{FF2B5EF4-FFF2-40B4-BE49-F238E27FC236}">
                <a16:creationId xmlns:a16="http://schemas.microsoft.com/office/drawing/2014/main" id="{9539C497-B2E0-4BDD-84E8-45AFD211ECCD}"/>
              </a:ext>
            </a:extLst>
          </p:cNvPr>
          <p:cNvGrpSpPr/>
          <p:nvPr/>
        </p:nvGrpSpPr>
        <p:grpSpPr>
          <a:xfrm>
            <a:off x="2066764" y="2632533"/>
            <a:ext cx="8058357" cy="1047325"/>
            <a:chOff x="542866" y="1736761"/>
            <a:chExt cx="8058357" cy="807000"/>
          </a:xfrm>
        </p:grpSpPr>
        <p:sp>
          <p:nvSpPr>
            <p:cNvPr id="18" name="Google Shape;158;p18">
              <a:extLst>
                <a:ext uri="{FF2B5EF4-FFF2-40B4-BE49-F238E27FC236}">
                  <a16:creationId xmlns:a16="http://schemas.microsoft.com/office/drawing/2014/main" id="{C0019A3D-110C-4102-B754-8E00248DFF5B}"/>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dirty="0">
                <a:solidFill>
                  <a:schemeClr val="lt1"/>
                </a:solidFill>
                <a:latin typeface="Calibri"/>
                <a:ea typeface="Calibri"/>
                <a:cs typeface="Calibri"/>
                <a:sym typeface="Calibri"/>
              </a:endParaRPr>
            </a:p>
          </p:txBody>
        </p:sp>
        <p:sp>
          <p:nvSpPr>
            <p:cNvPr id="19" name="Google Shape;159;p18">
              <a:extLst>
                <a:ext uri="{FF2B5EF4-FFF2-40B4-BE49-F238E27FC236}">
                  <a16:creationId xmlns:a16="http://schemas.microsoft.com/office/drawing/2014/main" id="{8473C8C0-9B51-49D4-8422-6B37D993633D}"/>
                </a:ext>
              </a:extLst>
            </p:cNvPr>
            <p:cNvSpPr txBox="1"/>
            <p:nvPr/>
          </p:nvSpPr>
          <p:spPr>
            <a:xfrm>
              <a:off x="542866" y="1879708"/>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Purchasing power parity (PPP) must be considered in order to convert average incomes into comparable units.</a:t>
              </a:r>
              <a:endParaRPr sz="2000" dirty="0">
                <a:solidFill>
                  <a:schemeClr val="lt1"/>
                </a:solidFill>
                <a:latin typeface="Calibri"/>
                <a:ea typeface="Calibri"/>
                <a:cs typeface="Calibri"/>
                <a:sym typeface="Calibri"/>
              </a:endParaRPr>
            </a:p>
          </p:txBody>
        </p:sp>
      </p:grpSp>
      <p:grpSp>
        <p:nvGrpSpPr>
          <p:cNvPr id="20" name="Google Shape;157;p18" descr="PPP takes into account the fact that prices of the same good may be different across countries.&#10;">
            <a:extLst>
              <a:ext uri="{FF2B5EF4-FFF2-40B4-BE49-F238E27FC236}">
                <a16:creationId xmlns:a16="http://schemas.microsoft.com/office/drawing/2014/main" id="{22D14B2A-682C-497B-B318-ED33E60AA45F}"/>
              </a:ext>
            </a:extLst>
          </p:cNvPr>
          <p:cNvGrpSpPr/>
          <p:nvPr/>
        </p:nvGrpSpPr>
        <p:grpSpPr>
          <a:xfrm>
            <a:off x="2066736" y="3796268"/>
            <a:ext cx="8058385" cy="1047325"/>
            <a:chOff x="542838" y="1736761"/>
            <a:chExt cx="8058385" cy="807000"/>
          </a:xfrm>
        </p:grpSpPr>
        <p:sp>
          <p:nvSpPr>
            <p:cNvPr id="21" name="Google Shape;158;p18">
              <a:extLst>
                <a:ext uri="{FF2B5EF4-FFF2-40B4-BE49-F238E27FC236}">
                  <a16:creationId xmlns:a16="http://schemas.microsoft.com/office/drawing/2014/main" id="{A4DBEDAC-DD50-457D-ADEB-6B938C3F0587}"/>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dirty="0">
                <a:solidFill>
                  <a:schemeClr val="lt1"/>
                </a:solidFill>
                <a:latin typeface="Calibri"/>
                <a:ea typeface="Calibri"/>
                <a:cs typeface="Calibri"/>
                <a:sym typeface="Calibri"/>
              </a:endParaRPr>
            </a:p>
          </p:txBody>
        </p:sp>
        <p:sp>
          <p:nvSpPr>
            <p:cNvPr id="22" name="Google Shape;159;p18">
              <a:extLst>
                <a:ext uri="{FF2B5EF4-FFF2-40B4-BE49-F238E27FC236}">
                  <a16:creationId xmlns:a16="http://schemas.microsoft.com/office/drawing/2014/main" id="{D5FAD466-CB2B-4EAE-9118-AD1EF35DEE27}"/>
                </a:ext>
              </a:extLst>
            </p:cNvPr>
            <p:cNvSpPr txBox="1"/>
            <p:nvPr/>
          </p:nvSpPr>
          <p:spPr>
            <a:xfrm>
              <a:off x="542838" y="1892294"/>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PPP takes into account the fact that prices of the same good may be different across countries.</a:t>
              </a:r>
              <a:endParaRPr sz="2000" dirty="0">
                <a:solidFill>
                  <a:schemeClr val="lt1"/>
                </a:solidFill>
                <a:latin typeface="Calibri"/>
                <a:ea typeface="Calibri"/>
                <a:cs typeface="Calibri"/>
                <a:sym typeface="Calibri"/>
              </a:endParaRPr>
            </a:p>
          </p:txBody>
        </p:sp>
      </p:grpSp>
      <p:grpSp>
        <p:nvGrpSpPr>
          <p:cNvPr id="23" name="Google Shape;157;p18" descr="The primary goal for most countries is to not only increase GDP but also GDP per capita, which will raise the overall standard of living.&#10;">
            <a:extLst>
              <a:ext uri="{FF2B5EF4-FFF2-40B4-BE49-F238E27FC236}">
                <a16:creationId xmlns:a16="http://schemas.microsoft.com/office/drawing/2014/main" id="{24C1B760-C371-46B4-9F29-0AE3F79868C9}"/>
              </a:ext>
            </a:extLst>
          </p:cNvPr>
          <p:cNvGrpSpPr/>
          <p:nvPr/>
        </p:nvGrpSpPr>
        <p:grpSpPr>
          <a:xfrm>
            <a:off x="2066736" y="4965435"/>
            <a:ext cx="8058357" cy="1047325"/>
            <a:chOff x="542866" y="1736761"/>
            <a:chExt cx="8058357" cy="807000"/>
          </a:xfrm>
        </p:grpSpPr>
        <p:sp>
          <p:nvSpPr>
            <p:cNvPr id="24" name="Google Shape;158;p18">
              <a:extLst>
                <a:ext uri="{FF2B5EF4-FFF2-40B4-BE49-F238E27FC236}">
                  <a16:creationId xmlns:a16="http://schemas.microsoft.com/office/drawing/2014/main" id="{4FC53407-8B83-4D78-BBAB-36C7F4770F75}"/>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dirty="0">
                <a:solidFill>
                  <a:schemeClr val="lt1"/>
                </a:solidFill>
                <a:latin typeface="Calibri"/>
                <a:ea typeface="Calibri"/>
                <a:cs typeface="Calibri"/>
                <a:sym typeface="Calibri"/>
              </a:endParaRPr>
            </a:p>
          </p:txBody>
        </p:sp>
        <p:sp>
          <p:nvSpPr>
            <p:cNvPr id="25" name="Google Shape;159;p18">
              <a:extLst>
                <a:ext uri="{FF2B5EF4-FFF2-40B4-BE49-F238E27FC236}">
                  <a16:creationId xmlns:a16="http://schemas.microsoft.com/office/drawing/2014/main" id="{8F51165E-1A78-4FBF-A503-54F4B4330AFB}"/>
                </a:ext>
              </a:extLst>
            </p:cNvPr>
            <p:cNvSpPr txBox="1"/>
            <p:nvPr/>
          </p:nvSpPr>
          <p:spPr>
            <a:xfrm>
              <a:off x="542866" y="1851928"/>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The primary goal for most countries is to not only increase GDP but also GDP per capita, which will raise the overall standard of living.</a:t>
              </a:r>
              <a:endParaRPr sz="2000" dirty="0">
                <a:solidFill>
                  <a:schemeClr val="lt1"/>
                </a:solidFill>
                <a:latin typeface="Calibri"/>
                <a:ea typeface="Calibri"/>
                <a:cs typeface="Calibri"/>
                <a:sym typeface="Calibri"/>
              </a:endParaRPr>
            </a:p>
          </p:txBody>
        </p:sp>
      </p:grpSp>
    </p:spTree>
    <p:extLst>
      <p:ext uri="{BB962C8B-B14F-4D97-AF65-F5344CB8AC3E}">
        <p14:creationId xmlns:p14="http://schemas.microsoft.com/office/powerpoint/2010/main" val="41557705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8" name="Google Shape;68;p3"/>
          <p:cNvSpPr txBox="1">
            <a:spLocks noGrp="1"/>
          </p:cNvSpPr>
          <p:nvPr>
            <p:ph type="title" idx="4294967295"/>
          </p:nvPr>
        </p:nvSpPr>
        <p:spPr>
          <a:xfrm>
            <a:off x="1569721" y="225068"/>
            <a:ext cx="9052501" cy="553957"/>
          </a:xfrm>
          <a:prstGeom prst="rect">
            <a:avLst/>
          </a:prstGeom>
          <a:noFill/>
          <a:ln>
            <a:noFill/>
            <a:prstDash/>
          </a:ln>
          <a:effectLst/>
        </p:spPr>
        <p:txBody>
          <a:bodyPr rot="0" spcFirstLastPara="1" vertOverflow="overflow" horzOverflow="overflow" vert="horz" wrap="square" lIns="45700" tIns="45700" rIns="45700" bIns="4570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Pts val="3000"/>
              <a:buFont typeface="Century Gothic"/>
              <a:buNone/>
              <a:tabLst/>
              <a:defRPr/>
            </a:pPr>
            <a:r>
              <a:rPr kumimoji="0" lang="en-US" sz="3000" b="0" i="0" u="none" strike="noStrike" kern="0" cap="none" spc="0" normalizeH="0" baseline="0" noProof="0" dirty="0">
                <a:ln>
                  <a:noFill/>
                </a:ln>
                <a:solidFill>
                  <a:srgbClr val="000000"/>
                </a:solidFill>
                <a:effectLst/>
                <a:uLnTx/>
                <a:uFillTx/>
                <a:latin typeface="Century Gothic"/>
                <a:ea typeface="Arial"/>
                <a:cs typeface="Arial"/>
                <a:sym typeface="Century Gothic"/>
              </a:rPr>
              <a:t>Country Classifications</a:t>
            </a:r>
            <a:endParaRPr kumimoji="0" lang="en-US" sz="3200" b="0" i="0" u="none" strike="noStrike" kern="0" cap="none" spc="0" normalizeH="0" baseline="0" noProof="0" dirty="0">
              <a:ln>
                <a:noFill/>
              </a:ln>
              <a:solidFill>
                <a:srgbClr val="000000"/>
              </a:solidFill>
              <a:effectLst/>
              <a:uLnTx/>
              <a:uFillTx/>
              <a:latin typeface="Arial"/>
              <a:ea typeface="Arial"/>
              <a:cs typeface="Arial"/>
              <a:sym typeface="Arial"/>
            </a:endParaRPr>
          </a:p>
        </p:txBody>
      </p:sp>
      <p:cxnSp>
        <p:nvCxnSpPr>
          <p:cNvPr id="70" name="Google Shape;70;p3">
            <a:extLst>
              <a:ext uri="{C183D7F6-B498-43B3-948B-1728B52AA6E4}">
                <adec:decorative xmlns:adec="http://schemas.microsoft.com/office/drawing/2017/decorative" val="1"/>
              </a:ext>
            </a:extLst>
          </p:cNvPr>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grpSp>
        <p:nvGrpSpPr>
          <p:cNvPr id="11" name="Google Shape;154;p18" descr="The World Bank uses gross national income (GNI) per capita to classify countries as low, lower-middle, upper-middle, or high income.&#10;">
            <a:extLst>
              <a:ext uri="{FF2B5EF4-FFF2-40B4-BE49-F238E27FC236}">
                <a16:creationId xmlns:a16="http://schemas.microsoft.com/office/drawing/2014/main" id="{8F4E44DC-A241-4411-96F1-1C705D4D565F}"/>
              </a:ext>
            </a:extLst>
          </p:cNvPr>
          <p:cNvGrpSpPr/>
          <p:nvPr/>
        </p:nvGrpSpPr>
        <p:grpSpPr>
          <a:xfrm>
            <a:off x="2066769" y="1515231"/>
            <a:ext cx="8058462" cy="994870"/>
            <a:chOff x="542761" y="1736761"/>
            <a:chExt cx="8058462"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20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542761" y="1826187"/>
              <a:ext cx="7807500" cy="400200"/>
            </a:xfrm>
            <a:prstGeom prst="rect">
              <a:avLst/>
            </a:prstGeom>
            <a:solidFill>
              <a:srgbClr val="627981"/>
            </a:solidFill>
            <a:ln>
              <a:noFill/>
            </a:ln>
          </p:spPr>
          <p:txBody>
            <a:bodyPr spcFirstLastPara="1" wrap="square" lIns="91425" tIns="45700" rIns="91425" bIns="45700" anchor="t" anchorCtr="0">
              <a:noAutofit/>
            </a:bodyPr>
            <a:lstStyle/>
            <a:p>
              <a:pPr marL="101600" marR="0" lvl="0" indent="0" algn="ctr" defTabSz="914400" rtl="0" eaLnBrk="1" fontAlgn="auto" latinLnBrk="0" hangingPunct="1">
                <a:lnSpc>
                  <a:spcPct val="100000"/>
                </a:lnSpc>
                <a:spcBef>
                  <a:spcPts val="0"/>
                </a:spcBef>
                <a:spcAft>
                  <a:spcPts val="0"/>
                </a:spcAft>
                <a:buClr>
                  <a:srgbClr val="FFFFFF"/>
                </a:buClr>
                <a:buSzPts val="2000"/>
                <a:buFont typeface="Arial"/>
                <a:buNone/>
                <a:tabLst/>
                <a:defRPr/>
              </a:pPr>
              <a:r>
                <a:rPr kumimoji="0" lang="en-US" sz="2000" b="0" i="0" u="none" strike="noStrike" kern="0" cap="none" spc="0" normalizeH="0" baseline="0" noProof="0" dirty="0">
                  <a:ln>
                    <a:noFill/>
                  </a:ln>
                  <a:solidFill>
                    <a:srgbClr val="FFFFFF"/>
                  </a:solidFill>
                  <a:effectLst/>
                  <a:uLnTx/>
                  <a:uFillTx/>
                  <a:latin typeface="Calibri" panose="020F0502020204030204" pitchFamily="34" charset="0"/>
                  <a:cs typeface="Times New Roman" panose="02020603050405020304" pitchFamily="18" charset="0"/>
                  <a:sym typeface="Arial"/>
                </a:rPr>
                <a:t>The World Bank uses gross national income (GNI) per capita to classify countries as low, lower-middle, upper-middle, or high income.</a:t>
              </a:r>
              <a:endParaRPr kumimoji="0" lang="en-US" sz="2000" b="0" i="0" u="none" strike="noStrike" kern="0" cap="none" spc="0" normalizeH="0" baseline="0" noProof="0" dirty="0">
                <a:ln>
                  <a:noFill/>
                </a:ln>
                <a:solidFill>
                  <a:srgbClr val="FFFFFF"/>
                </a:solidFill>
                <a:effectLst/>
                <a:uLnTx/>
                <a:uFillTx/>
                <a:latin typeface="Calibri" panose="020F0502020204030204" pitchFamily="34" charset="0"/>
                <a:cs typeface="Times New Roman" panose="02020603050405020304" pitchFamily="18" charset="0"/>
                <a:sym typeface="Calibri"/>
              </a:endParaRPr>
            </a:p>
          </p:txBody>
        </p:sp>
      </p:grpSp>
      <p:pic>
        <p:nvPicPr>
          <p:cNvPr id="4" name="Picture 3" descr="A table sharing the gross national income per capita. The GNI per capita for low income is less than $1,085, for lower-middle income it is $1,085 to $4,255, for upper-middle income it is $4,255 to $13,205, and high income is considered greater than $13,205.">
            <a:extLst>
              <a:ext uri="{FF2B5EF4-FFF2-40B4-BE49-F238E27FC236}">
                <a16:creationId xmlns:a16="http://schemas.microsoft.com/office/drawing/2014/main" id="{659FC0D6-85AB-6C01-7538-E66159A8D4B5}"/>
              </a:ext>
            </a:extLst>
          </p:cNvPr>
          <p:cNvPicPr>
            <a:picLocks noChangeAspect="1"/>
          </p:cNvPicPr>
          <p:nvPr/>
        </p:nvPicPr>
        <p:blipFill>
          <a:blip r:embed="rId3"/>
          <a:stretch>
            <a:fillRect/>
          </a:stretch>
        </p:blipFill>
        <p:spPr>
          <a:xfrm>
            <a:off x="2172177" y="3140409"/>
            <a:ext cx="7847645" cy="2728283"/>
          </a:xfrm>
          <a:prstGeom prst="rect">
            <a:avLst/>
          </a:prstGeom>
        </p:spPr>
      </p:pic>
    </p:spTree>
    <p:extLst>
      <p:ext uri="{BB962C8B-B14F-4D97-AF65-F5344CB8AC3E}">
        <p14:creationId xmlns:p14="http://schemas.microsoft.com/office/powerpoint/2010/main" val="2465442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8" name="Google Shape;68;p3"/>
          <p:cNvSpPr txBox="1">
            <a:spLocks noGrp="1"/>
          </p:cNvSpPr>
          <p:nvPr>
            <p:ph type="title" idx="4294967295"/>
          </p:nvPr>
        </p:nvSpPr>
        <p:spPr>
          <a:xfrm>
            <a:off x="1569721" y="225068"/>
            <a:ext cx="9052501" cy="553957"/>
          </a:xfrm>
          <a:prstGeom prst="rect">
            <a:avLst/>
          </a:prstGeom>
          <a:noFill/>
          <a:ln>
            <a:noFill/>
            <a:prstDash/>
          </a:ln>
          <a:effectLst/>
        </p:spPr>
        <p:txBody>
          <a:bodyPr rot="0" spcFirstLastPara="1" vertOverflow="overflow" horzOverflow="overflow" vert="horz" wrap="square" lIns="45700" tIns="45700" rIns="45700" bIns="4570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Pts val="3000"/>
              <a:buFont typeface="Century Gothic"/>
              <a:buNone/>
              <a:tabLst/>
              <a:defRPr/>
            </a:pPr>
            <a:r>
              <a:rPr kumimoji="0" lang="en-US" sz="3000" b="0" i="0" u="none" strike="noStrike" kern="0" cap="none" spc="0" normalizeH="0" baseline="0" noProof="0" dirty="0">
                <a:ln>
                  <a:noFill/>
                </a:ln>
                <a:solidFill>
                  <a:srgbClr val="000000"/>
                </a:solidFill>
                <a:effectLst/>
                <a:uLnTx/>
                <a:uFillTx/>
                <a:latin typeface="Century Gothic"/>
                <a:ea typeface="Arial"/>
                <a:cs typeface="Arial"/>
                <a:sym typeface="Century Gothic"/>
              </a:rPr>
              <a:t>GDP Imbalances</a:t>
            </a:r>
            <a:r>
              <a:rPr kumimoji="0" lang="en-US" sz="3000" b="0" i="0" u="none" strike="noStrike" kern="0" cap="none" spc="0" normalizeH="0" baseline="-25000" noProof="0" dirty="0">
                <a:ln>
                  <a:noFill/>
                </a:ln>
                <a:solidFill>
                  <a:srgbClr val="000000"/>
                </a:solidFill>
                <a:effectLst/>
                <a:uLnTx/>
                <a:uFillTx/>
                <a:latin typeface="Century Gothic"/>
                <a:ea typeface="Arial"/>
                <a:cs typeface="Arial"/>
                <a:sym typeface="Century Gothic"/>
              </a:rPr>
              <a:t>1</a:t>
            </a:r>
            <a:endParaRPr kumimoji="0" lang="en-US" sz="3200" b="0" i="0" u="none" strike="noStrike" kern="0" cap="none" spc="0" normalizeH="0" baseline="-25000" noProof="0" dirty="0">
              <a:ln>
                <a:noFill/>
              </a:ln>
              <a:solidFill>
                <a:srgbClr val="000000"/>
              </a:solidFill>
              <a:effectLst/>
              <a:uLnTx/>
              <a:uFillTx/>
              <a:latin typeface="Arial"/>
              <a:ea typeface="Arial"/>
              <a:cs typeface="Arial"/>
              <a:sym typeface="Arial"/>
            </a:endParaRPr>
          </a:p>
        </p:txBody>
      </p:sp>
      <p:cxnSp>
        <p:nvCxnSpPr>
          <p:cNvPr id="70" name="Google Shape;70;p3">
            <a:extLst>
              <a:ext uri="{C183D7F6-B498-43B3-948B-1728B52AA6E4}">
                <adec:decorative xmlns:adec="http://schemas.microsoft.com/office/drawing/2017/decorative" val="1"/>
              </a:ext>
            </a:extLst>
          </p:cNvPr>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grpSp>
        <p:nvGrpSpPr>
          <p:cNvPr id="23" name="Google Shape;157;p18" descr="This world map shows an overview of GDP per capita by country in 2018. There is a clear imbalance in the GDP across the world.&#10;">
            <a:extLst>
              <a:ext uri="{FF2B5EF4-FFF2-40B4-BE49-F238E27FC236}">
                <a16:creationId xmlns:a16="http://schemas.microsoft.com/office/drawing/2014/main" id="{C15DE79F-D88E-47BF-B075-C5789E9B6B6E}"/>
              </a:ext>
            </a:extLst>
          </p:cNvPr>
          <p:cNvGrpSpPr/>
          <p:nvPr/>
        </p:nvGrpSpPr>
        <p:grpSpPr>
          <a:xfrm>
            <a:off x="2066830" y="5651995"/>
            <a:ext cx="8058340" cy="1047325"/>
            <a:chOff x="542883" y="1736761"/>
            <a:chExt cx="8058340" cy="807000"/>
          </a:xfrm>
        </p:grpSpPr>
        <p:sp>
          <p:nvSpPr>
            <p:cNvPr id="24" name="Google Shape;158;p18">
              <a:extLst>
                <a:ext uri="{FF2B5EF4-FFF2-40B4-BE49-F238E27FC236}">
                  <a16:creationId xmlns:a16="http://schemas.microsoft.com/office/drawing/2014/main" id="{5EE9241C-F51D-4AF0-989B-E6E4B8965F5F}"/>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dirty="0">
                <a:solidFill>
                  <a:schemeClr val="lt1"/>
                </a:solidFill>
                <a:latin typeface="Calibri"/>
                <a:ea typeface="Calibri"/>
                <a:cs typeface="Calibri"/>
                <a:sym typeface="Calibri"/>
              </a:endParaRPr>
            </a:p>
          </p:txBody>
        </p:sp>
        <p:sp>
          <p:nvSpPr>
            <p:cNvPr id="25" name="Google Shape;159;p18">
              <a:extLst>
                <a:ext uri="{FF2B5EF4-FFF2-40B4-BE49-F238E27FC236}">
                  <a16:creationId xmlns:a16="http://schemas.microsoft.com/office/drawing/2014/main" id="{3B89FEC1-4610-4E7C-B212-F34E464DE6A0}"/>
                </a:ext>
              </a:extLst>
            </p:cNvPr>
            <p:cNvSpPr txBox="1"/>
            <p:nvPr/>
          </p:nvSpPr>
          <p:spPr>
            <a:xfrm>
              <a:off x="542883" y="1871313"/>
              <a:ext cx="7807500" cy="400200"/>
            </a:xfrm>
            <a:prstGeom prst="rect">
              <a:avLst/>
            </a:prstGeom>
            <a:solidFill>
              <a:srgbClr val="627981"/>
            </a:solidFill>
            <a:ln>
              <a:noFill/>
            </a:ln>
          </p:spPr>
          <p:txBody>
            <a:bodyPr spcFirstLastPara="1" wrap="square" lIns="91425" tIns="45700" rIns="91425" bIns="45700" anchor="t" anchorCtr="0">
              <a:noAutofit/>
            </a:bodyPr>
            <a:lstStyle/>
            <a:p>
              <a:pPr marL="101600" marR="0" lvl="0" algn="ctr" rtl="0">
                <a:spcBef>
                  <a:spcPts val="0"/>
                </a:spcBef>
                <a:spcAft>
                  <a:spcPts val="0"/>
                </a:spcAft>
                <a:buClr>
                  <a:schemeClr val="lt1"/>
                </a:buClr>
                <a:buSzPts val="2000"/>
              </a:pPr>
              <a:r>
                <a:rPr lang="en-US" sz="2000" dirty="0">
                  <a:solidFill>
                    <a:schemeClr val="lt1"/>
                  </a:solidFill>
                  <a:latin typeface="Calibri"/>
                  <a:ea typeface="Calibri"/>
                  <a:cs typeface="Calibri"/>
                  <a:sym typeface="Calibri"/>
                </a:rPr>
                <a:t>This world map shows an overview of GDP per capita by country in 2018. There is a clear imbalance in the GDP across the world.</a:t>
              </a:r>
            </a:p>
          </p:txBody>
        </p:sp>
      </p:grpSp>
      <p:pic>
        <p:nvPicPr>
          <p:cNvPr id="4" name="Picture 3" descr="A map of the world showing the different levels of GDP per capita across countries">
            <a:extLst>
              <a:ext uri="{FF2B5EF4-FFF2-40B4-BE49-F238E27FC236}">
                <a16:creationId xmlns:a16="http://schemas.microsoft.com/office/drawing/2014/main" id="{0D397B9D-E51D-4044-B4B0-EF1319DC3730}"/>
              </a:ext>
            </a:extLst>
          </p:cNvPr>
          <p:cNvPicPr>
            <a:picLocks noChangeAspect="1"/>
          </p:cNvPicPr>
          <p:nvPr/>
        </p:nvPicPr>
        <p:blipFill>
          <a:blip r:embed="rId3"/>
          <a:stretch>
            <a:fillRect/>
          </a:stretch>
        </p:blipFill>
        <p:spPr>
          <a:xfrm>
            <a:off x="1739991" y="1359715"/>
            <a:ext cx="8711960" cy="4138569"/>
          </a:xfrm>
          <a:prstGeom prst="rect">
            <a:avLst/>
          </a:prstGeom>
        </p:spPr>
      </p:pic>
    </p:spTree>
    <p:extLst>
      <p:ext uri="{BB962C8B-B14F-4D97-AF65-F5344CB8AC3E}">
        <p14:creationId xmlns:p14="http://schemas.microsoft.com/office/powerpoint/2010/main" val="32282175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8" name="Google Shape;68;p3"/>
          <p:cNvSpPr txBox="1">
            <a:spLocks noGrp="1"/>
          </p:cNvSpPr>
          <p:nvPr>
            <p:ph type="title" idx="4294967295"/>
          </p:nvPr>
        </p:nvSpPr>
        <p:spPr>
          <a:xfrm>
            <a:off x="1569721" y="225068"/>
            <a:ext cx="9052501" cy="553957"/>
          </a:xfrm>
          <a:prstGeom prst="rect">
            <a:avLst/>
          </a:prstGeom>
          <a:noFill/>
          <a:ln>
            <a:noFill/>
            <a:prstDash/>
          </a:ln>
          <a:effectLst/>
        </p:spPr>
        <p:txBody>
          <a:bodyPr rot="0" spcFirstLastPara="1" vertOverflow="overflow" horzOverflow="overflow" vert="horz" wrap="square" lIns="45700" tIns="45700" rIns="45700" bIns="4570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Pts val="3000"/>
              <a:buFont typeface="Century Gothic"/>
              <a:buNone/>
              <a:tabLst/>
              <a:defRPr/>
            </a:pPr>
            <a:r>
              <a:rPr kumimoji="0" lang="en-US" sz="3000" b="0" i="0" u="none" strike="noStrike" kern="0" cap="none" spc="0" normalizeH="0" baseline="0" noProof="0" dirty="0">
                <a:ln>
                  <a:noFill/>
                </a:ln>
                <a:solidFill>
                  <a:srgbClr val="000000"/>
                </a:solidFill>
                <a:effectLst/>
                <a:uLnTx/>
                <a:uFillTx/>
                <a:latin typeface="Century Gothic"/>
                <a:ea typeface="Arial"/>
                <a:cs typeface="Arial"/>
                <a:sym typeface="Century Gothic"/>
              </a:rPr>
              <a:t>GDP Imbalances</a:t>
            </a:r>
            <a:r>
              <a:rPr kumimoji="0" lang="en-US" sz="3000" b="0" i="0" u="none" strike="noStrike" kern="0" cap="none" spc="0" normalizeH="0" baseline="-25000" noProof="0" dirty="0">
                <a:ln>
                  <a:noFill/>
                </a:ln>
                <a:solidFill>
                  <a:srgbClr val="000000"/>
                </a:solidFill>
                <a:effectLst/>
                <a:uLnTx/>
                <a:uFillTx/>
                <a:latin typeface="Century Gothic"/>
                <a:ea typeface="Arial"/>
                <a:cs typeface="Arial"/>
                <a:sym typeface="Century Gothic"/>
              </a:rPr>
              <a:t>2</a:t>
            </a:r>
            <a:endParaRPr kumimoji="0" lang="en-US" sz="3200" b="0" i="0" u="none" strike="noStrike" kern="0" cap="none" spc="0" normalizeH="0" baseline="-25000" noProof="0" dirty="0">
              <a:ln>
                <a:noFill/>
              </a:ln>
              <a:solidFill>
                <a:srgbClr val="000000"/>
              </a:solidFill>
              <a:effectLst/>
              <a:uLnTx/>
              <a:uFillTx/>
              <a:latin typeface="Arial"/>
              <a:ea typeface="Arial"/>
              <a:cs typeface="Arial"/>
              <a:sym typeface="Arial"/>
            </a:endParaRPr>
          </a:p>
        </p:txBody>
      </p:sp>
      <p:cxnSp>
        <p:nvCxnSpPr>
          <p:cNvPr id="70" name="Google Shape;70;p3">
            <a:extLst>
              <a:ext uri="{C183D7F6-B498-43B3-948B-1728B52AA6E4}">
                <adec:decorative xmlns:adec="http://schemas.microsoft.com/office/drawing/2017/decorative" val="1"/>
              </a:ext>
            </a:extLst>
          </p:cNvPr>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grpSp>
        <p:nvGrpSpPr>
          <p:cNvPr id="11" name="Google Shape;154;p18" descr="There is a clear imbalance in GDP levels across the world.&#10;">
            <a:extLst>
              <a:ext uri="{FF2B5EF4-FFF2-40B4-BE49-F238E27FC236}">
                <a16:creationId xmlns:a16="http://schemas.microsoft.com/office/drawing/2014/main" id="{8F4E44DC-A241-4411-96F1-1C705D4D565F}"/>
              </a:ext>
            </a:extLst>
          </p:cNvPr>
          <p:cNvGrpSpPr/>
          <p:nvPr/>
        </p:nvGrpSpPr>
        <p:grpSpPr>
          <a:xfrm>
            <a:off x="2066764" y="1515231"/>
            <a:ext cx="8058467" cy="994870"/>
            <a:chOff x="542756" y="1736761"/>
            <a:chExt cx="8058467"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dirty="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542756" y="1980371"/>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rPr>
                <a:t>There is a clear imbalance in GDP levels across the world.</a:t>
              </a:r>
              <a:endParaRPr lang="en-US" sz="2000" dirty="0">
                <a:solidFill>
                  <a:schemeClr val="bg1"/>
                </a:solidFill>
                <a:latin typeface="Calibri" panose="020F0502020204030204" pitchFamily="34" charset="0"/>
                <a:cs typeface="Times New Roman" panose="02020603050405020304" pitchFamily="18" charset="0"/>
                <a:sym typeface="Calibri"/>
              </a:endParaRPr>
            </a:p>
          </p:txBody>
        </p:sp>
      </p:grpSp>
      <p:grpSp>
        <p:nvGrpSpPr>
          <p:cNvPr id="17" name="Google Shape;157;p18" descr="North America, Australia, and western Europe have the highest GDPs.&#10;">
            <a:extLst>
              <a:ext uri="{FF2B5EF4-FFF2-40B4-BE49-F238E27FC236}">
                <a16:creationId xmlns:a16="http://schemas.microsoft.com/office/drawing/2014/main" id="{9539C497-B2E0-4BDD-84E8-45AFD211ECCD}"/>
              </a:ext>
            </a:extLst>
          </p:cNvPr>
          <p:cNvGrpSpPr/>
          <p:nvPr/>
        </p:nvGrpSpPr>
        <p:grpSpPr>
          <a:xfrm>
            <a:off x="2066764" y="2634166"/>
            <a:ext cx="8058357" cy="1047325"/>
            <a:chOff x="542866" y="1736761"/>
            <a:chExt cx="8058357" cy="807000"/>
          </a:xfrm>
        </p:grpSpPr>
        <p:sp>
          <p:nvSpPr>
            <p:cNvPr id="18" name="Google Shape;158;p18">
              <a:extLst>
                <a:ext uri="{FF2B5EF4-FFF2-40B4-BE49-F238E27FC236}">
                  <a16:creationId xmlns:a16="http://schemas.microsoft.com/office/drawing/2014/main" id="{C0019A3D-110C-4102-B754-8E00248DFF5B}"/>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dirty="0">
                <a:solidFill>
                  <a:schemeClr val="lt1"/>
                </a:solidFill>
                <a:latin typeface="Calibri"/>
                <a:ea typeface="Calibri"/>
                <a:cs typeface="Calibri"/>
                <a:sym typeface="Calibri"/>
              </a:endParaRPr>
            </a:p>
          </p:txBody>
        </p:sp>
        <p:sp>
          <p:nvSpPr>
            <p:cNvPr id="19" name="Google Shape;159;p18">
              <a:extLst>
                <a:ext uri="{FF2B5EF4-FFF2-40B4-BE49-F238E27FC236}">
                  <a16:creationId xmlns:a16="http://schemas.microsoft.com/office/drawing/2014/main" id="{8473C8C0-9B51-49D4-8422-6B37D993633D}"/>
                </a:ext>
              </a:extLst>
            </p:cNvPr>
            <p:cNvSpPr txBox="1"/>
            <p:nvPr/>
          </p:nvSpPr>
          <p:spPr>
            <a:xfrm>
              <a:off x="542866" y="1898451"/>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North America, Australia, and western Europe have the highest GDPs.</a:t>
              </a:r>
              <a:endParaRPr sz="2000" dirty="0">
                <a:solidFill>
                  <a:schemeClr val="lt1"/>
                </a:solidFill>
                <a:latin typeface="Calibri"/>
                <a:ea typeface="Calibri"/>
                <a:cs typeface="Calibri"/>
                <a:sym typeface="Calibri"/>
              </a:endParaRPr>
            </a:p>
          </p:txBody>
        </p:sp>
      </p:grpSp>
      <p:grpSp>
        <p:nvGrpSpPr>
          <p:cNvPr id="20" name="Google Shape;157;p18" descr="Large areas of the world, like Africa and South Asia, have much lower GDPs. &#10;">
            <a:extLst>
              <a:ext uri="{FF2B5EF4-FFF2-40B4-BE49-F238E27FC236}">
                <a16:creationId xmlns:a16="http://schemas.microsoft.com/office/drawing/2014/main" id="{22D14B2A-682C-497B-B318-ED33E60AA45F}"/>
              </a:ext>
            </a:extLst>
          </p:cNvPr>
          <p:cNvGrpSpPr/>
          <p:nvPr/>
        </p:nvGrpSpPr>
        <p:grpSpPr>
          <a:xfrm>
            <a:off x="2066736" y="3806465"/>
            <a:ext cx="8058385" cy="1047325"/>
            <a:chOff x="542838" y="1736761"/>
            <a:chExt cx="8058385" cy="807000"/>
          </a:xfrm>
        </p:grpSpPr>
        <p:sp>
          <p:nvSpPr>
            <p:cNvPr id="21" name="Google Shape;158;p18">
              <a:extLst>
                <a:ext uri="{FF2B5EF4-FFF2-40B4-BE49-F238E27FC236}">
                  <a16:creationId xmlns:a16="http://schemas.microsoft.com/office/drawing/2014/main" id="{A4DBEDAC-DD50-457D-ADEB-6B938C3F0587}"/>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dirty="0">
                <a:solidFill>
                  <a:schemeClr val="lt1"/>
                </a:solidFill>
                <a:latin typeface="Calibri"/>
                <a:ea typeface="Calibri"/>
                <a:cs typeface="Calibri"/>
                <a:sym typeface="Calibri"/>
              </a:endParaRPr>
            </a:p>
          </p:txBody>
        </p:sp>
        <p:sp>
          <p:nvSpPr>
            <p:cNvPr id="22" name="Google Shape;159;p18">
              <a:extLst>
                <a:ext uri="{FF2B5EF4-FFF2-40B4-BE49-F238E27FC236}">
                  <a16:creationId xmlns:a16="http://schemas.microsoft.com/office/drawing/2014/main" id="{D5FAD466-CB2B-4EAE-9118-AD1EF35DEE27}"/>
                </a:ext>
              </a:extLst>
            </p:cNvPr>
            <p:cNvSpPr txBox="1"/>
            <p:nvPr/>
          </p:nvSpPr>
          <p:spPr>
            <a:xfrm>
              <a:off x="542838" y="1855228"/>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Large areas of the world, like Africa and South Asia, have much lower GDPs. </a:t>
              </a:r>
            </a:p>
          </p:txBody>
        </p:sp>
      </p:grpSp>
      <p:grpSp>
        <p:nvGrpSpPr>
          <p:cNvPr id="23" name="Google Shape;157;p18" descr="North America and the European Union have about 11.5% of the world's population, but they produce close to 48% of the world's GDP.&#10;">
            <a:extLst>
              <a:ext uri="{FF2B5EF4-FFF2-40B4-BE49-F238E27FC236}">
                <a16:creationId xmlns:a16="http://schemas.microsoft.com/office/drawing/2014/main" id="{C15DE79F-D88E-47BF-B075-C5789E9B6B6E}"/>
              </a:ext>
            </a:extLst>
          </p:cNvPr>
          <p:cNvGrpSpPr/>
          <p:nvPr/>
        </p:nvGrpSpPr>
        <p:grpSpPr>
          <a:xfrm>
            <a:off x="2066722" y="4978764"/>
            <a:ext cx="8058399" cy="1047325"/>
            <a:chOff x="542824" y="1736761"/>
            <a:chExt cx="8058399" cy="807000"/>
          </a:xfrm>
        </p:grpSpPr>
        <p:sp>
          <p:nvSpPr>
            <p:cNvPr id="24" name="Google Shape;158;p18">
              <a:extLst>
                <a:ext uri="{FF2B5EF4-FFF2-40B4-BE49-F238E27FC236}">
                  <a16:creationId xmlns:a16="http://schemas.microsoft.com/office/drawing/2014/main" id="{5EE9241C-F51D-4AF0-989B-E6E4B8965F5F}"/>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dirty="0">
                <a:solidFill>
                  <a:schemeClr val="lt1"/>
                </a:solidFill>
                <a:latin typeface="Calibri"/>
                <a:ea typeface="Calibri"/>
                <a:cs typeface="Calibri"/>
                <a:sym typeface="Calibri"/>
              </a:endParaRPr>
            </a:p>
          </p:txBody>
        </p:sp>
        <p:sp>
          <p:nvSpPr>
            <p:cNvPr id="25" name="Google Shape;159;p18">
              <a:extLst>
                <a:ext uri="{FF2B5EF4-FFF2-40B4-BE49-F238E27FC236}">
                  <a16:creationId xmlns:a16="http://schemas.microsoft.com/office/drawing/2014/main" id="{3B89FEC1-4610-4E7C-B212-F34E464DE6A0}"/>
                </a:ext>
              </a:extLst>
            </p:cNvPr>
            <p:cNvSpPr txBox="1"/>
            <p:nvPr/>
          </p:nvSpPr>
          <p:spPr>
            <a:xfrm>
              <a:off x="542824" y="1779239"/>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North America and the European Union have about 11.5% of the world's population, but they produce close to 48% of the world's GDP.</a:t>
              </a:r>
            </a:p>
          </p:txBody>
        </p:sp>
      </p:grpSp>
    </p:spTree>
    <p:extLst>
      <p:ext uri="{BB962C8B-B14F-4D97-AF65-F5344CB8AC3E}">
        <p14:creationId xmlns:p14="http://schemas.microsoft.com/office/powerpoint/2010/main" val="6141926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8" name="Google Shape;68;p3"/>
          <p:cNvSpPr txBox="1">
            <a:spLocks noGrp="1"/>
          </p:cNvSpPr>
          <p:nvPr>
            <p:ph type="title" idx="4294967295"/>
          </p:nvPr>
        </p:nvSpPr>
        <p:spPr>
          <a:xfrm>
            <a:off x="1569721" y="225068"/>
            <a:ext cx="9052501" cy="553957"/>
          </a:xfrm>
          <a:prstGeom prst="rect">
            <a:avLst/>
          </a:prstGeom>
          <a:noFill/>
          <a:ln>
            <a:noFill/>
            <a:prstDash/>
          </a:ln>
          <a:effectLst/>
        </p:spPr>
        <p:txBody>
          <a:bodyPr rot="0" spcFirstLastPara="1" vertOverflow="overflow" horzOverflow="overflow" vert="horz" wrap="square" lIns="45700" tIns="45700" rIns="45700" bIns="4570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Pts val="3000"/>
              <a:buFont typeface="Century Gothic"/>
              <a:buNone/>
              <a:tabLst/>
              <a:defRPr/>
            </a:pPr>
            <a:r>
              <a:rPr kumimoji="0" lang="en-US" sz="3000" b="0" i="0" u="none" strike="noStrike" kern="0" cap="none" spc="0" normalizeH="0" baseline="0" noProof="0" dirty="0">
                <a:ln>
                  <a:noFill/>
                </a:ln>
                <a:solidFill>
                  <a:srgbClr val="000000"/>
                </a:solidFill>
                <a:effectLst/>
                <a:uLnTx/>
                <a:uFillTx/>
                <a:latin typeface="Century Gothic"/>
                <a:ea typeface="Arial"/>
                <a:cs typeface="Arial"/>
                <a:sym typeface="Century Gothic"/>
              </a:rPr>
              <a:t>Standard of Living</a:t>
            </a:r>
            <a:r>
              <a:rPr kumimoji="0" lang="en-US" sz="3000" b="0" i="0" u="none" strike="noStrike" kern="0" cap="none" spc="0" normalizeH="0" baseline="-25000" noProof="0" dirty="0">
                <a:ln>
                  <a:noFill/>
                </a:ln>
                <a:solidFill>
                  <a:srgbClr val="000000"/>
                </a:solidFill>
                <a:effectLst/>
                <a:uLnTx/>
                <a:uFillTx/>
                <a:latin typeface="Century Gothic"/>
                <a:ea typeface="Arial"/>
                <a:cs typeface="Arial"/>
                <a:sym typeface="Century Gothic"/>
              </a:rPr>
              <a:t>1</a:t>
            </a:r>
            <a:endParaRPr kumimoji="0" lang="en-US" sz="3200" b="0" i="0" u="none" strike="noStrike" kern="0" cap="none" spc="0" normalizeH="0" baseline="-25000" noProof="0" dirty="0">
              <a:ln>
                <a:noFill/>
              </a:ln>
              <a:solidFill>
                <a:srgbClr val="000000"/>
              </a:solidFill>
              <a:effectLst/>
              <a:uLnTx/>
              <a:uFillTx/>
              <a:latin typeface="Arial"/>
              <a:ea typeface="Arial"/>
              <a:cs typeface="Arial"/>
              <a:sym typeface="Arial"/>
            </a:endParaRPr>
          </a:p>
        </p:txBody>
      </p:sp>
      <p:cxnSp>
        <p:nvCxnSpPr>
          <p:cNvPr id="70" name="Google Shape;70;p3">
            <a:extLst>
              <a:ext uri="{C183D7F6-B498-43B3-948B-1728B52AA6E4}">
                <adec:decorative xmlns:adec="http://schemas.microsoft.com/office/drawing/2017/decorative" val="1"/>
              </a:ext>
            </a:extLst>
          </p:cNvPr>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grpSp>
        <p:nvGrpSpPr>
          <p:cNvPr id="11" name="Google Shape;154;p18" descr="Factors like health, education, human rights, crime and personal safety, and environmental quality are not entirely captured in a GDP per capita calculation. &#10;">
            <a:extLst>
              <a:ext uri="{FF2B5EF4-FFF2-40B4-BE49-F238E27FC236}">
                <a16:creationId xmlns:a16="http://schemas.microsoft.com/office/drawing/2014/main" id="{8F4E44DC-A241-4411-96F1-1C705D4D565F}"/>
              </a:ext>
            </a:extLst>
          </p:cNvPr>
          <p:cNvGrpSpPr/>
          <p:nvPr/>
        </p:nvGrpSpPr>
        <p:grpSpPr>
          <a:xfrm>
            <a:off x="2066764" y="1515233"/>
            <a:ext cx="8058467" cy="1176333"/>
            <a:chOff x="542756" y="1736761"/>
            <a:chExt cx="8058467"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dirty="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542756" y="1782347"/>
              <a:ext cx="80583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rPr>
                <a:t>Factors like health, education, human rights, crime and personal safety, and environmental quality are not entirely captured in a GDP per capita calculation. </a:t>
              </a:r>
              <a:endParaRPr lang="en-US" sz="2000" dirty="0">
                <a:solidFill>
                  <a:schemeClr val="bg1"/>
                </a:solidFill>
                <a:latin typeface="Calibri" panose="020F0502020204030204" pitchFamily="34" charset="0"/>
                <a:cs typeface="Times New Roman" panose="02020603050405020304" pitchFamily="18" charset="0"/>
                <a:sym typeface="Calibri"/>
              </a:endParaRPr>
            </a:p>
          </p:txBody>
        </p:sp>
      </p:grpSp>
      <p:grpSp>
        <p:nvGrpSpPr>
          <p:cNvPr id="17" name="Google Shape;157;p18" descr="Many of these factors are correlated with per-capita GDP, but there are exceptions.&#10;">
            <a:extLst>
              <a:ext uri="{FF2B5EF4-FFF2-40B4-BE49-F238E27FC236}">
                <a16:creationId xmlns:a16="http://schemas.microsoft.com/office/drawing/2014/main" id="{9539C497-B2E0-4BDD-84E8-45AFD211ECCD}"/>
              </a:ext>
            </a:extLst>
          </p:cNvPr>
          <p:cNvGrpSpPr/>
          <p:nvPr/>
        </p:nvGrpSpPr>
        <p:grpSpPr>
          <a:xfrm>
            <a:off x="2066764" y="2822294"/>
            <a:ext cx="8058357" cy="1047325"/>
            <a:chOff x="542866" y="1736761"/>
            <a:chExt cx="8058357" cy="807000"/>
          </a:xfrm>
        </p:grpSpPr>
        <p:sp>
          <p:nvSpPr>
            <p:cNvPr id="18" name="Google Shape;158;p18">
              <a:extLst>
                <a:ext uri="{FF2B5EF4-FFF2-40B4-BE49-F238E27FC236}">
                  <a16:creationId xmlns:a16="http://schemas.microsoft.com/office/drawing/2014/main" id="{C0019A3D-110C-4102-B754-8E00248DFF5B}"/>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dirty="0">
                <a:solidFill>
                  <a:schemeClr val="lt1"/>
                </a:solidFill>
                <a:latin typeface="Calibri"/>
                <a:ea typeface="Calibri"/>
                <a:cs typeface="Calibri"/>
                <a:sym typeface="Calibri"/>
              </a:endParaRPr>
            </a:p>
          </p:txBody>
        </p:sp>
        <p:sp>
          <p:nvSpPr>
            <p:cNvPr id="19" name="Google Shape;159;p18">
              <a:extLst>
                <a:ext uri="{FF2B5EF4-FFF2-40B4-BE49-F238E27FC236}">
                  <a16:creationId xmlns:a16="http://schemas.microsoft.com/office/drawing/2014/main" id="{8473C8C0-9B51-49D4-8422-6B37D993633D}"/>
                </a:ext>
              </a:extLst>
            </p:cNvPr>
            <p:cNvSpPr txBox="1"/>
            <p:nvPr/>
          </p:nvSpPr>
          <p:spPr>
            <a:xfrm>
              <a:off x="542866" y="1878324"/>
              <a:ext cx="8058299"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Many of these factors are correlated with per-capita GDP, but there are exceptions.</a:t>
              </a:r>
              <a:endParaRPr sz="2000" dirty="0">
                <a:solidFill>
                  <a:schemeClr val="lt1"/>
                </a:solidFill>
                <a:latin typeface="Calibri"/>
                <a:ea typeface="Calibri"/>
                <a:cs typeface="Calibri"/>
                <a:sym typeface="Calibri"/>
              </a:endParaRPr>
            </a:p>
          </p:txBody>
        </p:sp>
      </p:grpSp>
      <p:grpSp>
        <p:nvGrpSpPr>
          <p:cNvPr id="20" name="Google Shape;157;p18" descr="No region can claim to have a perfect standard of living; for instance, even high-income regions like Europe and North America still have malnourishment and poverty.&#10;">
            <a:extLst>
              <a:ext uri="{FF2B5EF4-FFF2-40B4-BE49-F238E27FC236}">
                <a16:creationId xmlns:a16="http://schemas.microsoft.com/office/drawing/2014/main" id="{22D14B2A-682C-497B-B318-ED33E60AA45F}"/>
              </a:ext>
            </a:extLst>
          </p:cNvPr>
          <p:cNvGrpSpPr/>
          <p:nvPr/>
        </p:nvGrpSpPr>
        <p:grpSpPr>
          <a:xfrm>
            <a:off x="2066764" y="4012686"/>
            <a:ext cx="8058385" cy="1176333"/>
            <a:chOff x="542838" y="1736761"/>
            <a:chExt cx="8058385" cy="807000"/>
          </a:xfrm>
        </p:grpSpPr>
        <p:sp>
          <p:nvSpPr>
            <p:cNvPr id="21" name="Google Shape;158;p18">
              <a:extLst>
                <a:ext uri="{FF2B5EF4-FFF2-40B4-BE49-F238E27FC236}">
                  <a16:creationId xmlns:a16="http://schemas.microsoft.com/office/drawing/2014/main" id="{A4DBEDAC-DD50-457D-ADEB-6B938C3F0587}"/>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dirty="0">
                <a:solidFill>
                  <a:schemeClr val="lt1"/>
                </a:solidFill>
                <a:latin typeface="Calibri"/>
                <a:ea typeface="Calibri"/>
                <a:cs typeface="Calibri"/>
                <a:sym typeface="Calibri"/>
              </a:endParaRPr>
            </a:p>
          </p:txBody>
        </p:sp>
        <p:sp>
          <p:nvSpPr>
            <p:cNvPr id="22" name="Google Shape;159;p18">
              <a:extLst>
                <a:ext uri="{FF2B5EF4-FFF2-40B4-BE49-F238E27FC236}">
                  <a16:creationId xmlns:a16="http://schemas.microsoft.com/office/drawing/2014/main" id="{D5FAD466-CB2B-4EAE-9118-AD1EF35DEE27}"/>
                </a:ext>
              </a:extLst>
            </p:cNvPr>
            <p:cNvSpPr txBox="1"/>
            <p:nvPr/>
          </p:nvSpPr>
          <p:spPr>
            <a:xfrm>
              <a:off x="542838" y="1782570"/>
              <a:ext cx="80583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No region can claim to have a perfect standard of living; for instance, even high-income regions like Europe and North America still have malnourishment and poverty.</a:t>
              </a:r>
            </a:p>
          </p:txBody>
        </p:sp>
      </p:grpSp>
    </p:spTree>
    <p:extLst>
      <p:ext uri="{BB962C8B-B14F-4D97-AF65-F5344CB8AC3E}">
        <p14:creationId xmlns:p14="http://schemas.microsoft.com/office/powerpoint/2010/main" val="12687250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8" name="Google Shape;68;p3"/>
          <p:cNvSpPr txBox="1">
            <a:spLocks noGrp="1"/>
          </p:cNvSpPr>
          <p:nvPr>
            <p:ph type="title" idx="4294967295"/>
          </p:nvPr>
        </p:nvSpPr>
        <p:spPr>
          <a:xfrm>
            <a:off x="1569721" y="225068"/>
            <a:ext cx="9052501" cy="553957"/>
          </a:xfrm>
          <a:prstGeom prst="rect">
            <a:avLst/>
          </a:prstGeom>
          <a:noFill/>
          <a:ln>
            <a:noFill/>
            <a:prstDash/>
          </a:ln>
          <a:effectLst/>
        </p:spPr>
        <p:txBody>
          <a:bodyPr rot="0" spcFirstLastPara="1" vertOverflow="overflow" horzOverflow="overflow" vert="horz" wrap="square" lIns="45700" tIns="45700" rIns="45700" bIns="4570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Pts val="3000"/>
              <a:buFont typeface="Century Gothic"/>
              <a:buNone/>
              <a:tabLst/>
              <a:defRPr/>
            </a:pPr>
            <a:r>
              <a:rPr kumimoji="0" lang="en-US" sz="3000" b="0" i="0" u="none" strike="noStrike" kern="0" cap="none" spc="0" normalizeH="0" baseline="0" noProof="0" dirty="0">
                <a:ln>
                  <a:noFill/>
                </a:ln>
                <a:solidFill>
                  <a:srgbClr val="000000"/>
                </a:solidFill>
                <a:effectLst/>
                <a:uLnTx/>
                <a:uFillTx/>
                <a:latin typeface="Century Gothic"/>
                <a:ea typeface="Arial"/>
                <a:cs typeface="Arial"/>
                <a:sym typeface="Century Gothic"/>
              </a:rPr>
              <a:t>Standard of Living</a:t>
            </a:r>
            <a:r>
              <a:rPr kumimoji="0" lang="en-US" sz="3000" b="0" i="0" u="none" strike="noStrike" kern="0" cap="none" spc="0" normalizeH="0" baseline="-25000" noProof="0" dirty="0">
                <a:ln>
                  <a:noFill/>
                </a:ln>
                <a:solidFill>
                  <a:srgbClr val="000000"/>
                </a:solidFill>
                <a:effectLst/>
                <a:uLnTx/>
                <a:uFillTx/>
                <a:latin typeface="Century Gothic"/>
                <a:ea typeface="Arial"/>
                <a:cs typeface="Arial"/>
                <a:sym typeface="Century Gothic"/>
              </a:rPr>
              <a:t>2</a:t>
            </a:r>
            <a:endParaRPr kumimoji="0" lang="en-US" sz="3200" b="0" i="0" u="none" strike="noStrike" kern="0" cap="none" spc="0" normalizeH="0" baseline="-25000" noProof="0" dirty="0">
              <a:ln>
                <a:noFill/>
              </a:ln>
              <a:solidFill>
                <a:srgbClr val="000000"/>
              </a:solidFill>
              <a:effectLst/>
              <a:uLnTx/>
              <a:uFillTx/>
              <a:latin typeface="Arial"/>
              <a:ea typeface="Arial"/>
              <a:cs typeface="Arial"/>
              <a:sym typeface="Arial"/>
            </a:endParaRPr>
          </a:p>
        </p:txBody>
      </p:sp>
      <p:cxnSp>
        <p:nvCxnSpPr>
          <p:cNvPr id="70" name="Google Shape;70;p3">
            <a:extLst>
              <a:ext uri="{C183D7F6-B498-43B3-948B-1728B52AA6E4}">
                <adec:decorative xmlns:adec="http://schemas.microsoft.com/office/drawing/2017/decorative" val="1"/>
              </a:ext>
            </a:extLst>
          </p:cNvPr>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grpSp>
        <p:nvGrpSpPr>
          <p:cNvPr id="11" name="Google Shape;154;p18" descr="Four additional factors are significant in a wide range of statistical studies:">
            <a:extLst>
              <a:ext uri="{FF2B5EF4-FFF2-40B4-BE49-F238E27FC236}">
                <a16:creationId xmlns:a16="http://schemas.microsoft.com/office/drawing/2014/main" id="{8F4E44DC-A241-4411-96F1-1C705D4D565F}"/>
              </a:ext>
            </a:extLst>
          </p:cNvPr>
          <p:cNvGrpSpPr/>
          <p:nvPr/>
        </p:nvGrpSpPr>
        <p:grpSpPr>
          <a:xfrm>
            <a:off x="2066931" y="1515231"/>
            <a:ext cx="8058300" cy="994870"/>
            <a:chOff x="542923" y="1736761"/>
            <a:chExt cx="8058300"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dirty="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670552" y="1826187"/>
              <a:ext cx="7679704" cy="400200"/>
            </a:xfrm>
            <a:prstGeom prst="rect">
              <a:avLst/>
            </a:prstGeom>
            <a:solidFill>
              <a:srgbClr val="627981"/>
            </a:solidFill>
            <a:ln>
              <a:noFill/>
            </a:ln>
          </p:spPr>
          <p:txBody>
            <a:bodyPr spcFirstLastPara="1" wrap="square" lIns="91425" tIns="45700" rIns="91425" bIns="45700" anchor="t" anchorCtr="0">
              <a:noAutofit/>
            </a:bodyPr>
            <a:lstStyle/>
            <a:p>
              <a:pPr marL="101600" marR="0" lvl="0" algn="ctr" rtl="0">
                <a:spcBef>
                  <a:spcPts val="0"/>
                </a:spcBef>
                <a:spcAft>
                  <a:spcPts val="0"/>
                </a:spcAft>
                <a:buClr>
                  <a:schemeClr val="lt1"/>
                </a:buClr>
                <a:buSzPts val="2000"/>
              </a:pPr>
              <a:r>
                <a:rPr lang="en-US" sz="2000" dirty="0">
                  <a:solidFill>
                    <a:schemeClr val="bg1"/>
                  </a:solidFill>
                  <a:latin typeface="Calibri" panose="020F0502020204030204" pitchFamily="34" charset="0"/>
                  <a:cs typeface="Times New Roman" panose="02020603050405020304" pitchFamily="18" charset="0"/>
                </a:rPr>
                <a:t>Four additional factors are significant in a wide range of statistical studies:</a:t>
              </a:r>
              <a:endParaRPr lang="en-US" sz="2000" dirty="0">
                <a:solidFill>
                  <a:schemeClr val="bg1"/>
                </a:solidFill>
                <a:latin typeface="Calibri" panose="020F0502020204030204" pitchFamily="34" charset="0"/>
                <a:cs typeface="Times New Roman" panose="02020603050405020304" pitchFamily="18" charset="0"/>
                <a:sym typeface="Calibri"/>
              </a:endParaRPr>
            </a:p>
          </p:txBody>
        </p:sp>
      </p:grpSp>
      <p:sp>
        <p:nvSpPr>
          <p:cNvPr id="2" name="Rectangle 1">
            <a:extLst>
              <a:ext uri="{FF2B5EF4-FFF2-40B4-BE49-F238E27FC236}">
                <a16:creationId xmlns:a16="http://schemas.microsoft.com/office/drawing/2014/main" id="{46FCD0D4-31EF-4718-AC52-79229EDB5C8D}"/>
              </a:ext>
            </a:extLst>
          </p:cNvPr>
          <p:cNvSpPr/>
          <p:nvPr/>
        </p:nvSpPr>
        <p:spPr>
          <a:xfrm>
            <a:off x="3357479" y="2885899"/>
            <a:ext cx="2372714" cy="994870"/>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libri" panose="020F0502020204030204" pitchFamily="34" charset="0"/>
                <a:cs typeface="Times New Roman" panose="02020603050405020304" pitchFamily="18" charset="0"/>
              </a:rPr>
              <a:t>Geography</a:t>
            </a:r>
          </a:p>
        </p:txBody>
      </p:sp>
      <p:sp>
        <p:nvSpPr>
          <p:cNvPr id="5" name="Rectangle 4">
            <a:extLst>
              <a:ext uri="{FF2B5EF4-FFF2-40B4-BE49-F238E27FC236}">
                <a16:creationId xmlns:a16="http://schemas.microsoft.com/office/drawing/2014/main" id="{4FE07B7D-FE60-4D1E-B5EF-B0358A2296CA}"/>
              </a:ext>
            </a:extLst>
          </p:cNvPr>
          <p:cNvSpPr/>
          <p:nvPr/>
        </p:nvSpPr>
        <p:spPr>
          <a:xfrm>
            <a:off x="3357479" y="4347899"/>
            <a:ext cx="2372714" cy="994870"/>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libri" panose="020F0502020204030204" pitchFamily="34" charset="0"/>
                <a:cs typeface="Times New Roman" panose="02020603050405020304" pitchFamily="18" charset="0"/>
              </a:rPr>
              <a:t>Industrial structure</a:t>
            </a:r>
          </a:p>
        </p:txBody>
      </p:sp>
      <p:sp>
        <p:nvSpPr>
          <p:cNvPr id="3" name="Rectangle 2">
            <a:extLst>
              <a:ext uri="{FF2B5EF4-FFF2-40B4-BE49-F238E27FC236}">
                <a16:creationId xmlns:a16="http://schemas.microsoft.com/office/drawing/2014/main" id="{4148AE82-5B6B-4B68-9234-57BE657DC8B5}"/>
              </a:ext>
            </a:extLst>
          </p:cNvPr>
          <p:cNvSpPr/>
          <p:nvPr/>
        </p:nvSpPr>
        <p:spPr>
          <a:xfrm>
            <a:off x="6461808" y="2885899"/>
            <a:ext cx="2372714" cy="994870"/>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libri" panose="020F0502020204030204" pitchFamily="34" charset="0"/>
                <a:cs typeface="Times New Roman" panose="02020603050405020304" pitchFamily="18" charset="0"/>
              </a:rPr>
              <a:t>Age distribution</a:t>
            </a:r>
          </a:p>
        </p:txBody>
      </p:sp>
      <p:sp>
        <p:nvSpPr>
          <p:cNvPr id="4" name="Rectangle 3">
            <a:extLst>
              <a:ext uri="{FF2B5EF4-FFF2-40B4-BE49-F238E27FC236}">
                <a16:creationId xmlns:a16="http://schemas.microsoft.com/office/drawing/2014/main" id="{B623EE5E-5C4A-4AE5-BDA7-F9356A713184}"/>
              </a:ext>
            </a:extLst>
          </p:cNvPr>
          <p:cNvSpPr/>
          <p:nvPr/>
        </p:nvSpPr>
        <p:spPr>
          <a:xfrm>
            <a:off x="6461808" y="4347899"/>
            <a:ext cx="2372714" cy="994870"/>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libri" panose="020F0502020204030204" pitchFamily="34" charset="0"/>
                <a:cs typeface="Times New Roman" panose="02020603050405020304" pitchFamily="18" charset="0"/>
              </a:rPr>
              <a:t>Economic institutions</a:t>
            </a:r>
          </a:p>
        </p:txBody>
      </p:sp>
    </p:spTree>
    <p:extLst>
      <p:ext uri="{BB962C8B-B14F-4D97-AF65-F5344CB8AC3E}">
        <p14:creationId xmlns:p14="http://schemas.microsoft.com/office/powerpoint/2010/main" val="23455965"/>
      </p:ext>
    </p:extLst>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fdab59f7-c3a7-48e5-acd8-618ce834776e" xsi:nil="true"/>
    <lcf76f155ced4ddcb4097134ff3c332f xmlns="06d9c582-05c2-476b-83d2-72ab8b1380b2">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327C35045E9A749BE72BEEA1A150D0C" ma:contentTypeVersion="12" ma:contentTypeDescription="Create a new document." ma:contentTypeScope="" ma:versionID="bba5ca8172f8fd72482d4b836006c6ac">
  <xsd:schema xmlns:xsd="http://www.w3.org/2001/XMLSchema" xmlns:xs="http://www.w3.org/2001/XMLSchema" xmlns:p="http://schemas.microsoft.com/office/2006/metadata/properties" xmlns:ns2="06d9c582-05c2-476b-83d2-72ab8b1380b2" xmlns:ns3="fdab59f7-c3a7-48e5-acd8-618ce834776e" targetNamespace="http://schemas.microsoft.com/office/2006/metadata/properties" ma:root="true" ma:fieldsID="ece3d55297cd2342a1e3baaeeaf598d6" ns2:_="" ns3:_="">
    <xsd:import namespace="06d9c582-05c2-476b-83d2-72ab8b1380b2"/>
    <xsd:import namespace="fdab59f7-c3a7-48e5-acd8-618ce834776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BillingMetadata"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d9c582-05c2-476b-83d2-72ab8b1380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BillingMetadata" ma:index="11" nillable="true" ma:displayName="MediaServiceBillingMetadata" ma:hidden="true" ma:internalName="MediaServiceBillingMetadata" ma:readOnly="true">
      <xsd:simpleType>
        <xsd:restriction base="dms:Note"/>
      </xsd:simpleType>
    </xsd:element>
    <xsd:element name="MediaServiceDateTaken" ma:index="12" nillable="true" ma:displayName="MediaServiceDateTaken" ma:descriptio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0d033b2a-f064-4877-9db0-61a81d710356"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dab59f7-c3a7-48e5-acd8-618ce834776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5c102bf4-6fae-482a-8201-639cb6b5c521}" ma:internalName="TaxCatchAll" ma:showField="CatchAllData" ma:web="fdab59f7-c3a7-48e5-acd8-618ce834776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8290700-4BF9-45D7-BF05-F16228F2946C}">
  <ds:schemaRefs>
    <ds:schemaRef ds:uri="http://schemas.microsoft.com/sharepoint/v3/contenttype/forms"/>
  </ds:schemaRefs>
</ds:datastoreItem>
</file>

<file path=customXml/itemProps2.xml><?xml version="1.0" encoding="utf-8"?>
<ds:datastoreItem xmlns:ds="http://schemas.openxmlformats.org/officeDocument/2006/customXml" ds:itemID="{5925EF0D-B403-4730-86B4-2840AC869760}">
  <ds:schemaRefs>
    <ds:schemaRef ds:uri="http://purl.org/dc/elements/1.1/"/>
    <ds:schemaRef ds:uri="http://schemas.microsoft.com/office/infopath/2007/PartnerControls"/>
    <ds:schemaRef ds:uri="http://schemas.microsoft.com/office/2006/documentManagement/types"/>
    <ds:schemaRef ds:uri="http://schemas.microsoft.com/office/2006/metadata/properties"/>
    <ds:schemaRef ds:uri="http://schemas.openxmlformats.org/package/2006/metadata/core-properties"/>
    <ds:schemaRef ds:uri="fdab59f7-c3a7-48e5-acd8-618ce834776e"/>
    <ds:schemaRef ds:uri="http://purl.org/dc/dcmitype/"/>
    <ds:schemaRef ds:uri="06d9c582-05c2-476b-83d2-72ab8b1380b2"/>
    <ds:schemaRef ds:uri="http://www.w3.org/XML/1998/namespace"/>
    <ds:schemaRef ds:uri="http://purl.org/dc/terms/"/>
  </ds:schemaRefs>
</ds:datastoreItem>
</file>

<file path=customXml/itemProps3.xml><?xml version="1.0" encoding="utf-8"?>
<ds:datastoreItem xmlns:ds="http://schemas.openxmlformats.org/officeDocument/2006/customXml" ds:itemID="{2BF6196C-EC5D-4E73-87B5-23B8F642A73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6d9c582-05c2-476b-83d2-72ab8b1380b2"/>
    <ds:schemaRef ds:uri="fdab59f7-c3a7-48e5-acd8-618ce83477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2030</TotalTime>
  <Words>1469</Words>
  <Application>Microsoft Office PowerPoint</Application>
  <PresentationFormat>Widescreen</PresentationFormat>
  <Paragraphs>99</Paragraphs>
  <Slides>16</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Century Gothic</vt:lpstr>
      <vt:lpstr>Arial</vt:lpstr>
      <vt:lpstr>Calibri</vt:lpstr>
      <vt:lpstr>Office Theme</vt:lpstr>
      <vt:lpstr>The Diversity of Countries and Economies across the World</vt:lpstr>
      <vt:lpstr>Introduction</vt:lpstr>
      <vt:lpstr>The Goals of Different Countries</vt:lpstr>
      <vt:lpstr>Quantifying Economic Diversity</vt:lpstr>
      <vt:lpstr>Country Classifications</vt:lpstr>
      <vt:lpstr>GDP Imbalances1</vt:lpstr>
      <vt:lpstr>GDP Imbalances2</vt:lpstr>
      <vt:lpstr>Standard of Living1</vt:lpstr>
      <vt:lpstr>Standard of Living2</vt:lpstr>
      <vt:lpstr>Geography</vt:lpstr>
      <vt:lpstr>Age Distribution</vt:lpstr>
      <vt:lpstr>Industrial Structure</vt:lpstr>
      <vt:lpstr>Economic Institutions</vt:lpstr>
      <vt:lpstr>On Your Own</vt:lpstr>
      <vt:lpstr>Summary</vt:lpstr>
      <vt:lpstr>HAWKES LEARNING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Economics, 2nd Edition</dc:title>
  <dc:creator>Hawkes Learning</dc:creator>
  <cp:lastModifiedBy>Caitlin Coleman</cp:lastModifiedBy>
  <cp:revision>122</cp:revision>
  <dcterms:modified xsi:type="dcterms:W3CDTF">2026-02-02T19:46:02Z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0x010100B327C35045E9A749BE72BEEA1A150D0C</vt:lpwstr>
  </property>
  <property fmtid="{D5CDD505-2E9C-101B-9397-08002B2CF9AE}" pid="3" name="Order">
    <vt:r8>100</vt:r8>
  </property>
  <property fmtid="{D5CDD505-2E9C-101B-9397-08002B2CF9AE}" pid="4" name="MediaServiceImageTags">
    <vt:lpwstr/>
  </property>
</Properties>
</file>