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403" r:id="rId5"/>
    <p:sldId id="404" r:id="rId6"/>
    <p:sldId id="405" r:id="rId7"/>
    <p:sldId id="406" r:id="rId8"/>
    <p:sldId id="407" r:id="rId9"/>
    <p:sldId id="408" r:id="rId10"/>
    <p:sldId id="409" r:id="rId11"/>
    <p:sldId id="410" r:id="rId12"/>
    <p:sldId id="411" r:id="rId13"/>
    <p:sldId id="412" r:id="rId14"/>
    <p:sldId id="413" r:id="rId15"/>
    <p:sldId id="414" r:id="rId16"/>
    <p:sldId id="275"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6A595-06F4-43C5-AF73-ED3CB0D3137B}" v="3" dt="2026-02-02T19:43:11.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69" d="100"/>
          <a:sy n="69" d="100"/>
        </p:scale>
        <p:origin x="11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21T20:01:50.445" v="5" actId="33553"/>
      <pc:docMkLst>
        <pc:docMk/>
      </pc:docMkLst>
      <pc:sldChg chg="modSp mod">
        <pc:chgData name="Annaleise Radchenko" userId="6249d1a9-d5dd-4793-b8df-98b5e6874abb" providerId="ADAL" clId="{4A5B4154-50F6-4F5B-A4D7-A9ED8C205C6B}" dt="2026-01-21T20:01:50.445" v="5" actId="33553"/>
        <pc:sldMkLst>
          <pc:docMk/>
          <pc:sldMk cId="0" sldId="275"/>
        </pc:sldMkLst>
        <pc:spChg chg="mod">
          <ac:chgData name="Annaleise Radchenko" userId="6249d1a9-d5dd-4793-b8df-98b5e6874abb" providerId="ADAL" clId="{4A5B4154-50F6-4F5B-A4D7-A9ED8C205C6B}" dt="2026-01-21T20:01:50.445" v="5" actId="33553"/>
          <ac:spMkLst>
            <pc:docMk/>
            <pc:sldMk cId="0" sldId="275"/>
            <ac:spMk id="349" creationId="{00000000-0000-0000-0000-000000000000}"/>
          </ac:spMkLst>
        </pc:spChg>
        <pc:cxnChg chg="mod">
          <ac:chgData name="Annaleise Radchenko" userId="6249d1a9-d5dd-4793-b8df-98b5e6874abb" providerId="ADAL" clId="{4A5B4154-50F6-4F5B-A4D7-A9ED8C205C6B}" dt="2026-01-21T20:01:42.615" v="4" actId="962"/>
          <ac:cxnSpMkLst>
            <pc:docMk/>
            <pc:sldMk cId="0" sldId="275"/>
            <ac:cxnSpMk id="348" creationId="{00000000-0000-0000-0000-000000000000}"/>
          </ac:cxnSpMkLst>
        </pc:cxnChg>
      </pc:sldChg>
      <pc:sldChg chg="add">
        <pc:chgData name="Annaleise Radchenko" userId="6249d1a9-d5dd-4793-b8df-98b5e6874abb" providerId="ADAL" clId="{4A5B4154-50F6-4F5B-A4D7-A9ED8C205C6B}" dt="2026-01-21T20:00:51.724" v="0"/>
        <pc:sldMkLst>
          <pc:docMk/>
          <pc:sldMk cId="0" sldId="403"/>
        </pc:sldMkLst>
      </pc:sldChg>
      <pc:sldChg chg="add">
        <pc:chgData name="Annaleise Radchenko" userId="6249d1a9-d5dd-4793-b8df-98b5e6874abb" providerId="ADAL" clId="{4A5B4154-50F6-4F5B-A4D7-A9ED8C205C6B}" dt="2026-01-21T20:00:51.724" v="0"/>
        <pc:sldMkLst>
          <pc:docMk/>
          <pc:sldMk cId="1005550385" sldId="404"/>
        </pc:sldMkLst>
      </pc:sldChg>
      <pc:sldChg chg="add">
        <pc:chgData name="Annaleise Radchenko" userId="6249d1a9-d5dd-4793-b8df-98b5e6874abb" providerId="ADAL" clId="{4A5B4154-50F6-4F5B-A4D7-A9ED8C205C6B}" dt="2026-01-21T20:00:51.724" v="0"/>
        <pc:sldMkLst>
          <pc:docMk/>
          <pc:sldMk cId="68704163" sldId="405"/>
        </pc:sldMkLst>
      </pc:sldChg>
      <pc:sldChg chg="add">
        <pc:chgData name="Annaleise Radchenko" userId="6249d1a9-d5dd-4793-b8df-98b5e6874abb" providerId="ADAL" clId="{4A5B4154-50F6-4F5B-A4D7-A9ED8C205C6B}" dt="2026-01-21T20:00:51.724" v="0"/>
        <pc:sldMkLst>
          <pc:docMk/>
          <pc:sldMk cId="0" sldId="406"/>
        </pc:sldMkLst>
      </pc:sldChg>
      <pc:sldChg chg="add">
        <pc:chgData name="Annaleise Radchenko" userId="6249d1a9-d5dd-4793-b8df-98b5e6874abb" providerId="ADAL" clId="{4A5B4154-50F6-4F5B-A4D7-A9ED8C205C6B}" dt="2026-01-21T20:00:51.724" v="0"/>
        <pc:sldMkLst>
          <pc:docMk/>
          <pc:sldMk cId="3282224945" sldId="407"/>
        </pc:sldMkLst>
      </pc:sldChg>
      <pc:sldChg chg="add">
        <pc:chgData name="Annaleise Radchenko" userId="6249d1a9-d5dd-4793-b8df-98b5e6874abb" providerId="ADAL" clId="{4A5B4154-50F6-4F5B-A4D7-A9ED8C205C6B}" dt="2026-01-21T20:00:51.724" v="0"/>
        <pc:sldMkLst>
          <pc:docMk/>
          <pc:sldMk cId="4062787265" sldId="408"/>
        </pc:sldMkLst>
      </pc:sldChg>
      <pc:sldChg chg="add">
        <pc:chgData name="Annaleise Radchenko" userId="6249d1a9-d5dd-4793-b8df-98b5e6874abb" providerId="ADAL" clId="{4A5B4154-50F6-4F5B-A4D7-A9ED8C205C6B}" dt="2026-01-21T20:00:51.724" v="0"/>
        <pc:sldMkLst>
          <pc:docMk/>
          <pc:sldMk cId="92779371" sldId="409"/>
        </pc:sldMkLst>
      </pc:sldChg>
      <pc:sldChg chg="add">
        <pc:chgData name="Annaleise Radchenko" userId="6249d1a9-d5dd-4793-b8df-98b5e6874abb" providerId="ADAL" clId="{4A5B4154-50F6-4F5B-A4D7-A9ED8C205C6B}" dt="2026-01-21T20:00:51.724" v="0"/>
        <pc:sldMkLst>
          <pc:docMk/>
          <pc:sldMk cId="1963165506" sldId="410"/>
        </pc:sldMkLst>
      </pc:sldChg>
      <pc:sldChg chg="add">
        <pc:chgData name="Annaleise Radchenko" userId="6249d1a9-d5dd-4793-b8df-98b5e6874abb" providerId="ADAL" clId="{4A5B4154-50F6-4F5B-A4D7-A9ED8C205C6B}" dt="2026-01-21T20:00:51.724" v="0"/>
        <pc:sldMkLst>
          <pc:docMk/>
          <pc:sldMk cId="449436443" sldId="411"/>
        </pc:sldMkLst>
      </pc:sldChg>
      <pc:sldChg chg="add">
        <pc:chgData name="Annaleise Radchenko" userId="6249d1a9-d5dd-4793-b8df-98b5e6874abb" providerId="ADAL" clId="{4A5B4154-50F6-4F5B-A4D7-A9ED8C205C6B}" dt="2026-01-21T20:00:51.724" v="0"/>
        <pc:sldMkLst>
          <pc:docMk/>
          <pc:sldMk cId="368311287" sldId="412"/>
        </pc:sldMkLst>
      </pc:sldChg>
      <pc:sldChg chg="modSp add mod">
        <pc:chgData name="Annaleise Radchenko" userId="6249d1a9-d5dd-4793-b8df-98b5e6874abb" providerId="ADAL" clId="{4A5B4154-50F6-4F5B-A4D7-A9ED8C205C6B}" dt="2026-01-21T20:01:32.090" v="3" actId="20577"/>
        <pc:sldMkLst>
          <pc:docMk/>
          <pc:sldMk cId="1030334570" sldId="413"/>
        </pc:sldMkLst>
        <pc:spChg chg="mod">
          <ac:chgData name="Annaleise Radchenko" userId="6249d1a9-d5dd-4793-b8df-98b5e6874abb" providerId="ADAL" clId="{4A5B4154-50F6-4F5B-A4D7-A9ED8C205C6B}" dt="2026-01-21T20:01:32.090" v="3" actId="20577"/>
          <ac:spMkLst>
            <pc:docMk/>
            <pc:sldMk cId="1030334570" sldId="413"/>
            <ac:spMk id="68" creationId="{00000000-0000-0000-0000-000000000000}"/>
          </ac:spMkLst>
        </pc:spChg>
      </pc:sldChg>
      <pc:sldChg chg="modSp add mod">
        <pc:chgData name="Annaleise Radchenko" userId="6249d1a9-d5dd-4793-b8df-98b5e6874abb" providerId="ADAL" clId="{4A5B4154-50F6-4F5B-A4D7-A9ED8C205C6B}" dt="2026-01-21T20:01:11.410" v="2" actId="20577"/>
        <pc:sldMkLst>
          <pc:docMk/>
          <pc:sldMk cId="891162999" sldId="414"/>
        </pc:sldMkLst>
        <pc:spChg chg="mod">
          <ac:chgData name="Annaleise Radchenko" userId="6249d1a9-d5dd-4793-b8df-98b5e6874abb" providerId="ADAL" clId="{4A5B4154-50F6-4F5B-A4D7-A9ED8C205C6B}" dt="2026-01-21T20:01:11.410" v="2" actId="20577"/>
          <ac:spMkLst>
            <pc:docMk/>
            <pc:sldMk cId="891162999" sldId="414"/>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Research and development, or R&amp;D, is the key to creating new technology. Fiscal policy can encourage R&amp;D through either direct spending or tax policy. The government could expand federal R&amp;D grants to universities and colleges, nonprofit organizations, and the private sector. Fiscal policy could support R&amp;D through tax incentives, which allow firms to reduce their tax bill as they increase spending on R&amp;D.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16086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Which do you think is more effective in producing economic growth, public or private investment?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83651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Economic growth requires investment in physical capital, human capital, and technology. The economic environment must provide well-functioning markets and flexible prices. Government borrowing can reduce the total amount of financial capital available for private firms to invest in physical capital. Government spending encourages certain elements of long-term growth, like education and research and development that creates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Larger budget deficits will increase demand for financial capital. If private saving and the trade balance remain the same, less financial capital will be available for private investment. When government borrowing soaks up available financial capital and leaves less for private investment, economists call the result crowding out.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the government budget deficit increases, the demand for financial capital increases. The interest rate will then increase, which has the potential to crowd out private investment. A 1% increase in the budget deficit will lead to around a 0.5% to 1% rise in the interest rate, all else equal.</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sym typeface="Calibri"/>
              </a:rPr>
              <a:t>If the economy is near potential GDP: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higher interest rates crowd out a greater deal of private investment</a:t>
            </a:r>
          </a:p>
          <a:p>
            <a:pPr marL="342900" indent="-342900">
              <a:buClr>
                <a:schemeClr val="bg1"/>
              </a:buClr>
              <a:buFont typeface="+mj-lt"/>
              <a:buAutoNum type="arabicPeriod"/>
            </a:pPr>
            <a:endParaRPr lang="en-US" sz="1200" dirty="0">
              <a:solidFill>
                <a:schemeClr val="bg1"/>
              </a:solidFill>
              <a:latin typeface="Calibri" panose="020F0502020204030204" pitchFamily="34" charset="0"/>
              <a:cs typeface="Calibri" panose="020F0502020204030204" pitchFamily="34" charset="0"/>
            </a:endParaRPr>
          </a:p>
          <a:p>
            <a:pPr marL="0" indent="0">
              <a:buClr>
                <a:schemeClr val="bg1"/>
              </a:buClr>
              <a:buFont typeface="+mj-lt"/>
              <a:buNone/>
            </a:pPr>
            <a:r>
              <a:rPr lang="en-US" sz="1200" dirty="0">
                <a:solidFill>
                  <a:schemeClr val="bg1"/>
                </a:solidFill>
                <a:latin typeface="Calibri" panose="020F0502020204030204" pitchFamily="34" charset="0"/>
                <a:cs typeface="Calibri" panose="020F0502020204030204" pitchFamily="34" charset="0"/>
              </a:rPr>
              <a:t>If the economy is below potential GDP:</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200" dirty="0">
              <a:latin typeface="Calibri" panose="020F0502020204030204" pitchFamily="34" charset="0"/>
              <a:cs typeface="Calibri" panose="020F0502020204030204" pitchFamily="34" charset="0"/>
            </a:endParaRPr>
          </a:p>
          <a:p>
            <a:pPr marL="0" indent="0">
              <a:buClr>
                <a:schemeClr val="bg1"/>
              </a:buClr>
              <a:buFont typeface="+mj-lt"/>
              <a:buNone/>
            </a:pPr>
            <a:endParaRPr lang="en-US" dirty="0"/>
          </a:p>
        </p:txBody>
      </p:sp>
    </p:spTree>
    <p:extLst>
      <p:ext uri="{BB962C8B-B14F-4D97-AF65-F5344CB8AC3E}">
        <p14:creationId xmlns:p14="http://schemas.microsoft.com/office/powerpoint/2010/main" val="11797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0" indent="0">
              <a:buClr>
                <a:schemeClr val="bg1"/>
              </a:buClr>
              <a:buFont typeface="+mj-lt"/>
              <a:buNone/>
            </a:pPr>
            <a:r>
              <a:rPr lang="en-US" dirty="0"/>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p>
          <a:p>
            <a:pPr marL="0" indent="0">
              <a:buClr>
                <a:schemeClr val="bg1"/>
              </a:buClr>
              <a:buFont typeface="+mj-lt"/>
              <a:buNone/>
            </a:pPr>
            <a:endParaRPr lang="en-US" dirty="0"/>
          </a:p>
        </p:txBody>
      </p:sp>
    </p:spTree>
    <p:extLst>
      <p:ext uri="{BB962C8B-B14F-4D97-AF65-F5344CB8AC3E}">
        <p14:creationId xmlns:p14="http://schemas.microsoft.com/office/powerpoint/2010/main" val="183210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will invest in physical capital directly. Public physical capital investment can increase an economy's output and productivity. It is hard to determine how much government investment in physical capital will benefit the economy. Governments respond to both political and economic incentives.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95621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Lawmakers focused on spending money in key politicians' districts may spend public money on investment in physical capital that is not economically justified. Decisions to spend on infrastructure need to make both economic and political sense. When projects are funded by higher taxes, consumers may bear the burden. If the government finances an investment with borrowed money, it may increase interest rates and cause crowding out of productive private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8675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plays a large role in society's investment in human capital through the education system. For low-income nations, additional investment in human capital seems likely to increase productivity and growth. In the U.S. there is a question as to how much additional government spending on education will improve the actual level of education. For the U.S., the current focus is on how to get a bigger return from existing spending on education rather than dramatic increases in education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66217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a:spLocks noGrp="1"/>
          </p:cNvSpPr>
          <p:nvPr>
            <p:ph type="title" idx="4294967295"/>
          </p:nvPr>
        </p:nvSpPr>
        <p:spPr>
          <a:xfrm>
            <a:off x="1569718" y="2209531"/>
            <a:ext cx="9052562" cy="2862282"/>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Fiscal Policy, Investment, and Economic Growth</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a:extLst>
              <a:ext uri="{C183D7F6-B498-43B3-948B-1728B52AA6E4}">
                <adec:decorative xmlns:adec="http://schemas.microsoft.com/office/drawing/2017/decorative" val="1"/>
              </a:ext>
            </a:extLst>
          </p:cNvPr>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How Fiscal Policy Can Improve Technology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Research and development, or R&amp;D, is the key to creating new technology.">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Research and development, or R&amp;D, is the key to creating new technology.</a:t>
              </a:r>
            </a:p>
          </p:txBody>
        </p:sp>
      </p:grpSp>
      <p:grpSp>
        <p:nvGrpSpPr>
          <p:cNvPr id="17" name="Google Shape;157;p18" descr="Fiscal policy can encourage R&amp;D through either direct spending or tax policy.">
            <a:extLst>
              <a:ext uri="{FF2B5EF4-FFF2-40B4-BE49-F238E27FC236}">
                <a16:creationId xmlns:a16="http://schemas.microsoft.com/office/drawing/2014/main" id="{9539C497-B2E0-4BDD-84E8-45AFD211ECCD}"/>
              </a:ext>
            </a:extLst>
          </p:cNvPr>
          <p:cNvGrpSpPr/>
          <p:nvPr/>
        </p:nvGrpSpPr>
        <p:grpSpPr>
          <a:xfrm>
            <a:off x="2066792" y="261388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can encourage R&amp;D through either direct spending or tax policy.</a:t>
              </a:r>
            </a:p>
          </p:txBody>
        </p:sp>
      </p:grpSp>
      <p:grpSp>
        <p:nvGrpSpPr>
          <p:cNvPr id="20" name="Google Shape;157;p18" descr="The government could expand federal R&amp;D grants to universities and colleges, nonprofit organizations, and the private sector.">
            <a:extLst>
              <a:ext uri="{FF2B5EF4-FFF2-40B4-BE49-F238E27FC236}">
                <a16:creationId xmlns:a16="http://schemas.microsoft.com/office/drawing/2014/main" id="{22D14B2A-682C-497B-B318-ED33E60AA45F}"/>
              </a:ext>
            </a:extLst>
          </p:cNvPr>
          <p:cNvGrpSpPr/>
          <p:nvPr/>
        </p:nvGrpSpPr>
        <p:grpSpPr>
          <a:xfrm>
            <a:off x="2066708" y="3754573"/>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640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 could expand federal R&amp;D grants to universities and colleges, nonprofit organizations, and the private sector.</a:t>
              </a:r>
            </a:p>
          </p:txBody>
        </p:sp>
      </p:grpSp>
      <p:grpSp>
        <p:nvGrpSpPr>
          <p:cNvPr id="23" name="Google Shape;157;p18" descr="Fiscal policy could support R&amp;D through tax incentives, which allow firms to reduce their tax bill as they increase spending on R&amp;D.">
            <a:extLst>
              <a:ext uri="{FF2B5EF4-FFF2-40B4-BE49-F238E27FC236}">
                <a16:creationId xmlns:a16="http://schemas.microsoft.com/office/drawing/2014/main" id="{D2677579-C37F-49EA-A538-F856A95F51B9}"/>
              </a:ext>
            </a:extLst>
          </p:cNvPr>
          <p:cNvGrpSpPr/>
          <p:nvPr/>
        </p:nvGrpSpPr>
        <p:grpSpPr>
          <a:xfrm>
            <a:off x="2066736" y="4895260"/>
            <a:ext cx="8058357" cy="1047325"/>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8508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could support R&amp;D through tax incentives, which allow firms to reduce their tax bill as they increase spending on R&amp;D.</a:t>
              </a:r>
            </a:p>
          </p:txBody>
        </p:sp>
      </p:grpSp>
    </p:spTree>
    <p:extLst>
      <p:ext uri="{BB962C8B-B14F-4D97-AF65-F5344CB8AC3E}">
        <p14:creationId xmlns:p14="http://schemas.microsoft.com/office/powerpoint/2010/main" val="36831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On Your Own</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Which do you think is more effective in producing economic growth, public or private investment? Explain your reasoning.&#10;">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85792" y="1867876"/>
              <a:ext cx="7664464"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Which do you think is more effective in producing economic growth, public or private investment? Explain your reasoning.</a:t>
              </a:r>
            </a:p>
          </p:txBody>
        </p:sp>
      </p:grpSp>
      <p:pic>
        <p:nvPicPr>
          <p:cNvPr id="3" name="Picture 2" descr="A tablet displaying a graph of data exhibiting growth">
            <a:extLst>
              <a:ext uri="{FF2B5EF4-FFF2-40B4-BE49-F238E27FC236}">
                <a16:creationId xmlns:a16="http://schemas.microsoft.com/office/drawing/2014/main" id="{B6681D14-763E-40FF-8F6D-463B49FCEECF}"/>
              </a:ext>
            </a:extLst>
          </p:cNvPr>
          <p:cNvPicPr>
            <a:picLocks noChangeAspect="1"/>
          </p:cNvPicPr>
          <p:nvPr/>
        </p:nvPicPr>
        <p:blipFill>
          <a:blip r:embed="rId3"/>
          <a:stretch>
            <a:fillRect/>
          </a:stretch>
        </p:blipFill>
        <p:spPr>
          <a:xfrm>
            <a:off x="3478774" y="3049063"/>
            <a:ext cx="4983479" cy="3322319"/>
          </a:xfrm>
          <a:prstGeom prst="rect">
            <a:avLst/>
          </a:prstGeom>
        </p:spPr>
      </p:pic>
    </p:spTree>
    <p:extLst>
      <p:ext uri="{BB962C8B-B14F-4D97-AF65-F5344CB8AC3E}">
        <p14:creationId xmlns:p14="http://schemas.microsoft.com/office/powerpoint/2010/main" val="103033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 uri="{C183D7F6-B498-43B3-948B-1728B52AA6E4}">
                <adec:decorative xmlns:adec="http://schemas.microsoft.com/office/drawing/2017/decorative" val="1"/>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comes from a combination of investment in physical capital, human capital, and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crowd out private investment, but fiscal policy can increase investment in publicly owned physical capital, human capital (education), and R&amp;D.</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improving society's investment in human capital include spending more money on education resources and reorganizing the education system to provide greater incentives for success.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increasing R&amp;D spending include direct government spending and tax incentives.</a:t>
            </a: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16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a:extLst>
              <a:ext uri="{C183D7F6-B498-43B3-948B-1728B52AA6E4}">
                <adec:decorative xmlns:adec="http://schemas.microsoft.com/office/drawing/2017/decorative" val="1"/>
              </a:ext>
            </a:extLst>
          </p:cNvPr>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a:spLocks noGrp="1"/>
          </p:cNvSpPr>
          <p:nvPr>
            <p:ph type="title" idx="4294967295"/>
          </p:nvPr>
        </p:nvSpPr>
        <p:spPr>
          <a:xfrm>
            <a:off x="1569719" y="1410227"/>
            <a:ext cx="9052562" cy="1209041"/>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ts val="7200"/>
              <a:buFont typeface="Century Gothic"/>
              <a:buNone/>
              <a:tabLst/>
              <a:defRPr/>
            </a:pPr>
            <a:r>
              <a:rPr kumimoji="0" lang="en-US" sz="7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HAWKES</a:t>
            </a:r>
            <a:r>
              <a:rPr kumimoji="0" lang="en-US" sz="7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LEARNING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Introduction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Economic growth requires investment in physical capital, human capital, and technology.">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29912" y="1864814"/>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requires investment in physical capital, human capital, and technology.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The economic environment must provide well-functioning markets and flexible prices.">
            <a:extLst>
              <a:ext uri="{FF2B5EF4-FFF2-40B4-BE49-F238E27FC236}">
                <a16:creationId xmlns:a16="http://schemas.microsoft.com/office/drawing/2014/main" id="{9539C497-B2E0-4BDD-84E8-45AFD211ECCD}"/>
              </a:ext>
            </a:extLst>
          </p:cNvPr>
          <p:cNvGrpSpPr/>
          <p:nvPr/>
        </p:nvGrpSpPr>
        <p:grpSpPr>
          <a:xfrm>
            <a:off x="2066821" y="2642677"/>
            <a:ext cx="8058300" cy="1047325"/>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30022" y="1846007"/>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environment must provide well-functioning markets and flexible prices.</a:t>
              </a:r>
              <a:endParaRPr sz="2000" dirty="0">
                <a:solidFill>
                  <a:schemeClr val="lt1"/>
                </a:solidFill>
                <a:latin typeface="Calibri"/>
                <a:ea typeface="Calibri"/>
                <a:cs typeface="Calibri"/>
                <a:sym typeface="Calibri"/>
              </a:endParaRPr>
            </a:p>
          </p:txBody>
        </p:sp>
      </p:grpSp>
      <p:grpSp>
        <p:nvGrpSpPr>
          <p:cNvPr id="20" name="Google Shape;157;p18" descr="Government borrowing can reduce the total amount of financial capital available for private firms to invest in physical capital.">
            <a:extLst>
              <a:ext uri="{FF2B5EF4-FFF2-40B4-BE49-F238E27FC236}">
                <a16:creationId xmlns:a16="http://schemas.microsoft.com/office/drawing/2014/main" id="{22D14B2A-682C-497B-B318-ED33E60AA45F}"/>
              </a:ext>
            </a:extLst>
          </p:cNvPr>
          <p:cNvGrpSpPr/>
          <p:nvPr/>
        </p:nvGrpSpPr>
        <p:grpSpPr>
          <a:xfrm>
            <a:off x="2066849" y="3813854"/>
            <a:ext cx="8058300" cy="1047325"/>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29994" y="1837228"/>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reduce the total amount of financial capital available for private firms to invest in physical capital.</a:t>
              </a:r>
              <a:endParaRPr sz="2000" dirty="0">
                <a:solidFill>
                  <a:schemeClr val="lt1"/>
                </a:solidFill>
                <a:latin typeface="Calibri"/>
                <a:ea typeface="Calibri"/>
                <a:cs typeface="Calibri"/>
                <a:sym typeface="Calibri"/>
              </a:endParaRPr>
            </a:p>
          </p:txBody>
        </p:sp>
      </p:grpSp>
      <p:grpSp>
        <p:nvGrpSpPr>
          <p:cNvPr id="23" name="Google Shape;157;p18" descr="Government spending encourages certain elements of long-term growth, like education and research and development that creates new technology.">
            <a:extLst>
              <a:ext uri="{FF2B5EF4-FFF2-40B4-BE49-F238E27FC236}">
                <a16:creationId xmlns:a16="http://schemas.microsoft.com/office/drawing/2014/main" id="{24C1B760-C371-46B4-9F29-0AE3F79868C9}"/>
              </a:ext>
            </a:extLst>
          </p:cNvPr>
          <p:cNvGrpSpPr/>
          <p:nvPr/>
        </p:nvGrpSpPr>
        <p:grpSpPr>
          <a:xfrm>
            <a:off x="2066821" y="4993800"/>
            <a:ext cx="8058300" cy="1129070"/>
            <a:chOff x="542923" y="1736761"/>
            <a:chExt cx="8058300"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630022" y="1788633"/>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spending encourages certain elements of long-term growth, like education and research and development that creates new technology.</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00555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Crowding Out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Larger budget deficits will increase demand for financial capital.&#10;">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29912" y="1949163"/>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Larger budget deficits will increase demand for financial capital.</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If private saving and the trade balance remain the same, less financial capital will be available for private investment.&#10;">
            <a:extLst>
              <a:ext uri="{FF2B5EF4-FFF2-40B4-BE49-F238E27FC236}">
                <a16:creationId xmlns:a16="http://schemas.microsoft.com/office/drawing/2014/main" id="{9539C497-B2E0-4BDD-84E8-45AFD211ECCD}"/>
              </a:ext>
            </a:extLst>
          </p:cNvPr>
          <p:cNvGrpSpPr/>
          <p:nvPr/>
        </p:nvGrpSpPr>
        <p:grpSpPr>
          <a:xfrm>
            <a:off x="2066849" y="2632179"/>
            <a:ext cx="8058300" cy="1047325"/>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29994" y="1853768"/>
              <a:ext cx="772037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private saving and the trade balance remain the same, less financial capital will be available for private investment.</a:t>
              </a:r>
              <a:endParaRPr sz="2000" dirty="0">
                <a:solidFill>
                  <a:schemeClr val="lt1"/>
                </a:solidFill>
                <a:latin typeface="Calibri"/>
                <a:ea typeface="Calibri"/>
                <a:cs typeface="Calibri"/>
                <a:sym typeface="Calibri"/>
              </a:endParaRPr>
            </a:p>
          </p:txBody>
        </p:sp>
      </p:grpSp>
      <p:grpSp>
        <p:nvGrpSpPr>
          <p:cNvPr id="20" name="Google Shape;157;p18" descr="When government borrowing soaks up available financial capital and leaves less for private investment, economists call the result crowding out.&#10;">
            <a:extLst>
              <a:ext uri="{FF2B5EF4-FFF2-40B4-BE49-F238E27FC236}">
                <a16:creationId xmlns:a16="http://schemas.microsoft.com/office/drawing/2014/main" id="{22D14B2A-682C-497B-B318-ED33E60AA45F}"/>
              </a:ext>
            </a:extLst>
          </p:cNvPr>
          <p:cNvGrpSpPr/>
          <p:nvPr/>
        </p:nvGrpSpPr>
        <p:grpSpPr>
          <a:xfrm>
            <a:off x="2066863" y="3800582"/>
            <a:ext cx="8058300" cy="1235589"/>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29980" y="1790819"/>
              <a:ext cx="7720358"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government borrowing soaks up available financial capital and leaves less for private investment, economists call the result </a:t>
              </a:r>
              <a:r>
                <a:rPr lang="en-US" sz="2000" b="1" dirty="0">
                  <a:solidFill>
                    <a:schemeClr val="lt1"/>
                  </a:solidFill>
                  <a:latin typeface="Calibri"/>
                  <a:ea typeface="Calibri"/>
                  <a:cs typeface="Calibri"/>
                  <a:sym typeface="Calibri"/>
                </a:rPr>
                <a:t>crowding out</a:t>
              </a:r>
              <a:r>
                <a:rPr lang="en-US" sz="2000" dirty="0">
                  <a:solidFill>
                    <a:schemeClr val="lt1"/>
                  </a:solidFill>
                  <a:latin typeface="Calibri"/>
                  <a:ea typeface="Calibri"/>
                  <a:cs typeface="Calibri"/>
                  <a:sym typeface="Calibri"/>
                </a:rPr>
                <a:t>.</a:t>
              </a:r>
            </a:p>
          </p:txBody>
        </p:sp>
      </p:grpSp>
    </p:spTree>
    <p:extLst>
      <p:ext uri="{BB962C8B-B14F-4D97-AF65-F5344CB8AC3E}">
        <p14:creationId xmlns:p14="http://schemas.microsoft.com/office/powerpoint/2010/main" val="6870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The Interest Rate Connection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 uri="{C183D7F6-B498-43B3-948B-1728B52AA6E4}">
                <adec:decorative xmlns:adec="http://schemas.microsoft.com/office/drawing/2017/decorative" val="1"/>
              </a:ext>
            </a:extLst>
          </p:cNvPr>
          <p:cNvSpPr/>
          <p:nvPr/>
        </p:nvSpPr>
        <p:spPr>
          <a:xfrm>
            <a:off x="6781800" y="1657077"/>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aph showing how interest rates increase as the demand for financial capital increases.">
            <a:extLst>
              <a:ext uri="{FF2B5EF4-FFF2-40B4-BE49-F238E27FC236}">
                <a16:creationId xmlns:a16="http://schemas.microsoft.com/office/drawing/2014/main" id="{E754154D-0F86-47A2-B79D-70CA1B0794A8}"/>
              </a:ext>
            </a:extLst>
          </p:cNvPr>
          <p:cNvPicPr>
            <a:picLocks noChangeAspect="1"/>
          </p:cNvPicPr>
          <p:nvPr/>
        </p:nvPicPr>
        <p:blipFill>
          <a:blip r:embed="rId3"/>
          <a:stretch>
            <a:fillRect/>
          </a:stretch>
        </p:blipFill>
        <p:spPr>
          <a:xfrm>
            <a:off x="1407967" y="1511678"/>
            <a:ext cx="4944165" cy="4772691"/>
          </a:xfrm>
          <a:prstGeom prst="rect">
            <a:avLst/>
          </a:prstGeom>
        </p:spPr>
      </p:pic>
      <p:sp>
        <p:nvSpPr>
          <p:cNvPr id="8" name="TextBox 7">
            <a:extLst>
              <a:ext uri="{FF2B5EF4-FFF2-40B4-BE49-F238E27FC236}">
                <a16:creationId xmlns:a16="http://schemas.microsoft.com/office/drawing/2014/main" id="{3A5A22DE-1D2D-483B-A7C2-A66EA77C9FB2}"/>
              </a:ext>
            </a:extLst>
          </p:cNvPr>
          <p:cNvSpPr txBox="1"/>
          <p:nvPr/>
        </p:nvSpPr>
        <p:spPr>
          <a:xfrm>
            <a:off x="6781800" y="185878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government budget deficit increases, the demand for financial capital increases.</a:t>
            </a:r>
          </a:p>
        </p:txBody>
      </p:sp>
      <p:sp>
        <p:nvSpPr>
          <p:cNvPr id="9" name="TextBox 8">
            <a:extLst>
              <a:ext uri="{FF2B5EF4-FFF2-40B4-BE49-F238E27FC236}">
                <a16:creationId xmlns:a16="http://schemas.microsoft.com/office/drawing/2014/main" id="{B5E91B25-57AA-4A9F-8AE3-45B6A52573AE}"/>
              </a:ext>
            </a:extLst>
          </p:cNvPr>
          <p:cNvSpPr txBox="1"/>
          <p:nvPr/>
        </p:nvSpPr>
        <p:spPr>
          <a:xfrm>
            <a:off x="6781794" y="319324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interest rate will then increase, which has the potential to crowd out private investment.</a:t>
            </a:r>
          </a:p>
        </p:txBody>
      </p:sp>
      <p:sp>
        <p:nvSpPr>
          <p:cNvPr id="10" name="TextBox 9">
            <a:extLst>
              <a:ext uri="{FF2B5EF4-FFF2-40B4-BE49-F238E27FC236}">
                <a16:creationId xmlns:a16="http://schemas.microsoft.com/office/drawing/2014/main" id="{E3E8CAE7-E45C-478D-A30D-30561488E76F}"/>
              </a:ext>
            </a:extLst>
          </p:cNvPr>
          <p:cNvSpPr txBox="1"/>
          <p:nvPr/>
        </p:nvSpPr>
        <p:spPr>
          <a:xfrm>
            <a:off x="6781793" y="4528024"/>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 1% increase in the budget deficit will lead to around a 0.5% to 1% rise in the interest rate, all else equal.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Monetary Policy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C183D7F6-B498-43B3-948B-1728B52AA6E4}">
                <adec:decorative xmlns:adec="http://schemas.microsoft.com/office/drawing/2017/decorative" val="1"/>
              </a:ext>
            </a:extLst>
          </p:cNvPr>
          <p:cNvGrpSpPr/>
          <p:nvPr/>
        </p:nvGrpSpPr>
        <p:grpSpPr>
          <a:xfrm>
            <a:off x="2062672" y="2619569"/>
            <a:ext cx="8058300"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grpSp>
        <p:nvGrpSpPr>
          <p:cNvPr id="13" name="Google Shape;154;p18" descr="Why can’t the Federal Reserve just use expansionary monetary policy to reduce interest rates or prevent interest rates from rising?">
            <a:extLst>
              <a:ext uri="{FF2B5EF4-FFF2-40B4-BE49-F238E27FC236}">
                <a16:creationId xmlns:a16="http://schemas.microsoft.com/office/drawing/2014/main" id="{C37A557C-5CCA-44CB-B371-9F8AA674CCAF}"/>
              </a:ext>
            </a:extLst>
          </p:cNvPr>
          <p:cNvGrpSpPr/>
          <p:nvPr/>
        </p:nvGrpSpPr>
        <p:grpSpPr>
          <a:xfrm>
            <a:off x="2062672" y="1381304"/>
            <a:ext cx="8058467" cy="994870"/>
            <a:chOff x="542756" y="1736761"/>
            <a:chExt cx="8058467"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756" y="185518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3" name="TextBox 2">
            <a:extLst>
              <a:ext uri="{FF2B5EF4-FFF2-40B4-BE49-F238E27FC236}">
                <a16:creationId xmlns:a16="http://schemas.microsoft.com/office/drawing/2014/main" id="{953C6788-58A4-449B-AE44-43C5BCB8CCE9}"/>
              </a:ext>
            </a:extLst>
          </p:cNvPr>
          <p:cNvSpPr txBox="1"/>
          <p:nvPr/>
        </p:nvSpPr>
        <p:spPr>
          <a:xfrm>
            <a:off x="2508228"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near potential GDP</a:t>
            </a:r>
          </a:p>
        </p:txBody>
      </p:sp>
      <p:sp>
        <p:nvSpPr>
          <p:cNvPr id="7" name="TextBox 6">
            <a:extLst>
              <a:ext uri="{FF2B5EF4-FFF2-40B4-BE49-F238E27FC236}">
                <a16:creationId xmlns:a16="http://schemas.microsoft.com/office/drawing/2014/main" id="{BDAF5B1D-433D-4592-98C6-C77472B0F8C2}"/>
              </a:ext>
            </a:extLst>
          </p:cNvPr>
          <p:cNvSpPr txBox="1"/>
          <p:nvPr/>
        </p:nvSpPr>
        <p:spPr>
          <a:xfrm>
            <a:off x="2554123" y="3024948"/>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higher interest rates crowd out a greater deal of private investment.</a:t>
            </a:r>
            <a:endParaRPr lang="en-US" sz="1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3640BCC-FD60-4CBF-8A8F-0DD67B42F60B}"/>
              </a:ext>
            </a:extLst>
          </p:cNvPr>
          <p:cNvSpPr txBox="1"/>
          <p:nvPr/>
        </p:nvSpPr>
        <p:spPr>
          <a:xfrm>
            <a:off x="6493712"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below potential GDP</a:t>
            </a:r>
          </a:p>
        </p:txBody>
      </p:sp>
      <p:sp>
        <p:nvSpPr>
          <p:cNvPr id="10" name="TextBox 9">
            <a:extLst>
              <a:ext uri="{FF2B5EF4-FFF2-40B4-BE49-F238E27FC236}">
                <a16:creationId xmlns:a16="http://schemas.microsoft.com/office/drawing/2014/main" id="{7AC0581D-5B6B-4E8F-9B1F-ECB525CF23E4}"/>
              </a:ext>
            </a:extLst>
          </p:cNvPr>
          <p:cNvSpPr txBox="1"/>
          <p:nvPr/>
        </p:nvSpPr>
        <p:spPr>
          <a:xfrm>
            <a:off x="6597793" y="3009287"/>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222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Monetary Policy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oogle Shape;154;p18" descr="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10;">
            <a:extLst>
              <a:ext uri="{FF2B5EF4-FFF2-40B4-BE49-F238E27FC236}">
                <a16:creationId xmlns:a16="http://schemas.microsoft.com/office/drawing/2014/main" id="{C37A557C-5CCA-44CB-B371-9F8AA674CCAF}"/>
              </a:ext>
            </a:extLst>
          </p:cNvPr>
          <p:cNvGrpSpPr/>
          <p:nvPr/>
        </p:nvGrpSpPr>
        <p:grpSpPr>
          <a:xfrm>
            <a:off x="2062839" y="1381304"/>
            <a:ext cx="8058300" cy="2047696"/>
            <a:chOff x="542923" y="1736761"/>
            <a:chExt cx="8058300"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923" y="1765455"/>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8" name="Picture 7" descr="A closeup of a COVID-19 virus particle">
            <a:extLst>
              <a:ext uri="{FF2B5EF4-FFF2-40B4-BE49-F238E27FC236}">
                <a16:creationId xmlns:a16="http://schemas.microsoft.com/office/drawing/2014/main" id="{67C0598B-8060-4F0B-BD5F-C886BD886B6F}"/>
              </a:ext>
            </a:extLst>
          </p:cNvPr>
          <p:cNvPicPr>
            <a:picLocks noChangeAspect="1"/>
          </p:cNvPicPr>
          <p:nvPr/>
        </p:nvPicPr>
        <p:blipFill>
          <a:blip r:embed="rId3"/>
          <a:stretch>
            <a:fillRect/>
          </a:stretch>
        </p:blipFill>
        <p:spPr>
          <a:xfrm>
            <a:off x="3432609" y="3580518"/>
            <a:ext cx="5318760" cy="2991803"/>
          </a:xfrm>
          <a:prstGeom prst="rect">
            <a:avLst/>
          </a:prstGeom>
        </p:spPr>
      </p:pic>
    </p:spTree>
    <p:extLst>
      <p:ext uri="{BB962C8B-B14F-4D97-AF65-F5344CB8AC3E}">
        <p14:creationId xmlns:p14="http://schemas.microsoft.com/office/powerpoint/2010/main" val="406278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Public Investment in Physical Capital</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government will invest in physical capital directly.">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108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will invest in physical capital directly. </a:t>
              </a:r>
            </a:p>
          </p:txBody>
        </p:sp>
      </p:grpSp>
      <p:grpSp>
        <p:nvGrpSpPr>
          <p:cNvPr id="17" name="Google Shape;157;p18" descr="Public physical capital investment can increase an economy's output and productivity.">
            <a:extLst>
              <a:ext uri="{FF2B5EF4-FFF2-40B4-BE49-F238E27FC236}">
                <a16:creationId xmlns:a16="http://schemas.microsoft.com/office/drawing/2014/main" id="{9539C497-B2E0-4BDD-84E8-45AFD211ECCD}"/>
              </a:ext>
            </a:extLst>
          </p:cNvPr>
          <p:cNvGrpSpPr/>
          <p:nvPr/>
        </p:nvGrpSpPr>
        <p:grpSpPr>
          <a:xfrm>
            <a:off x="2066792" y="261564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Public physical capital investment can increase an economy's output and productivity.</a:t>
              </a:r>
            </a:p>
          </p:txBody>
        </p:sp>
      </p:grpSp>
      <p:grpSp>
        <p:nvGrpSpPr>
          <p:cNvPr id="20" name="Google Shape;157;p18" descr="It is hard to determine how much government investment in physical capital will benefit the economy.">
            <a:extLst>
              <a:ext uri="{FF2B5EF4-FFF2-40B4-BE49-F238E27FC236}">
                <a16:creationId xmlns:a16="http://schemas.microsoft.com/office/drawing/2014/main" id="{22D14B2A-682C-497B-B318-ED33E60AA45F}"/>
              </a:ext>
            </a:extLst>
          </p:cNvPr>
          <p:cNvGrpSpPr/>
          <p:nvPr/>
        </p:nvGrpSpPr>
        <p:grpSpPr>
          <a:xfrm>
            <a:off x="2066778" y="37823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3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hard to determine how much government investment in physical capital will benefit the economy. </a:t>
              </a:r>
              <a:endParaRPr sz="2000" dirty="0">
                <a:solidFill>
                  <a:schemeClr val="lt1"/>
                </a:solidFill>
                <a:latin typeface="Calibri"/>
                <a:ea typeface="Calibri"/>
                <a:cs typeface="Calibri"/>
                <a:sym typeface="Calibri"/>
              </a:endParaRPr>
            </a:p>
          </p:txBody>
        </p:sp>
      </p:grpSp>
      <p:grpSp>
        <p:nvGrpSpPr>
          <p:cNvPr id="23" name="Google Shape;157;p18" descr="Governments respond to both political and economic incentives.">
            <a:extLst>
              <a:ext uri="{FF2B5EF4-FFF2-40B4-BE49-F238E27FC236}">
                <a16:creationId xmlns:a16="http://schemas.microsoft.com/office/drawing/2014/main" id="{D2677579-C37F-49EA-A538-F856A95F51B9}"/>
              </a:ext>
            </a:extLst>
          </p:cNvPr>
          <p:cNvGrpSpPr/>
          <p:nvPr/>
        </p:nvGrpSpPr>
        <p:grpSpPr>
          <a:xfrm>
            <a:off x="2066764" y="4935241"/>
            <a:ext cx="8058385" cy="104732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94016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Governments respond to both political and economic incentives. </a:t>
              </a:r>
            </a:p>
          </p:txBody>
        </p:sp>
      </p:grpSp>
    </p:spTree>
    <p:extLst>
      <p:ext uri="{BB962C8B-B14F-4D97-AF65-F5344CB8AC3E}">
        <p14:creationId xmlns:p14="http://schemas.microsoft.com/office/powerpoint/2010/main" val="9277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Problems with Investment in Physical Capital</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Lawmakers focused on spending money in key politicians' districts may spend public money on investment in physical capital that is not economically justified.">
            <a:extLst>
              <a:ext uri="{FF2B5EF4-FFF2-40B4-BE49-F238E27FC236}">
                <a16:creationId xmlns:a16="http://schemas.microsoft.com/office/drawing/2014/main" id="{8F4E44DC-A241-4411-96F1-1C705D4D565F}"/>
              </a:ext>
            </a:extLst>
          </p:cNvPr>
          <p:cNvGrpSpPr/>
          <p:nvPr/>
        </p:nvGrpSpPr>
        <p:grpSpPr>
          <a:xfrm>
            <a:off x="2066764" y="1515243"/>
            <a:ext cx="8058467" cy="1164301"/>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8563"/>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Lawmakers focused on spending money in key politicians' districts may spend public money on investment in physical capital that is not economically justified.</a:t>
              </a:r>
            </a:p>
          </p:txBody>
        </p:sp>
      </p:grpSp>
      <p:grpSp>
        <p:nvGrpSpPr>
          <p:cNvPr id="17" name="Google Shape;157;p18" descr="When projects are funded by higher taxes, consumers may bear the burden.">
            <a:extLst>
              <a:ext uri="{FF2B5EF4-FFF2-40B4-BE49-F238E27FC236}">
                <a16:creationId xmlns:a16="http://schemas.microsoft.com/office/drawing/2014/main" id="{9539C497-B2E0-4BDD-84E8-45AFD211ECCD}"/>
              </a:ext>
            </a:extLst>
          </p:cNvPr>
          <p:cNvGrpSpPr/>
          <p:nvPr/>
        </p:nvGrpSpPr>
        <p:grpSpPr>
          <a:xfrm>
            <a:off x="2066764" y="277443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7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Decisions to spend on infrastructure need to make both economic and political sense.</a:t>
              </a:r>
            </a:p>
          </p:txBody>
        </p:sp>
      </p:grpSp>
      <p:grpSp>
        <p:nvGrpSpPr>
          <p:cNvPr id="20" name="Google Shape;157;p18" descr="When projects are funded by higher taxes, consumers may bear the burden.">
            <a:extLst>
              <a:ext uri="{FF2B5EF4-FFF2-40B4-BE49-F238E27FC236}">
                <a16:creationId xmlns:a16="http://schemas.microsoft.com/office/drawing/2014/main" id="{22D14B2A-682C-497B-B318-ED33E60AA45F}"/>
              </a:ext>
            </a:extLst>
          </p:cNvPr>
          <p:cNvGrpSpPr/>
          <p:nvPr/>
        </p:nvGrpSpPr>
        <p:grpSpPr>
          <a:xfrm>
            <a:off x="2066778" y="3922212"/>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projects are funded by higher taxes, consumers may bear the burden. </a:t>
              </a:r>
              <a:endParaRPr sz="2000" dirty="0">
                <a:solidFill>
                  <a:schemeClr val="lt1"/>
                </a:solidFill>
                <a:latin typeface="Calibri"/>
                <a:ea typeface="Calibri"/>
                <a:cs typeface="Calibri"/>
                <a:sym typeface="Calibri"/>
              </a:endParaRPr>
            </a:p>
          </p:txBody>
        </p:sp>
      </p:grpSp>
      <p:grpSp>
        <p:nvGrpSpPr>
          <p:cNvPr id="23" name="Google Shape;157;p18" descr="If the government finances an investment with borrowed money, it may increase interest rates and cause crowding out of productive private investment.">
            <a:extLst>
              <a:ext uri="{FF2B5EF4-FFF2-40B4-BE49-F238E27FC236}">
                <a16:creationId xmlns:a16="http://schemas.microsoft.com/office/drawing/2014/main" id="{D2677579-C37F-49EA-A538-F856A95F51B9}"/>
              </a:ext>
            </a:extLst>
          </p:cNvPr>
          <p:cNvGrpSpPr/>
          <p:nvPr/>
        </p:nvGrpSpPr>
        <p:grpSpPr>
          <a:xfrm>
            <a:off x="2066792" y="5080485"/>
            <a:ext cx="8058357" cy="1203618"/>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7758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government finances an investment with borrowed money, it may increase interest rates and cause crowding out of productive private investment.</a:t>
              </a:r>
            </a:p>
          </p:txBody>
        </p:sp>
      </p:grpSp>
    </p:spTree>
    <p:extLst>
      <p:ext uri="{BB962C8B-B14F-4D97-AF65-F5344CB8AC3E}">
        <p14:creationId xmlns:p14="http://schemas.microsoft.com/office/powerpoint/2010/main" val="196316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Public Investment in Human Capital</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government plays a large role in society's investment in human capital through the education system.">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plays a large role in society's investment in human capital through the education system.</a:t>
              </a:r>
            </a:p>
          </p:txBody>
        </p:sp>
      </p:grpSp>
      <p:grpSp>
        <p:nvGrpSpPr>
          <p:cNvPr id="17" name="Google Shape;157;p18" descr="For low-income nations, additional investment i human capital seems likely to increase productivity and growth.">
            <a:extLst>
              <a:ext uri="{FF2B5EF4-FFF2-40B4-BE49-F238E27FC236}">
                <a16:creationId xmlns:a16="http://schemas.microsoft.com/office/drawing/2014/main" id="{9539C497-B2E0-4BDD-84E8-45AFD211ECCD}"/>
              </a:ext>
            </a:extLst>
          </p:cNvPr>
          <p:cNvGrpSpPr/>
          <p:nvPr/>
        </p:nvGrpSpPr>
        <p:grpSpPr>
          <a:xfrm>
            <a:off x="2066764" y="263354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low-income nations, additional investment in human capital seems likely to increase productivity and growth.</a:t>
              </a:r>
            </a:p>
          </p:txBody>
        </p:sp>
      </p:grpSp>
      <p:grpSp>
        <p:nvGrpSpPr>
          <p:cNvPr id="20" name="Google Shape;157;p18" descr="In the U.S., there is a question as to how much additional government spending on education will improve the actual level of education.">
            <a:extLst>
              <a:ext uri="{FF2B5EF4-FFF2-40B4-BE49-F238E27FC236}">
                <a16:creationId xmlns:a16="http://schemas.microsoft.com/office/drawing/2014/main" id="{22D14B2A-682C-497B-B318-ED33E60AA45F}"/>
              </a:ext>
            </a:extLst>
          </p:cNvPr>
          <p:cNvGrpSpPr/>
          <p:nvPr/>
        </p:nvGrpSpPr>
        <p:grpSpPr>
          <a:xfrm>
            <a:off x="2066777" y="3810375"/>
            <a:ext cx="8058386" cy="1047325"/>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64002"/>
              <a:ext cx="798209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U.S., there is a question as to how much additional government spending on education will improve the actual level of education. </a:t>
              </a:r>
              <a:endParaRPr sz="2000" dirty="0">
                <a:solidFill>
                  <a:schemeClr val="lt1"/>
                </a:solidFill>
                <a:latin typeface="Calibri"/>
                <a:ea typeface="Calibri"/>
                <a:cs typeface="Calibri"/>
                <a:sym typeface="Calibri"/>
              </a:endParaRPr>
            </a:p>
          </p:txBody>
        </p:sp>
      </p:grpSp>
      <p:grpSp>
        <p:nvGrpSpPr>
          <p:cNvPr id="23" name="Google Shape;157;p18" descr="For the U.S., the current focus is on how to get a bigger return from existing spending on education rather than dramatic increases in education spending.">
            <a:extLst>
              <a:ext uri="{FF2B5EF4-FFF2-40B4-BE49-F238E27FC236}">
                <a16:creationId xmlns:a16="http://schemas.microsoft.com/office/drawing/2014/main" id="{D2677579-C37F-49EA-A538-F856A95F51B9}"/>
              </a:ext>
            </a:extLst>
          </p:cNvPr>
          <p:cNvGrpSpPr/>
          <p:nvPr/>
        </p:nvGrpSpPr>
        <p:grpSpPr>
          <a:xfrm>
            <a:off x="2066764" y="4987204"/>
            <a:ext cx="8058385" cy="116401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78494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the U.S., the current focus is on how to get a bigger return from existing spending on education rather than dramatic increases in education spending.</a:t>
              </a:r>
            </a:p>
          </p:txBody>
        </p:sp>
      </p:grpSp>
    </p:spTree>
    <p:extLst>
      <p:ext uri="{BB962C8B-B14F-4D97-AF65-F5344CB8AC3E}">
        <p14:creationId xmlns:p14="http://schemas.microsoft.com/office/powerpoint/2010/main" val="44943644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86CDC-AF72-4C39-A609-B7AADD3F5962}">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fdab59f7-c3a7-48e5-acd8-618ce834776e"/>
    <ds:schemaRef ds:uri="http://www.w3.org/XML/1998/namespace"/>
    <ds:schemaRef ds:uri="06d9c582-05c2-476b-83d2-72ab8b1380b2"/>
    <ds:schemaRef ds:uri="http://purl.org/dc/elements/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8322E12-C402-4AFC-8EF8-2AA8877CF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996BED-7A5D-4222-BB4E-C46F11394D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1810</TotalTime>
  <Words>1491</Words>
  <Application>Microsoft Office PowerPoint</Application>
  <PresentationFormat>Widescreen</PresentationFormat>
  <Paragraphs>96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Century Gothic</vt:lpstr>
      <vt:lpstr>Arial</vt:lpstr>
      <vt:lpstr>Calibri</vt:lpstr>
      <vt:lpstr>Office Theme</vt:lpstr>
      <vt:lpstr>Fiscal Policy, Investment, and Economic Growth</vt:lpstr>
      <vt:lpstr>Introduction</vt:lpstr>
      <vt:lpstr>Crowding Out</vt:lpstr>
      <vt:lpstr>The Interest Rate Connection</vt:lpstr>
      <vt:lpstr>Monetary Policy1</vt:lpstr>
      <vt:lpstr>Monetary Policy2</vt:lpstr>
      <vt:lpstr>Public Investment in Physical Capital</vt:lpstr>
      <vt:lpstr>Problems with Investment in Physical Capital</vt:lpstr>
      <vt:lpstr>Public Investment in Human Capital</vt:lpstr>
      <vt:lpstr>How Fiscal Policy Can Improve Technology</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107</cp:revision>
  <dcterms:modified xsi:type="dcterms:W3CDTF">2026-02-02T19:43:20Z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