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394" r:id="rId5"/>
    <p:sldId id="395" r:id="rId6"/>
    <p:sldId id="396" r:id="rId7"/>
    <p:sldId id="397" r:id="rId8"/>
    <p:sldId id="413" r:id="rId9"/>
    <p:sldId id="399" r:id="rId10"/>
    <p:sldId id="400" r:id="rId11"/>
    <p:sldId id="401" r:id="rId12"/>
    <p:sldId id="402" r:id="rId13"/>
    <p:sldId id="275" r:id="rId14"/>
  </p:sldIdLst>
  <p:sldSz cx="12192000" cy="6858000"/>
  <p:notesSz cx="6858000" cy="9144000"/>
  <p:embeddedFontLst>
    <p:embeddedFont>
      <p:font typeface="Cambria Math" panose="02040503050406030204" pitchFamily="18" charset="0"/>
      <p:regular r:id="rId16"/>
    </p:embeddedFon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8B1402-1A50-4879-8DC0-D6CADD400A04}" v="3" dt="2026-02-02T19:41:31.8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271" autoAdjust="0"/>
  </p:normalViewPr>
  <p:slideViewPr>
    <p:cSldViewPr snapToGrid="0">
      <p:cViewPr varScale="1">
        <p:scale>
          <a:sx n="68" d="100"/>
          <a:sy n="68" d="100"/>
        </p:scale>
        <p:origin x="11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3" Type="http://schemas.openxmlformats.org/officeDocument/2006/relationships/customXml" Target="../customXml/item3.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21T19:59:50.561" v="4" actId="33553"/>
      <pc:docMkLst>
        <pc:docMk/>
      </pc:docMkLst>
      <pc:sldChg chg="modSp mod">
        <pc:chgData name="Annaleise Radchenko" userId="6249d1a9-d5dd-4793-b8df-98b5e6874abb" providerId="ADAL" clId="{4A5B4154-50F6-4F5B-A4D7-A9ED8C205C6B}" dt="2026-01-21T19:59:50.561" v="4" actId="33553"/>
        <pc:sldMkLst>
          <pc:docMk/>
          <pc:sldMk cId="0" sldId="275"/>
        </pc:sldMkLst>
        <pc:spChg chg="mod">
          <ac:chgData name="Annaleise Radchenko" userId="6249d1a9-d5dd-4793-b8df-98b5e6874abb" providerId="ADAL" clId="{4A5B4154-50F6-4F5B-A4D7-A9ED8C205C6B}" dt="2026-01-21T19:59:50.561" v="4" actId="33553"/>
          <ac:spMkLst>
            <pc:docMk/>
            <pc:sldMk cId="0" sldId="275"/>
            <ac:spMk id="349" creationId="{00000000-0000-0000-0000-000000000000}"/>
          </ac:spMkLst>
        </pc:spChg>
        <pc:cxnChg chg="mod">
          <ac:chgData name="Annaleise Radchenko" userId="6249d1a9-d5dd-4793-b8df-98b5e6874abb" providerId="ADAL" clId="{4A5B4154-50F6-4F5B-A4D7-A9ED8C205C6B}" dt="2026-01-21T19:59:28.940" v="3" actId="962"/>
          <ac:cxnSpMkLst>
            <pc:docMk/>
            <pc:sldMk cId="0" sldId="275"/>
            <ac:cxnSpMk id="348" creationId="{00000000-0000-0000-0000-000000000000}"/>
          </ac:cxnSpMkLst>
        </pc:cxnChg>
      </pc:sldChg>
      <pc:sldChg chg="add">
        <pc:chgData name="Annaleise Radchenko" userId="6249d1a9-d5dd-4793-b8df-98b5e6874abb" providerId="ADAL" clId="{4A5B4154-50F6-4F5B-A4D7-A9ED8C205C6B}" dt="2026-01-21T19:57:51.918" v="0"/>
        <pc:sldMkLst>
          <pc:docMk/>
          <pc:sldMk cId="0" sldId="394"/>
        </pc:sldMkLst>
      </pc:sldChg>
      <pc:sldChg chg="add">
        <pc:chgData name="Annaleise Radchenko" userId="6249d1a9-d5dd-4793-b8df-98b5e6874abb" providerId="ADAL" clId="{4A5B4154-50F6-4F5B-A4D7-A9ED8C205C6B}" dt="2026-01-21T19:57:51.918" v="0"/>
        <pc:sldMkLst>
          <pc:docMk/>
          <pc:sldMk cId="2804713887" sldId="395"/>
        </pc:sldMkLst>
      </pc:sldChg>
      <pc:sldChg chg="add">
        <pc:chgData name="Annaleise Radchenko" userId="6249d1a9-d5dd-4793-b8df-98b5e6874abb" providerId="ADAL" clId="{4A5B4154-50F6-4F5B-A4D7-A9ED8C205C6B}" dt="2026-01-21T19:57:51.918" v="0"/>
        <pc:sldMkLst>
          <pc:docMk/>
          <pc:sldMk cId="697573804" sldId="396"/>
        </pc:sldMkLst>
      </pc:sldChg>
      <pc:sldChg chg="add">
        <pc:chgData name="Annaleise Radchenko" userId="6249d1a9-d5dd-4793-b8df-98b5e6874abb" providerId="ADAL" clId="{4A5B4154-50F6-4F5B-A4D7-A9ED8C205C6B}" dt="2026-01-21T19:57:51.918" v="0"/>
        <pc:sldMkLst>
          <pc:docMk/>
          <pc:sldMk cId="4141301290" sldId="397"/>
        </pc:sldMkLst>
      </pc:sldChg>
      <pc:sldChg chg="add">
        <pc:chgData name="Annaleise Radchenko" userId="6249d1a9-d5dd-4793-b8df-98b5e6874abb" providerId="ADAL" clId="{4A5B4154-50F6-4F5B-A4D7-A9ED8C205C6B}" dt="2026-01-21T19:57:51.918" v="0"/>
        <pc:sldMkLst>
          <pc:docMk/>
          <pc:sldMk cId="1725532764" sldId="399"/>
        </pc:sldMkLst>
      </pc:sldChg>
      <pc:sldChg chg="add">
        <pc:chgData name="Annaleise Radchenko" userId="6249d1a9-d5dd-4793-b8df-98b5e6874abb" providerId="ADAL" clId="{4A5B4154-50F6-4F5B-A4D7-A9ED8C205C6B}" dt="2026-01-21T19:57:51.918" v="0"/>
        <pc:sldMkLst>
          <pc:docMk/>
          <pc:sldMk cId="3331596917" sldId="400"/>
        </pc:sldMkLst>
      </pc:sldChg>
      <pc:sldChg chg="add">
        <pc:chgData name="Annaleise Radchenko" userId="6249d1a9-d5dd-4793-b8df-98b5e6874abb" providerId="ADAL" clId="{4A5B4154-50F6-4F5B-A4D7-A9ED8C205C6B}" dt="2026-01-21T19:57:51.918" v="0"/>
        <pc:sldMkLst>
          <pc:docMk/>
          <pc:sldMk cId="2011793717" sldId="401"/>
        </pc:sldMkLst>
      </pc:sldChg>
      <pc:sldChg chg="modSp add mod">
        <pc:chgData name="Annaleise Radchenko" userId="6249d1a9-d5dd-4793-b8df-98b5e6874abb" providerId="ADAL" clId="{4A5B4154-50F6-4F5B-A4D7-A9ED8C205C6B}" dt="2026-01-21T19:58:07.475" v="2" actId="6549"/>
        <pc:sldMkLst>
          <pc:docMk/>
          <pc:sldMk cId="3811871431" sldId="402"/>
        </pc:sldMkLst>
        <pc:spChg chg="mod">
          <ac:chgData name="Annaleise Radchenko" userId="6249d1a9-d5dd-4793-b8df-98b5e6874abb" providerId="ADAL" clId="{4A5B4154-50F6-4F5B-A4D7-A9ED8C205C6B}" dt="2026-01-21T19:58:07.475" v="2" actId="6549"/>
          <ac:spMkLst>
            <pc:docMk/>
            <pc:sldMk cId="3811871431" sldId="402"/>
            <ac:spMk id="26" creationId="{00000000-0000-0000-0000-000000000000}"/>
          </ac:spMkLst>
        </pc:spChg>
      </pc:sldChg>
      <pc:sldChg chg="add">
        <pc:chgData name="Annaleise Radchenko" userId="6249d1a9-d5dd-4793-b8df-98b5e6874abb" providerId="ADAL" clId="{4A5B4154-50F6-4F5B-A4D7-A9ED8C205C6B}" dt="2026-01-21T19:57:51.918" v="0"/>
        <pc:sldMkLst>
          <pc:docMk/>
          <pc:sldMk cId="253720611" sldId="4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A change in government budgets may impact private saving. If consumers watch government budgets in order to adjust their own budgets, they will likely have different reactions depending on if the government is running a deficit or surplus. A higher government budget deficit could lead consumers to believe they will owe more taxes in the future in order to pay for the government borrowing, incentivizing increased savings. A budget surplus could lead consumers to believe that since interest rates are falling, saving is less attractive.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that rational private households might shift their saving to offset government saving or borrowing is known as Ricardian equivalence. The national saving and investment identity would hold that any change in budget deficits or surpluses would be completely offset by a corresponding change in private saving. Changes in government borrowing would have no effect on either physical capital investment or trade balances.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reality, the private sector only partially adjusts its saving behavior to offset government budget deficits and surpluses. Since 1980, there has been no sustained and obvious connection between the U.S. government budget deficit or surplus level and the rate of private saving. In the mid 1980s, there were large government budget deficits with no surges in private saving, while in 2008 and 2009, there were large budget deficits and signs of high corresponding levels of saving. Some studies suggest that when U.S. government borrowing increases by $1, private saving rises by about $0.30.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744072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theory of Ricardian equivalence suggests that additional private saving will offset any increase in government borrowing, while reduced private saving will offset any decrease in government borrowing. Sometimes this theory holds true, and sometimes it does not.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191165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some extent, private saving does rise when governments run large budget deficits and fall when governments reduce deficits. The offsetting effects of private saving compared to government borrowing are much less than one to one. This effect can vary a great deal from country to country, from time to time, and over the short run and long run.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956212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dirty="0"/>
          </a:p>
        </p:txBody>
      </p:sp>
      <p:sp>
        <p:nvSpPr>
          <p:cNvPr id="3" name="Notes Placeholder 2"/>
          <p:cNvSpPr>
            <a:spLocks noGrp="1"/>
          </p:cNvSpPr>
          <p:nvPr>
            <p:ph type="body" idx="1"/>
          </p:nvPr>
        </p:nvSpPr>
        <p:spPr/>
        <p:txBody>
          <a:bodyPr/>
          <a:lstStyle/>
          <a:p>
            <a:pPr marL="0" indent="0"/>
            <a:r>
              <a:rPr lang="en-US" dirty="0"/>
              <a:t>Consider the national saving and investment identity: </a:t>
            </a:r>
          </a:p>
          <a:p>
            <a:pPr marL="0" indent="0" algn="ctr"/>
            <a:r>
              <a:rPr lang="en-US" dirty="0"/>
              <a:t>"quantity of financial capital supplied = quantity of financial capital demanded"</a:t>
            </a:r>
            <a:br>
              <a:rPr lang="en-US" dirty="0"/>
            </a:br>
            <a:r>
              <a:rPr lang="en-US" dirty="0"/>
              <a:t>"         private saving + trade deficit = private investment + budget deficit"</a:t>
            </a:r>
            <a:br>
              <a:rPr lang="en-US" dirty="0"/>
            </a:br>
            <a:r>
              <a:rPr lang="en-US" dirty="0"/>
              <a:t>“S + "("M−X")" = I + "("G−T")</a:t>
            </a:r>
          </a:p>
          <a:p>
            <a:pPr marL="0" indent="0"/>
            <a:r>
              <a:rPr lang="en-US" dirty="0"/>
              <a:t>If the Ricardian equivalence was a one-to-one relationship, changes in the budget deficit would be exactly offset by changes in private saving while trade deficit and private investment would not change. Empirical evidence shows that the relationship is not one-to-one and that changes in the government deficit will also impact trade deficit and private investment.</a:t>
            </a:r>
          </a:p>
          <a:p>
            <a:pPr marL="0" indent="0"/>
            <a:endParaRPr lang="en-US" dirty="0"/>
          </a:p>
          <a:p>
            <a:pPr marL="0" indent="0"/>
            <a:endParaRPr lang="en-US" dirty="0"/>
          </a:p>
        </p:txBody>
      </p:sp>
    </p:spTree>
    <p:extLst>
      <p:ext uri="{BB962C8B-B14F-4D97-AF65-F5344CB8AC3E}">
        <p14:creationId xmlns:p14="http://schemas.microsoft.com/office/powerpoint/2010/main" val="132666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dirty="0"/>
          </a:p>
        </p:txBody>
      </p:sp>
    </p:spTree>
    <p:extLst>
      <p:ext uri="{BB962C8B-B14F-4D97-AF65-F5344CB8AC3E}">
        <p14:creationId xmlns:p14="http://schemas.microsoft.com/office/powerpoint/2010/main" val="310246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a:extLst>
              <a:ext uri="{C183D7F6-B498-43B3-948B-1728B52AA6E4}">
                <adec:decorative xmlns:adec="http://schemas.microsoft.com/office/drawing/2017/decorative" val="1"/>
              </a:ext>
            </a:extLst>
          </p:cNvPr>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dirty="0">
              <a:solidFill>
                <a:srgbClr val="404040"/>
              </a:solidFill>
              <a:latin typeface="Calibri"/>
              <a:ea typeface="Calibri"/>
              <a:cs typeface="Calibri"/>
              <a:sym typeface="Calibri"/>
            </a:endParaRPr>
          </a:p>
        </p:txBody>
      </p:sp>
      <p:sp>
        <p:nvSpPr>
          <p:cNvPr id="50" name="Google Shape;50;p1"/>
          <p:cNvSpPr txBox="1">
            <a:spLocks noGrp="1"/>
          </p:cNvSpPr>
          <p:nvPr>
            <p:ph type="title" idx="4294967295"/>
          </p:nvPr>
        </p:nvSpPr>
        <p:spPr>
          <a:xfrm>
            <a:off x="1569718" y="2209531"/>
            <a:ext cx="9052562" cy="2862282"/>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6000"/>
              <a:buFont typeface="Century Gothic"/>
              <a:buNone/>
              <a:tabLst/>
              <a:defRPr/>
            </a:pPr>
            <a:r>
              <a:rPr kumimoji="0" lang="en-US" sz="6000" b="0" i="0" u="none" strike="noStrike" kern="1200" cap="none" spc="0" normalizeH="0" baseline="0" noProof="0" dirty="0">
                <a:ln>
                  <a:noFill/>
                </a:ln>
                <a:solidFill>
                  <a:srgbClr val="000000"/>
                </a:solidFill>
                <a:effectLst/>
                <a:uLnTx/>
                <a:uFillTx/>
                <a:latin typeface="Century Gothic"/>
                <a:ea typeface="Century Gothic"/>
                <a:cs typeface="Century Gothic"/>
                <a:sym typeface="Century Gothic"/>
              </a:rPr>
              <a:t>How Government Borrowing Affects Private Saving</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51" name="Google Shape;51;p1">
            <a:extLst>
              <a:ext uri="{C183D7F6-B498-43B3-948B-1728B52AA6E4}">
                <adec:decorative xmlns:adec="http://schemas.microsoft.com/office/drawing/2017/decorative" val="1"/>
              </a:ext>
            </a:extLst>
          </p:cNvPr>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dirty="0">
                <a:solidFill>
                  <a:srgbClr val="FFFFFF"/>
                </a:solidFill>
                <a:latin typeface="Century Gothic"/>
                <a:ea typeface="Century Gothic"/>
                <a:cs typeface="Century Gothic"/>
                <a:sym typeface="Century Gothic"/>
              </a:rPr>
              <a:t>HAWKES</a:t>
            </a:r>
            <a:r>
              <a:rPr lang="en-US" sz="2800" b="0" i="0" u="none" strike="noStrike" cap="none" dirty="0">
                <a:solidFill>
                  <a:srgbClr val="FFFFFF"/>
                </a:solidFill>
                <a:latin typeface="Century Gothic"/>
                <a:ea typeface="Century Gothic"/>
                <a:cs typeface="Century Gothic"/>
                <a:sym typeface="Century Gothic"/>
              </a:rPr>
              <a:t> LEARNING</a:t>
            </a:r>
            <a:endParaRPr dirty="0"/>
          </a:p>
        </p:txBody>
      </p:sp>
      <p:cxnSp>
        <p:nvCxnSpPr>
          <p:cNvPr id="53" name="Google Shape;53;p1">
            <a:extLst>
              <a:ext uri="{C183D7F6-B498-43B3-948B-1728B52AA6E4}">
                <adec:decorative xmlns:adec="http://schemas.microsoft.com/office/drawing/2017/decorative" val="1"/>
              </a:ext>
            </a:extLst>
          </p:cNvPr>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a:extLst>
              <a:ext uri="{C183D7F6-B498-43B3-948B-1728B52AA6E4}">
                <adec:decorative xmlns:adec="http://schemas.microsoft.com/office/drawing/2017/decorative" val="1"/>
              </a:ext>
            </a:extLst>
          </p:cNvPr>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a:spLocks noGrp="1"/>
          </p:cNvSpPr>
          <p:nvPr>
            <p:ph type="title" idx="4294967295"/>
          </p:nvPr>
        </p:nvSpPr>
        <p:spPr>
          <a:xfrm>
            <a:off x="1569719" y="1410227"/>
            <a:ext cx="9052562" cy="1209041"/>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FFFFFF"/>
              </a:buClr>
              <a:buSzPts val="7200"/>
              <a:buFont typeface="Century Gothic"/>
              <a:buNone/>
              <a:tabLst/>
              <a:defRPr/>
            </a:pPr>
            <a:r>
              <a:rPr kumimoji="0" lang="en-US" sz="72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HAWKES</a:t>
            </a:r>
            <a:r>
              <a:rPr kumimoji="0" lang="en-US" sz="72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 LEARNING</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Reaction to Government Budget Changes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A change in government budgets may impact private saving.">
            <a:extLst>
              <a:ext uri="{FF2B5EF4-FFF2-40B4-BE49-F238E27FC236}">
                <a16:creationId xmlns:a16="http://schemas.microsoft.com/office/drawing/2014/main" id="{8F4E44DC-A241-4411-96F1-1C705D4D565F}"/>
              </a:ext>
            </a:extLst>
          </p:cNvPr>
          <p:cNvGrpSpPr/>
          <p:nvPr/>
        </p:nvGrpSpPr>
        <p:grpSpPr>
          <a:xfrm>
            <a:off x="2066764" y="1515231"/>
            <a:ext cx="8058467" cy="987552"/>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625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change in government budgets may impact private saving.</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If consumers watch government budgets in order to adjust their own budgets, they will likely have different reactions depending on if the government is running a deficit or surplus.">
            <a:extLst>
              <a:ext uri="{FF2B5EF4-FFF2-40B4-BE49-F238E27FC236}">
                <a16:creationId xmlns:a16="http://schemas.microsoft.com/office/drawing/2014/main" id="{9539C497-B2E0-4BDD-84E8-45AFD211ECCD}"/>
              </a:ext>
            </a:extLst>
          </p:cNvPr>
          <p:cNvGrpSpPr/>
          <p:nvPr/>
        </p:nvGrpSpPr>
        <p:grpSpPr>
          <a:xfrm>
            <a:off x="2066764" y="2627639"/>
            <a:ext cx="8058357" cy="1115568"/>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76834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consumers watch government budgets in order to adjust their own budgets, they will likely have different reactions depending on if the government is running a deficit or surplus.</a:t>
              </a:r>
              <a:endParaRPr sz="2000" dirty="0">
                <a:solidFill>
                  <a:schemeClr val="lt1"/>
                </a:solidFill>
                <a:latin typeface="Calibri"/>
                <a:ea typeface="Calibri"/>
                <a:cs typeface="Calibri"/>
                <a:sym typeface="Calibri"/>
              </a:endParaRPr>
            </a:p>
          </p:txBody>
        </p:sp>
      </p:grpSp>
      <p:grpSp>
        <p:nvGrpSpPr>
          <p:cNvPr id="20" name="Google Shape;157;p18" descr="A higher government budget deficit could lead consumers to believe they will owe more taxes in the future in order to pay for the government borrowing, incentivizing increased savings.">
            <a:extLst>
              <a:ext uri="{FF2B5EF4-FFF2-40B4-BE49-F238E27FC236}">
                <a16:creationId xmlns:a16="http://schemas.microsoft.com/office/drawing/2014/main" id="{22D14B2A-682C-497B-B318-ED33E60AA45F}"/>
              </a:ext>
            </a:extLst>
          </p:cNvPr>
          <p:cNvGrpSpPr/>
          <p:nvPr/>
        </p:nvGrpSpPr>
        <p:grpSpPr>
          <a:xfrm>
            <a:off x="2066764" y="3868063"/>
            <a:ext cx="8058385" cy="1115568"/>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8384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higher government budget deficit could lead consumers to believe they will owe more taxes in the future in order to pay for the government borrowing, incentivizing increased savings.</a:t>
              </a:r>
              <a:endParaRPr sz="2000" dirty="0">
                <a:solidFill>
                  <a:schemeClr val="lt1"/>
                </a:solidFill>
                <a:latin typeface="Calibri"/>
                <a:ea typeface="Calibri"/>
                <a:cs typeface="Calibri"/>
                <a:sym typeface="Calibri"/>
              </a:endParaRPr>
            </a:p>
          </p:txBody>
        </p:sp>
      </p:grpSp>
      <p:grpSp>
        <p:nvGrpSpPr>
          <p:cNvPr id="23" name="Google Shape;157;p18" descr="A budget surplus could lead consumers to believe that since interest rates are falling, saving is less attractive.">
            <a:extLst>
              <a:ext uri="{FF2B5EF4-FFF2-40B4-BE49-F238E27FC236}">
                <a16:creationId xmlns:a16="http://schemas.microsoft.com/office/drawing/2014/main" id="{24C1B760-C371-46B4-9F29-0AE3F79868C9}"/>
              </a:ext>
            </a:extLst>
          </p:cNvPr>
          <p:cNvGrpSpPr/>
          <p:nvPr/>
        </p:nvGrpSpPr>
        <p:grpSpPr>
          <a:xfrm>
            <a:off x="2066764" y="5100820"/>
            <a:ext cx="8058357" cy="987552"/>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85133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A budget surplus could lead consumers to believe that since interest rates are falling, saving is less attractive.</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2804713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Ricardian Equivalence</a:t>
            </a:r>
            <a:r>
              <a:rPr kumimoji="0" lang="en-US" sz="3000" b="0" i="0" u="none" strike="noStrike" kern="1200" cap="none" spc="0" normalizeH="0" baseline="-25000" noProof="0" dirty="0">
                <a:ln>
                  <a:noFill/>
                </a:ln>
                <a:solidFill>
                  <a:schemeClr val="tx1"/>
                </a:solidFill>
                <a:effectLst/>
                <a:uLnTx/>
                <a:uFillTx/>
                <a:latin typeface="Century Gothic"/>
                <a:ea typeface="+mn-ea"/>
                <a:cs typeface="+mn-cs"/>
                <a:sym typeface="Century Gothic"/>
              </a:rPr>
              <a:t>1</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e theory that rational private households might shift their saving to offset government saving or borrowing is known as Ricardian equivalence.">
            <a:extLst>
              <a:ext uri="{FF2B5EF4-FFF2-40B4-BE49-F238E27FC236}">
                <a16:creationId xmlns:a16="http://schemas.microsoft.com/office/drawing/2014/main" id="{8F4E44DC-A241-4411-96F1-1C705D4D565F}"/>
              </a:ext>
            </a:extLst>
          </p:cNvPr>
          <p:cNvGrpSpPr/>
          <p:nvPr/>
        </p:nvGrpSpPr>
        <p:grpSpPr>
          <a:xfrm>
            <a:off x="2066931" y="1516628"/>
            <a:ext cx="8058300" cy="1101078"/>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58798" y="1790535"/>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that rational private households might shift their saving to offset government saving or borrowing is known as </a:t>
              </a:r>
              <a:r>
                <a:rPr lang="en-US" sz="2000" b="1" dirty="0">
                  <a:solidFill>
                    <a:schemeClr val="bg1"/>
                  </a:solidFill>
                  <a:latin typeface="Calibri" panose="020F0502020204030204" pitchFamily="34" charset="0"/>
                  <a:cs typeface="Times New Roman" panose="02020603050405020304" pitchFamily="18" charset="0"/>
                </a:rPr>
                <a:t>Ricardian equivalence. </a:t>
              </a:r>
              <a:endParaRPr lang="en-US" sz="2000" b="1"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descr="The national saving and investment identity would hold that any change in budget deficits or surpluses would be completely offset by a corresponding change in private saving.">
            <a:extLst>
              <a:ext uri="{FF2B5EF4-FFF2-40B4-BE49-F238E27FC236}">
                <a16:creationId xmlns:a16="http://schemas.microsoft.com/office/drawing/2014/main" id="{9539C497-B2E0-4BDD-84E8-45AFD211ECCD}"/>
              </a:ext>
            </a:extLst>
          </p:cNvPr>
          <p:cNvGrpSpPr/>
          <p:nvPr/>
        </p:nvGrpSpPr>
        <p:grpSpPr>
          <a:xfrm>
            <a:off x="2066821" y="2737730"/>
            <a:ext cx="8058300" cy="1115568"/>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58908" y="1775500"/>
              <a:ext cx="7691458"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national saving and investment identity would hold that any change in budget deficits or surpluses would be completely offset by a corresponding change in private saving.</a:t>
              </a:r>
              <a:endParaRPr sz="2000" dirty="0">
                <a:solidFill>
                  <a:schemeClr val="lt1"/>
                </a:solidFill>
                <a:latin typeface="Calibri"/>
                <a:ea typeface="Calibri"/>
                <a:cs typeface="Calibri"/>
                <a:sym typeface="Calibri"/>
              </a:endParaRPr>
            </a:p>
          </p:txBody>
        </p:sp>
      </p:grpSp>
      <p:grpSp>
        <p:nvGrpSpPr>
          <p:cNvPr id="20" name="Google Shape;157;p18" descr="Changes in government borrowing would have no effect on either physical capital investment or trade balances.">
            <a:extLst>
              <a:ext uri="{FF2B5EF4-FFF2-40B4-BE49-F238E27FC236}">
                <a16:creationId xmlns:a16="http://schemas.microsoft.com/office/drawing/2014/main" id="{22D14B2A-682C-497B-B318-ED33E60AA45F}"/>
              </a:ext>
            </a:extLst>
          </p:cNvPr>
          <p:cNvGrpSpPr/>
          <p:nvPr/>
        </p:nvGrpSpPr>
        <p:grpSpPr>
          <a:xfrm>
            <a:off x="2066849" y="3966542"/>
            <a:ext cx="8058300" cy="987552"/>
            <a:chOff x="542923" y="1736761"/>
            <a:chExt cx="8058300" cy="760943"/>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76094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58880" y="1831457"/>
              <a:ext cx="7691458"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Changes in government borrowing would have no effect on either physical capital investment or trade balances.</a:t>
              </a:r>
            </a:p>
          </p:txBody>
        </p:sp>
      </p:grpSp>
    </p:spTree>
    <p:extLst>
      <p:ext uri="{BB962C8B-B14F-4D97-AF65-F5344CB8AC3E}">
        <p14:creationId xmlns:p14="http://schemas.microsoft.com/office/powerpoint/2010/main" val="69757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Ricardian Equivalence in Practice</a:t>
            </a:r>
            <a:r>
              <a:rPr kumimoji="0" lang="en-US" sz="3000" b="0" i="0" u="none" strike="noStrike" kern="1200" cap="none" spc="0" normalizeH="0" baseline="-25000" noProof="0" dirty="0">
                <a:ln>
                  <a:noFill/>
                </a:ln>
                <a:solidFill>
                  <a:schemeClr val="tx1"/>
                </a:solidFill>
                <a:effectLst/>
                <a:uLnTx/>
                <a:uFillTx/>
                <a:latin typeface="Century Gothic"/>
                <a:ea typeface="+mn-ea"/>
                <a:cs typeface="+mn-cs"/>
                <a:sym typeface="Century Gothic"/>
              </a:rPr>
              <a:t>1</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In reality, the private sector only partially adjusts its saving behavior to offset government budget deficits and surpluses.">
            <a:extLst>
              <a:ext uri="{FF2B5EF4-FFF2-40B4-BE49-F238E27FC236}">
                <a16:creationId xmlns:a16="http://schemas.microsoft.com/office/drawing/2014/main" id="{8F4E44DC-A241-4411-96F1-1C705D4D565F}"/>
              </a:ext>
            </a:extLst>
          </p:cNvPr>
          <p:cNvGrpSpPr/>
          <p:nvPr/>
        </p:nvGrpSpPr>
        <p:grpSpPr>
          <a:xfrm>
            <a:off x="2066931" y="1515231"/>
            <a:ext cx="8058300" cy="987552"/>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19752" y="1828727"/>
              <a:ext cx="7875728"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In reality, the private sector only partially adjusts its saving behavior to offset government budget deficits and surpluses.</a:t>
              </a:r>
            </a:p>
          </p:txBody>
        </p:sp>
      </p:grpSp>
      <p:grpSp>
        <p:nvGrpSpPr>
          <p:cNvPr id="17" name="Google Shape;157;p18" descr="Since 1980, there has been no sustained and obvious connection between the U.S. government budget deficit or surplus level and the rate of private saving.">
            <a:extLst>
              <a:ext uri="{FF2B5EF4-FFF2-40B4-BE49-F238E27FC236}">
                <a16:creationId xmlns:a16="http://schemas.microsoft.com/office/drawing/2014/main" id="{9539C497-B2E0-4BDD-84E8-45AFD211ECCD}"/>
              </a:ext>
            </a:extLst>
          </p:cNvPr>
          <p:cNvGrpSpPr/>
          <p:nvPr/>
        </p:nvGrpSpPr>
        <p:grpSpPr>
          <a:xfrm>
            <a:off x="2066821" y="2623077"/>
            <a:ext cx="8058300" cy="1115568"/>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19862" y="1758798"/>
              <a:ext cx="7875728"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Since 1980, there has been no sustained and obvious connection between the U.S. government budget deficit or surplus level and the rate of private saving. </a:t>
              </a:r>
            </a:p>
          </p:txBody>
        </p:sp>
      </p:grpSp>
      <p:grpSp>
        <p:nvGrpSpPr>
          <p:cNvPr id="20" name="Google Shape;157;p18" descr="In the mid 1980s, there were large government budget deficits with no surges in private saving, while in 2008 and 2009, there were large budget deficits and signs of high corresponding levels of saving.">
            <a:extLst>
              <a:ext uri="{FF2B5EF4-FFF2-40B4-BE49-F238E27FC236}">
                <a16:creationId xmlns:a16="http://schemas.microsoft.com/office/drawing/2014/main" id="{22D14B2A-682C-497B-B318-ED33E60AA45F}"/>
              </a:ext>
            </a:extLst>
          </p:cNvPr>
          <p:cNvGrpSpPr/>
          <p:nvPr/>
        </p:nvGrpSpPr>
        <p:grpSpPr>
          <a:xfrm>
            <a:off x="2066849" y="3867100"/>
            <a:ext cx="8058300" cy="1115568"/>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19834" y="1752894"/>
              <a:ext cx="773050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mid 1980s, there were large government budget deficits with no surges in private saving, while in 2008 and 2009, there were large budget deficits and signs of high corresponding levels of saving.</a:t>
              </a:r>
              <a:endParaRPr sz="2000" dirty="0">
                <a:solidFill>
                  <a:schemeClr val="lt1"/>
                </a:solidFill>
                <a:latin typeface="Calibri"/>
                <a:ea typeface="Calibri"/>
                <a:cs typeface="Calibri"/>
                <a:sym typeface="Calibri"/>
              </a:endParaRPr>
            </a:p>
          </p:txBody>
        </p:sp>
      </p:grpSp>
      <p:grpSp>
        <p:nvGrpSpPr>
          <p:cNvPr id="23" name="Google Shape;157;p18" descr="Some studies suggest that when U.S. government borrowing increases by $1, private saving rises by about $0.30.">
            <a:extLst>
              <a:ext uri="{FF2B5EF4-FFF2-40B4-BE49-F238E27FC236}">
                <a16:creationId xmlns:a16="http://schemas.microsoft.com/office/drawing/2014/main" id="{24C1B760-C371-46B4-9F29-0AE3F79868C9}"/>
              </a:ext>
            </a:extLst>
          </p:cNvPr>
          <p:cNvGrpSpPr/>
          <p:nvPr/>
        </p:nvGrpSpPr>
        <p:grpSpPr>
          <a:xfrm>
            <a:off x="2066821" y="5101783"/>
            <a:ext cx="8058300" cy="987552"/>
            <a:chOff x="542923" y="1736761"/>
            <a:chExt cx="8058300"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619862" y="1841826"/>
              <a:ext cx="798130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Some studies suggest that when U.S. government borrowing increases by $1, private saving rises by about $0.30.</a:t>
              </a:r>
            </a:p>
          </p:txBody>
        </p:sp>
      </p:grpSp>
    </p:spTree>
    <p:extLst>
      <p:ext uri="{BB962C8B-B14F-4D97-AF65-F5344CB8AC3E}">
        <p14:creationId xmlns:p14="http://schemas.microsoft.com/office/powerpoint/2010/main" val="4141301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0" cap="none" spc="0" normalizeH="0" baseline="0" noProof="0" dirty="0">
                <a:ln>
                  <a:noFill/>
                </a:ln>
                <a:solidFill>
                  <a:srgbClr val="000000"/>
                </a:solidFill>
                <a:effectLst/>
                <a:uLnTx/>
                <a:uFillTx/>
                <a:latin typeface="Century Gothic"/>
                <a:ea typeface="+mn-ea"/>
                <a:cs typeface="Arial"/>
                <a:sym typeface="Century Gothic"/>
              </a:rPr>
              <a:t>Ricardian Equivalence</a:t>
            </a:r>
            <a:r>
              <a:rPr kumimoji="0" lang="en-US" sz="3000" b="0" i="0" u="none" strike="noStrike" kern="0" cap="none" spc="0" normalizeH="0" baseline="-25000" noProof="0" dirty="0">
                <a:ln>
                  <a:noFill/>
                </a:ln>
                <a:solidFill>
                  <a:srgbClr val="000000"/>
                </a:solidFill>
                <a:effectLst/>
                <a:uLnTx/>
                <a:uFillTx/>
                <a:latin typeface="Century Gothic"/>
                <a:ea typeface="+mn-ea"/>
                <a:cs typeface="Arial"/>
                <a:sym typeface="Century Gothic"/>
              </a:rPr>
              <a:t>2</a:t>
            </a:r>
            <a:endParaRPr kumimoji="0" lang="en-US" sz="3200" b="0" i="0" u="none" strike="noStrike" kern="0" cap="none" spc="0" normalizeH="0" baseline="-25000" noProof="0" dirty="0">
              <a:ln>
                <a:noFill/>
              </a:ln>
              <a:solidFill>
                <a:srgbClr val="000000"/>
              </a:solidFill>
              <a:effectLst/>
              <a:uLnTx/>
              <a:uFillTx/>
              <a:latin typeface="Arial"/>
              <a:ea typeface="+mn-ea"/>
              <a:cs typeface="Arial"/>
              <a:sym typeface="Arial"/>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pic>
        <p:nvPicPr>
          <p:cNvPr id="3" name="Picture 2" descr="A line graph that shows U.S. government budget deficits and surpluses and private saving over time.">
            <a:extLst>
              <a:ext uri="{FF2B5EF4-FFF2-40B4-BE49-F238E27FC236}">
                <a16:creationId xmlns:a16="http://schemas.microsoft.com/office/drawing/2014/main" id="{0573E233-011E-86F5-1417-DE88BA68D471}"/>
              </a:ext>
            </a:extLst>
          </p:cNvPr>
          <p:cNvPicPr>
            <a:picLocks noChangeAspect="1"/>
          </p:cNvPicPr>
          <p:nvPr/>
        </p:nvPicPr>
        <p:blipFill>
          <a:blip r:embed="rId3"/>
          <a:stretch>
            <a:fillRect/>
          </a:stretch>
        </p:blipFill>
        <p:spPr>
          <a:xfrm>
            <a:off x="2306931" y="1271131"/>
            <a:ext cx="7282674" cy="4107666"/>
          </a:xfrm>
          <a:prstGeom prst="rect">
            <a:avLst/>
          </a:prstGeom>
        </p:spPr>
      </p:pic>
      <p:grpSp>
        <p:nvGrpSpPr>
          <p:cNvPr id="11" name="Google Shape;154;p18" descr="The theory of Ricardian equivalence suggests that additional private saving will offset any increase in government borrowing, while reduced private saving will offset any decrease in government borrowing. Sometimes this theory holds true, and sometimes it does not.&#10;">
            <a:extLst>
              <a:ext uri="{FF2B5EF4-FFF2-40B4-BE49-F238E27FC236}">
                <a16:creationId xmlns:a16="http://schemas.microsoft.com/office/drawing/2014/main" id="{8F4E44DC-A241-4411-96F1-1C705D4D565F}"/>
              </a:ext>
            </a:extLst>
          </p:cNvPr>
          <p:cNvGrpSpPr/>
          <p:nvPr/>
        </p:nvGrpSpPr>
        <p:grpSpPr>
          <a:xfrm>
            <a:off x="1166284" y="5531689"/>
            <a:ext cx="9859374" cy="1095357"/>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36761"/>
              <a:ext cx="7807500" cy="389580"/>
            </a:xfrm>
            <a:prstGeom prst="rect">
              <a:avLst/>
            </a:prstGeom>
            <a:solidFill>
              <a:srgbClr val="627981"/>
            </a:solidFill>
            <a:ln>
              <a:noFill/>
            </a:ln>
          </p:spPr>
          <p:txBody>
            <a:bodyPr spcFirstLastPara="1" wrap="square" lIns="91425" tIns="45700" rIns="91425" bIns="45700" anchor="t" anchorCtr="0">
              <a:noAutofit/>
            </a:bodyPr>
            <a:lstStyle/>
            <a:p>
              <a:pPr marL="101600" marR="0" lvl="0" indent="0" algn="ctr" defTabSz="914400" rtl="0" eaLnBrk="1" fontAlgn="auto" latinLnBrk="0" hangingPunct="1">
                <a:lnSpc>
                  <a:spcPct val="100000"/>
                </a:lnSpc>
                <a:spcBef>
                  <a:spcPts val="0"/>
                </a:spcBef>
                <a:spcAft>
                  <a:spcPts val="0"/>
                </a:spcAft>
                <a:buClr>
                  <a:srgbClr val="FFFFFF"/>
                </a:buClr>
                <a:buSzPts val="2000"/>
                <a:buFont typeface="Arial"/>
                <a:buNone/>
                <a:tabLst/>
                <a:defRPr/>
              </a:pPr>
              <a:r>
                <a:rPr kumimoji="0" lang="en-US" sz="2000" b="0"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Arial"/>
                </a:rPr>
                <a:t>The theory of Ricardian equivalence suggests that additional private saving will offset any increase in government borrowing, while reduced private saving will offset any decrease in government borrowing. Sometimes this theory holds true, and sometimes it does not.</a:t>
              </a:r>
              <a:endParaRPr kumimoji="0" lang="en-US" sz="2000" b="1" i="0" u="none" strike="noStrike" kern="0" cap="none" spc="0" normalizeH="0" baseline="0" noProof="0" dirty="0">
                <a:ln>
                  <a:noFill/>
                </a:ln>
                <a:solidFill>
                  <a:srgbClr val="FFFFFF"/>
                </a:solidFill>
                <a:effectLst/>
                <a:uLnTx/>
                <a:uFillTx/>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253720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Ricardian Equivalence in Practice</a:t>
            </a:r>
            <a:r>
              <a:rPr kumimoji="0" lang="en-US" sz="3000" b="0" i="0" u="none" strike="noStrike" kern="1200" cap="none" spc="0" normalizeH="0" baseline="-25000" noProof="0" dirty="0">
                <a:ln>
                  <a:noFill/>
                </a:ln>
                <a:solidFill>
                  <a:schemeClr val="tx1"/>
                </a:solidFill>
                <a:effectLst/>
                <a:uLnTx/>
                <a:uFillTx/>
                <a:latin typeface="Century Gothic"/>
                <a:ea typeface="+mn-ea"/>
                <a:cs typeface="+mn-cs"/>
                <a:sym typeface="Century Gothic"/>
              </a:rPr>
              <a:t>2</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o some extent, private saving does rise when governments run large budget deficits and fall when governments reduce deficits.">
            <a:extLst>
              <a:ext uri="{FF2B5EF4-FFF2-40B4-BE49-F238E27FC236}">
                <a16:creationId xmlns:a16="http://schemas.microsoft.com/office/drawing/2014/main" id="{8F4E44DC-A241-4411-96F1-1C705D4D565F}"/>
              </a:ext>
            </a:extLst>
          </p:cNvPr>
          <p:cNvGrpSpPr/>
          <p:nvPr/>
        </p:nvGrpSpPr>
        <p:grpSpPr>
          <a:xfrm>
            <a:off x="2066931" y="1515231"/>
            <a:ext cx="8058300" cy="987552"/>
            <a:chOff x="542923" y="1736761"/>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629912" y="1841158"/>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To some extent, private saving does rise when governments run large budget deficits and fall when governments reduce deficits.</a:t>
              </a:r>
            </a:p>
          </p:txBody>
        </p:sp>
      </p:grpSp>
      <p:grpSp>
        <p:nvGrpSpPr>
          <p:cNvPr id="17" name="Google Shape;157;p18" descr="The offsetting effects of private saving compared to government borrowing are much less than one to one.">
            <a:extLst>
              <a:ext uri="{FF2B5EF4-FFF2-40B4-BE49-F238E27FC236}">
                <a16:creationId xmlns:a16="http://schemas.microsoft.com/office/drawing/2014/main" id="{9539C497-B2E0-4BDD-84E8-45AFD211ECCD}"/>
              </a:ext>
            </a:extLst>
          </p:cNvPr>
          <p:cNvGrpSpPr/>
          <p:nvPr/>
        </p:nvGrpSpPr>
        <p:grpSpPr>
          <a:xfrm>
            <a:off x="2066821" y="2626574"/>
            <a:ext cx="8058300" cy="987552"/>
            <a:chOff x="542923" y="1736761"/>
            <a:chExt cx="8058300"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630022" y="1837640"/>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offsetting effects of private saving compared to government borrowing are much less than one to one. </a:t>
              </a:r>
            </a:p>
          </p:txBody>
        </p:sp>
      </p:grpSp>
      <p:grpSp>
        <p:nvGrpSpPr>
          <p:cNvPr id="20" name="Google Shape;157;p18" descr="This effect can vary a great deal from country to country, from time to time, and over the short run and long run.">
            <a:extLst>
              <a:ext uri="{FF2B5EF4-FFF2-40B4-BE49-F238E27FC236}">
                <a16:creationId xmlns:a16="http://schemas.microsoft.com/office/drawing/2014/main" id="{22D14B2A-682C-497B-B318-ED33E60AA45F}"/>
              </a:ext>
            </a:extLst>
          </p:cNvPr>
          <p:cNvGrpSpPr/>
          <p:nvPr/>
        </p:nvGrpSpPr>
        <p:grpSpPr>
          <a:xfrm>
            <a:off x="2066849" y="3737917"/>
            <a:ext cx="8058300" cy="987552"/>
            <a:chOff x="542923" y="1736761"/>
            <a:chExt cx="8058300"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629994" y="1839064"/>
              <a:ext cx="7720344"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This effect can vary a great deal from country to country, from time to time, and over the short run and long run.</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725532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621D0-014B-43C5-B6BB-8F296BFA1DAD}"/>
              </a:ext>
              <a:ext uri="{C183D7F6-B498-43B3-948B-1728B52AA6E4}">
                <adec:decorative xmlns:adec="http://schemas.microsoft.com/office/drawing/2017/decorative" val="1"/>
              </a:ext>
            </a:extLst>
          </p:cNvPr>
          <p:cNvSpPr/>
          <p:nvPr/>
        </p:nvSpPr>
        <p:spPr>
          <a:xfrm>
            <a:off x="1881188" y="1391483"/>
            <a:ext cx="8429625" cy="2037517"/>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0" y="180126"/>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National Saving and Investment Identity</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297678" y="1611400"/>
            <a:ext cx="7596645" cy="493367"/>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Consider the national saving and investment identity:</a:t>
            </a: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101600" marR="0" lvl="0" algn="ctr"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Object 6">
                <a:extLst>
                  <a:ext uri="{FF2B5EF4-FFF2-40B4-BE49-F238E27FC236}">
                    <a16:creationId xmlns:a16="http://schemas.microsoft.com/office/drawing/2014/main" id="{61CA4E81-40FB-4363-BD70-C240C3BAA973}"/>
                  </a:ext>
                </a:extLst>
              </p:cNvPr>
              <p:cNvSpPr txBox="1"/>
              <p:nvPr/>
            </p:nvSpPr>
            <p:spPr>
              <a:xfrm>
                <a:off x="2009775" y="2104767"/>
                <a:ext cx="8172450" cy="1144588"/>
              </a:xfrm>
              <a:prstGeom prst="rect">
                <a:avLst/>
              </a:prstGeom>
            </p:spPr>
            <p:txBody>
              <a:bodyPr>
                <a:noAutofit/>
              </a:bodyPr>
              <a:lstStyle/>
              <a:p>
                <a:pPr algn="ctr"/>
                <a14:m>
                  <m:oMathPara xmlns:m="http://schemas.openxmlformats.org/officeDocument/2006/math">
                    <m:oMathParaPr>
                      <m:jc m:val="left"/>
                    </m:oMathParaPr>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supplied</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quantity</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of</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financial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capital</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demanded</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saving</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trade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private</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investment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0">
                          <a:solidFill>
                            <a:srgbClr val="FFFFFF"/>
                          </a:solidFill>
                          <a:latin typeface="Calibri" panose="020F0502020204030204" pitchFamily="34" charset="0"/>
                          <a:cs typeface="Calibri" panose="020F0502020204030204" pitchFamily="34" charset="0"/>
                        </a:rPr>
                        <m:t>budget</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deficit</m:t>
                      </m:r>
                    </m:oMath>
                    <m:oMath xmlns:m="http://schemas.openxmlformats.org/officeDocument/2006/math">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0">
                          <a:solidFill>
                            <a:srgbClr val="FFFFFF"/>
                          </a:solidFill>
                          <a:latin typeface="Calibri" panose="020F0502020204030204" pitchFamily="34" charset="0"/>
                          <a:cs typeface="Calibri" panose="020F0502020204030204" pitchFamily="34" charset="0"/>
                        </a:rPr>
                        <m:t>         </m:t>
                      </m:r>
                      <m:r>
                        <m:rPr>
                          <m:nor/>
                        </m:rPr>
                        <a:rPr lang="en-US" sz="2000" b="0" i="0" smtClean="0">
                          <a:solidFill>
                            <a:srgbClr val="FFFFFF"/>
                          </a:solidFill>
                          <a:latin typeface="Calibri" panose="020F0502020204030204" pitchFamily="34" charset="0"/>
                          <a:cs typeface="Calibri" panose="020F0502020204030204" pitchFamily="34" charset="0"/>
                        </a:rPr>
                        <m:t>   </m:t>
                      </m:r>
                      <m:r>
                        <m:rPr>
                          <m:nor/>
                        </m:rPr>
                        <a:rPr lang="en-US" sz="2000" i="1">
                          <a:solidFill>
                            <a:srgbClr val="FFFFFF"/>
                          </a:solidFill>
                          <a:latin typeface="Calibri" panose="020F0502020204030204" pitchFamily="34" charset="0"/>
                          <a:cs typeface="Calibri" panose="020F0502020204030204" pitchFamily="34" charset="0"/>
                        </a:rPr>
                        <m:t>S</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M</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X</m:t>
                      </m:r>
                      <m:r>
                        <a:rPr lang="en-US" sz="2000" i="1">
                          <a:solidFill>
                            <a:srgbClr val="FFFFFF"/>
                          </a:solidFill>
                          <a:latin typeface="Cambria Math" panose="02040503050406030204" pitchFamily="18" charset="0"/>
                        </a:rPr>
                        <m:t>)</m:t>
                      </m:r>
                      <m:r>
                        <m:rPr>
                          <m:nor/>
                        </m:rPr>
                        <a:rPr lang="en-US" sz="2000" i="0">
                          <a:solidFill>
                            <a:srgbClr val="FFFFFF"/>
                          </a:solidFill>
                          <a:latin typeface="Calibri" panose="020F0502020204030204" pitchFamily="34" charset="0"/>
                          <a:cs typeface="Calibri" panose="020F0502020204030204" pitchFamily="34" charset="0"/>
                        </a:rPr>
                        <m:t> = </m:t>
                      </m:r>
                      <m:r>
                        <m:rPr>
                          <m:nor/>
                        </m:rPr>
                        <a:rPr lang="en-US" sz="2000" i="1">
                          <a:solidFill>
                            <a:srgbClr val="FFFFFF"/>
                          </a:solidFill>
                          <a:latin typeface="Calibri" panose="020F0502020204030204" pitchFamily="34" charset="0"/>
                          <a:cs typeface="Calibri" panose="020F0502020204030204" pitchFamily="34" charset="0"/>
                        </a:rPr>
                        <m:t>I</m:t>
                      </m:r>
                      <m:r>
                        <m:rPr>
                          <m:nor/>
                        </m:rPr>
                        <a:rPr lang="en-US" sz="2000" i="0">
                          <a:solidFill>
                            <a:srgbClr val="FFFFFF"/>
                          </a:solidFill>
                          <a:latin typeface="Calibri" panose="020F0502020204030204" pitchFamily="34" charset="0"/>
                          <a:cs typeface="Calibri" panose="020F0502020204030204" pitchFamily="34" charset="0"/>
                        </a:rPr>
                        <m:t> + </m:t>
                      </m:r>
                      <m:r>
                        <a:rPr lang="en-US" sz="2000" i="1">
                          <a:solidFill>
                            <a:srgbClr val="FFFFFF"/>
                          </a:solidFill>
                          <a:latin typeface="Cambria Math" panose="02040503050406030204" pitchFamily="18" charset="0"/>
                        </a:rPr>
                        <m:t>(</m:t>
                      </m:r>
                      <m:r>
                        <m:rPr>
                          <m:nor/>
                        </m:rPr>
                        <a:rPr lang="en-US" sz="2000" i="1">
                          <a:solidFill>
                            <a:srgbClr val="FFFFFF"/>
                          </a:solidFill>
                          <a:latin typeface="Calibri" panose="020F0502020204030204" pitchFamily="34" charset="0"/>
                          <a:cs typeface="Calibri" panose="020F0502020204030204" pitchFamily="34" charset="0"/>
                        </a:rPr>
                        <m:t>G</m:t>
                      </m:r>
                      <m:r>
                        <m:rPr>
                          <m:nor/>
                        </m:rPr>
                        <a:rPr lang="en-US" sz="2000" i="0">
                          <a:solidFill>
                            <a:srgbClr val="FFFFFF"/>
                          </a:solidFill>
                          <a:latin typeface="Calibri" panose="020F0502020204030204" pitchFamily="34" charset="0"/>
                          <a:cs typeface="Calibri" panose="020F0502020204030204" pitchFamily="34" charset="0"/>
                        </a:rPr>
                        <m:t>−</m:t>
                      </m:r>
                      <m:r>
                        <m:rPr>
                          <m:nor/>
                        </m:rPr>
                        <a:rPr lang="en-US" sz="2000" i="1">
                          <a:solidFill>
                            <a:srgbClr val="FFFFFF"/>
                          </a:solidFill>
                          <a:latin typeface="Calibri" panose="020F0502020204030204" pitchFamily="34" charset="0"/>
                          <a:cs typeface="Calibri" panose="020F0502020204030204" pitchFamily="34" charset="0"/>
                        </a:rPr>
                        <m:t>T</m:t>
                      </m:r>
                      <m:r>
                        <a:rPr lang="en-US" sz="2000" i="1">
                          <a:solidFill>
                            <a:srgbClr val="FFFFFF"/>
                          </a:solidFill>
                          <a:latin typeface="Cambria Math" panose="02040503050406030204" pitchFamily="18" charset="0"/>
                        </a:rPr>
                        <m:t>)</m:t>
                      </m:r>
                    </m:oMath>
                  </m:oMathPara>
                </a14:m>
                <a:endParaRPr lang="en-US" sz="2000" dirty="0">
                  <a:latin typeface="Calibri" panose="020F0502020204030204" pitchFamily="34" charset="0"/>
                  <a:cs typeface="Calibri" panose="020F0502020204030204" pitchFamily="34" charset="0"/>
                </a:endParaRPr>
              </a:p>
            </p:txBody>
          </p:sp>
        </mc:Choice>
        <mc:Fallback xmlns="">
          <p:sp>
            <p:nvSpPr>
              <p:cNvPr id="7" name="Object 6">
                <a:extLst>
                  <a:ext uri="{FF2B5EF4-FFF2-40B4-BE49-F238E27FC236}">
                    <a16:creationId xmlns:a16="http://schemas.microsoft.com/office/drawing/2014/main" id="{61CA4E81-40FB-4363-BD70-C240C3BAA973}"/>
                  </a:ext>
                </a:extLst>
              </p:cNvPr>
              <p:cNvSpPr txBox="1">
                <a:spLocks noRot="1" noChangeAspect="1" noMove="1" noResize="1" noEditPoints="1" noAdjustHandles="1" noChangeArrowheads="1" noChangeShapeType="1" noTextEdit="1"/>
              </p:cNvSpPr>
              <p:nvPr/>
            </p:nvSpPr>
            <p:spPr>
              <a:xfrm>
                <a:off x="2009775" y="2104767"/>
                <a:ext cx="8172450" cy="1144588"/>
              </a:xfrm>
              <a:prstGeom prst="rect">
                <a:avLst/>
              </a:prstGeom>
              <a:blipFill>
                <a:blip r:embed="rId3"/>
                <a:stretch>
                  <a:fillRect l="-299"/>
                </a:stretch>
              </a:blipFill>
            </p:spPr>
            <p:txBody>
              <a:bodyPr/>
              <a:lstStyle/>
              <a:p>
                <a:r>
                  <a:rPr lang="en-US">
                    <a:noFill/>
                  </a:rPr>
                  <a:t> </a:t>
                </a:r>
              </a:p>
            </p:txBody>
          </p:sp>
        </mc:Fallback>
      </mc:AlternateContent>
      <p:grpSp>
        <p:nvGrpSpPr>
          <p:cNvPr id="12" name="Google Shape;157;p18" descr="If the Ricardian equivalence was a one-to-one relationship, changes in the budget deficit would be exactly offset by changes in private saving while trade deficit and private investment would not change.&#10;">
            <a:extLst>
              <a:ext uri="{FF2B5EF4-FFF2-40B4-BE49-F238E27FC236}">
                <a16:creationId xmlns:a16="http://schemas.microsoft.com/office/drawing/2014/main" id="{083A2601-0C50-4837-AD57-49465B5731AD}"/>
              </a:ext>
            </a:extLst>
          </p:cNvPr>
          <p:cNvGrpSpPr/>
          <p:nvPr/>
        </p:nvGrpSpPr>
        <p:grpSpPr>
          <a:xfrm>
            <a:off x="1881187" y="3695643"/>
            <a:ext cx="8454738" cy="1115568"/>
            <a:chOff x="542866" y="1736761"/>
            <a:chExt cx="8058357" cy="807000"/>
          </a:xfrm>
        </p:grpSpPr>
        <p:sp>
          <p:nvSpPr>
            <p:cNvPr id="13" name="Google Shape;158;p18">
              <a:extLst>
                <a:ext uri="{FF2B5EF4-FFF2-40B4-BE49-F238E27FC236}">
                  <a16:creationId xmlns:a16="http://schemas.microsoft.com/office/drawing/2014/main" id="{78CAFF60-D94A-4E5E-8953-3DEFDEBCF278}"/>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4" name="Google Shape;159;p18">
              <a:extLst>
                <a:ext uri="{FF2B5EF4-FFF2-40B4-BE49-F238E27FC236}">
                  <a16:creationId xmlns:a16="http://schemas.microsoft.com/office/drawing/2014/main" id="{B79B2D3A-0A78-4B6F-B6CC-74DE1E213EE5}"/>
                </a:ext>
              </a:extLst>
            </p:cNvPr>
            <p:cNvSpPr txBox="1"/>
            <p:nvPr/>
          </p:nvSpPr>
          <p:spPr>
            <a:xfrm>
              <a:off x="542866" y="1779133"/>
              <a:ext cx="7911862"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Ricardian equivalence was a one-to-one relationship, changes in the budget deficit would be exactly offset by changes in private saving while trade deficit and private investment would not change.</a:t>
              </a:r>
              <a:endParaRPr lang="en-US" sz="2000" dirty="0">
                <a:solidFill>
                  <a:schemeClr val="lt1"/>
                </a:solidFill>
                <a:latin typeface="Calibri"/>
                <a:ea typeface="Calibri"/>
                <a:cs typeface="Calibri"/>
                <a:sym typeface="Calibri"/>
              </a:endParaRPr>
            </a:p>
          </p:txBody>
        </p:sp>
      </p:grpSp>
      <p:grpSp>
        <p:nvGrpSpPr>
          <p:cNvPr id="15" name="Google Shape;157;p18" descr="Empirical evidence shows that the relationship is not one-to-one and that changes in the government deficit will also impact the trade deficit and private investment.&#10;">
            <a:extLst>
              <a:ext uri="{FF2B5EF4-FFF2-40B4-BE49-F238E27FC236}">
                <a16:creationId xmlns:a16="http://schemas.microsoft.com/office/drawing/2014/main" id="{63247FDF-EC4D-4021-8076-B74B42D5A0E8}"/>
              </a:ext>
            </a:extLst>
          </p:cNvPr>
          <p:cNvGrpSpPr/>
          <p:nvPr/>
        </p:nvGrpSpPr>
        <p:grpSpPr>
          <a:xfrm>
            <a:off x="1881188" y="4951630"/>
            <a:ext cx="8454678" cy="1115568"/>
            <a:chOff x="542866" y="1736761"/>
            <a:chExt cx="8058357" cy="807000"/>
          </a:xfrm>
        </p:grpSpPr>
        <p:sp>
          <p:nvSpPr>
            <p:cNvPr id="16" name="Google Shape;158;p18">
              <a:extLst>
                <a:ext uri="{FF2B5EF4-FFF2-40B4-BE49-F238E27FC236}">
                  <a16:creationId xmlns:a16="http://schemas.microsoft.com/office/drawing/2014/main" id="{1D021D57-C20B-41FE-A65A-8E97CDFAAF93}"/>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7" name="Google Shape;159;p18">
              <a:extLst>
                <a:ext uri="{FF2B5EF4-FFF2-40B4-BE49-F238E27FC236}">
                  <a16:creationId xmlns:a16="http://schemas.microsoft.com/office/drawing/2014/main" id="{BA6958AE-C8D8-4C76-80AB-71CD3549DBFF}"/>
                </a:ext>
              </a:extLst>
            </p:cNvPr>
            <p:cNvSpPr txBox="1"/>
            <p:nvPr/>
          </p:nvSpPr>
          <p:spPr>
            <a:xfrm>
              <a:off x="542866" y="1768462"/>
              <a:ext cx="791191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Empirical evidence shows that the relationship is not one-to-one and that changes in the government deficit will also impact the trade deficit and private investment.</a:t>
              </a:r>
              <a:endParaRPr lang="en-US"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33159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8" name="Google Shape;68;p3"/>
          <p:cNvSpPr txBox="1">
            <a:spLocks noGrp="1"/>
          </p:cNvSpPr>
          <p:nvPr>
            <p:ph type="title" idx="4294967295"/>
          </p:nvPr>
        </p:nvSpPr>
        <p:spPr>
          <a:xfrm>
            <a:off x="1569721" y="225068"/>
            <a:ext cx="9052501" cy="553957"/>
          </a:xfrm>
          <a:prstGeom prst="rect">
            <a:avLst/>
          </a:prstGeom>
          <a:noFill/>
          <a:ln>
            <a:noFill/>
            <a:prstDash/>
          </a:ln>
          <a:effectLst/>
        </p:spPr>
        <p:txBody>
          <a:bodyPr rot="0" spcFirstLastPara="1" vertOverflow="overflow" horzOverflow="overflow" vert="horz" wrap="square" lIns="45700" tIns="45700" rIns="45700"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Century Gothic"/>
              <a:buNone/>
              <a:tabLst/>
              <a:defRPr/>
            </a:pPr>
            <a:r>
              <a:rPr kumimoji="0" lang="en-US" sz="3000" b="0" i="0" u="none" strike="noStrike" kern="1200" cap="none" spc="0" normalizeH="0" baseline="0" noProof="0" dirty="0">
                <a:ln>
                  <a:noFill/>
                </a:ln>
                <a:solidFill>
                  <a:schemeClr val="tx1"/>
                </a:solidFill>
                <a:effectLst/>
                <a:uLnTx/>
                <a:uFillTx/>
                <a:latin typeface="Century Gothic"/>
                <a:ea typeface="+mn-ea"/>
                <a:cs typeface="+mn-cs"/>
                <a:sym typeface="Century Gothic"/>
              </a:rPr>
              <a:t>Ricardian Equivalence in Practice</a:t>
            </a:r>
            <a:r>
              <a:rPr kumimoji="0" lang="en-US" sz="3000" b="0" i="0" u="none" strike="noStrike" kern="1200" cap="none" spc="0" normalizeH="0" baseline="-25000" noProof="0" dirty="0">
                <a:ln>
                  <a:noFill/>
                </a:ln>
                <a:solidFill>
                  <a:schemeClr val="tx1"/>
                </a:solidFill>
                <a:effectLst/>
                <a:uLnTx/>
                <a:uFillTx/>
                <a:latin typeface="Century Gothic"/>
                <a:ea typeface="+mn-ea"/>
                <a:cs typeface="+mn-cs"/>
                <a:sym typeface="Century Gothic"/>
              </a:rPr>
              <a:t>3</a:t>
            </a:r>
            <a:endParaRPr kumimoji="0" lang="en-US" sz="3200" b="0" i="0" u="none" strike="noStrike" kern="1200" cap="none" spc="0" normalizeH="0" baseline="-25000" noProof="0" dirty="0">
              <a:ln>
                <a:noFill/>
              </a:ln>
              <a:solidFill>
                <a:schemeClr val="tx1"/>
              </a:solidFill>
              <a:effectLst/>
              <a:uLnTx/>
              <a:uFillTx/>
              <a:latin typeface="+mn-lt"/>
              <a:ea typeface="+mn-ea"/>
              <a:cs typeface="+mn-cs"/>
            </a:endParaRPr>
          </a:p>
        </p:txBody>
      </p:sp>
      <p:cxnSp>
        <p:nvCxnSpPr>
          <p:cNvPr id="70" name="Google Shape;70;p3">
            <a:extLst>
              <a:ext uri="{C183D7F6-B498-43B3-948B-1728B52AA6E4}">
                <adec:decorative xmlns:adec="http://schemas.microsoft.com/office/drawing/2017/decorative" val="1"/>
              </a:ext>
            </a:extLst>
          </p:cNvPr>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grpSp>
        <p:nvGrpSpPr>
          <p:cNvPr id="11" name="Google Shape;154;p18" descr="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10;">
            <a:extLst>
              <a:ext uri="{FF2B5EF4-FFF2-40B4-BE49-F238E27FC236}">
                <a16:creationId xmlns:a16="http://schemas.microsoft.com/office/drawing/2014/main" id="{8F4E44DC-A241-4411-96F1-1C705D4D565F}"/>
              </a:ext>
            </a:extLst>
          </p:cNvPr>
          <p:cNvGrpSpPr/>
          <p:nvPr/>
        </p:nvGrpSpPr>
        <p:grpSpPr>
          <a:xfrm>
            <a:off x="2066766" y="1442056"/>
            <a:ext cx="8058300" cy="1949305"/>
            <a:chOff x="542756" y="1801106"/>
            <a:chExt cx="8058300"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756" y="1801106"/>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dirty="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5062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Think about your saving habits now. Do you think the amount you save shifts with movements in the economy? Suppose the government mentions that all prices are going to increase by 1% next year. Will this affect your current saving habits? What if prices increase by 50%? Do you think you will start saving more now?</a:t>
              </a:r>
            </a:p>
          </p:txBody>
        </p:sp>
      </p:grpSp>
      <p:pic>
        <p:nvPicPr>
          <p:cNvPr id="3" name="Picture 2" descr="A picture of someone putting money in a piggy bank">
            <a:extLst>
              <a:ext uri="{FF2B5EF4-FFF2-40B4-BE49-F238E27FC236}">
                <a16:creationId xmlns:a16="http://schemas.microsoft.com/office/drawing/2014/main" id="{E1F7D663-83CB-4F88-AA75-0DB765F373EA}"/>
              </a:ext>
            </a:extLst>
          </p:cNvPr>
          <p:cNvPicPr>
            <a:picLocks noChangeAspect="1"/>
          </p:cNvPicPr>
          <p:nvPr/>
        </p:nvPicPr>
        <p:blipFill>
          <a:blip r:embed="rId3"/>
          <a:stretch>
            <a:fillRect/>
          </a:stretch>
        </p:blipFill>
        <p:spPr>
          <a:xfrm>
            <a:off x="4088969" y="3622064"/>
            <a:ext cx="4014061" cy="3010868"/>
          </a:xfrm>
          <a:prstGeom prst="rect">
            <a:avLst/>
          </a:prstGeom>
        </p:spPr>
      </p:pic>
    </p:spTree>
    <p:extLst>
      <p:ext uri="{BB962C8B-B14F-4D97-AF65-F5344CB8AC3E}">
        <p14:creationId xmlns:p14="http://schemas.microsoft.com/office/powerpoint/2010/main" val="2011793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 uri="{C183D7F6-B498-43B3-948B-1728B52AA6E4}">
                <adec:decorative xmlns:adec="http://schemas.microsoft.com/office/drawing/2017/decorative" val="1"/>
              </a:ext>
            </a:extLst>
          </p:cNvPr>
          <p:cNvSpPr/>
          <p:nvPr/>
        </p:nvSpPr>
        <p:spPr>
          <a:xfrm>
            <a:off x="1881188" y="1433251"/>
            <a:ext cx="8429625" cy="4079653"/>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theory of Ricardian equivalence holds that changes in private saving will offset changes in government borrowing or saving.</a:t>
            </a:r>
          </a:p>
          <a:p>
            <a:pPr marL="101600" marR="0" lvl="0" algn="l" rtl="0">
              <a:spcBef>
                <a:spcPts val="0"/>
              </a:spcBef>
              <a:spcAft>
                <a:spcPts val="0"/>
              </a:spcAft>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Increased private saving will offset higher budget deficits, while increased private borrowing will offset higher budget surpluses.</a:t>
            </a:r>
          </a:p>
          <a:p>
            <a:pPr marL="101600">
              <a:buClr>
                <a:schemeClr val="lt1"/>
              </a:buClr>
              <a:buSzPts val="2000"/>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theory holds true, changes in government borrowing or saving would not impact private investment in physical capital or the trade balance.</a:t>
            </a:r>
          </a:p>
          <a:p>
            <a:pPr marL="101600">
              <a:buClr>
                <a:schemeClr val="lt1"/>
              </a:buClr>
              <a:buSzPts val="2000"/>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Empirical evidence shows that Ricardian equivalence is only partially true.</a:t>
            </a: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87143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3C08A74-5D2D-42CA-8B8D-89D7CE9C9D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FD9DF9-7BA6-4696-B289-6E7C58928B3F}">
  <ds:schemaRefs>
    <ds:schemaRef ds:uri="http://schemas.microsoft.com/sharepoint/v3/contenttype/forms"/>
  </ds:schemaRefs>
</ds:datastoreItem>
</file>

<file path=customXml/itemProps3.xml><?xml version="1.0" encoding="utf-8"?>
<ds:datastoreItem xmlns:ds="http://schemas.openxmlformats.org/officeDocument/2006/customXml" ds:itemID="{D7EE2056-2F1F-45B4-9168-4A1C1901FAAD}">
  <ds:schemaRefs>
    <ds:schemaRef ds:uri="http://schemas.microsoft.com/office/2006/documentManagement/types"/>
    <ds:schemaRef ds:uri="http://purl.org/dc/elements/1.1/"/>
    <ds:schemaRef ds:uri="http://purl.org/dc/dcmitype/"/>
    <ds:schemaRef ds:uri="http://purl.org/dc/terms/"/>
    <ds:schemaRef ds:uri="06d9c582-05c2-476b-83d2-72ab8b1380b2"/>
    <ds:schemaRef ds:uri="http://schemas.microsoft.com/office/infopath/2007/PartnerControls"/>
    <ds:schemaRef ds:uri="http://schemas.microsoft.com/office/2006/metadata/properties"/>
    <ds:schemaRef ds:uri="http://schemas.openxmlformats.org/package/2006/metadata/core-properties"/>
    <ds:schemaRef ds:uri="fdab59f7-c3a7-48e5-acd8-618ce834776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1539</TotalTime>
  <Words>1212</Words>
  <Application>Microsoft Office PowerPoint</Application>
  <PresentationFormat>Widescreen</PresentationFormat>
  <Paragraphs>58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Century Gothic</vt:lpstr>
      <vt:lpstr>Arial</vt:lpstr>
      <vt:lpstr>Calibri</vt:lpstr>
      <vt:lpstr>Cambria Math</vt:lpstr>
      <vt:lpstr>Office Theme</vt:lpstr>
      <vt:lpstr>How Government Borrowing Affects Private Saving</vt:lpstr>
      <vt:lpstr>Reaction to Government Budget Changes</vt:lpstr>
      <vt:lpstr>Ricardian Equivalence1</vt:lpstr>
      <vt:lpstr>Ricardian Equivalence in Practice1</vt:lpstr>
      <vt:lpstr>Ricardian Equivalence2</vt:lpstr>
      <vt:lpstr>Ricardian Equivalence in Practice2</vt:lpstr>
      <vt:lpstr>National Saving and Investment Identity</vt:lpstr>
      <vt:lpstr>Ricardian Equivalence in Practice3</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Economics, 2nd Edition</dc:title>
  <dc:creator>Hawkes Learning</dc:creator>
  <cp:lastModifiedBy>Caitlin Coleman</cp:lastModifiedBy>
  <cp:revision>94</cp:revision>
  <dcterms:modified xsi:type="dcterms:W3CDTF">2026-02-02T19:41:43Z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