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5"/>
  </p:notesMasterIdLst>
  <p:sldIdLst>
    <p:sldId id="388" r:id="rId5"/>
    <p:sldId id="389" r:id="rId6"/>
    <p:sldId id="390" r:id="rId7"/>
    <p:sldId id="391" r:id="rId8"/>
    <p:sldId id="392" r:id="rId9"/>
    <p:sldId id="393" r:id="rId10"/>
    <p:sldId id="394" r:id="rId11"/>
    <p:sldId id="395" r:id="rId12"/>
    <p:sldId id="396" r:id="rId13"/>
    <p:sldId id="275"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9524F-52AE-4741-8DC7-5B897B63F6E3}" v="3" dt="2026-02-02T19:40:10.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8126" autoAdjust="0"/>
  </p:normalViewPr>
  <p:slideViewPr>
    <p:cSldViewPr snapToGrid="0">
      <p:cViewPr varScale="1">
        <p:scale>
          <a:sx n="69" d="100"/>
          <a:sy n="69" d="100"/>
        </p:scale>
        <p:origin x="113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21T19:55:16.445" v="26" actId="13244"/>
      <pc:docMkLst>
        <pc:docMk/>
      </pc:docMkLst>
      <pc:sldChg chg="addSp modSp mod">
        <pc:chgData name="Annaleise Radchenko" userId="6249d1a9-d5dd-4793-b8df-98b5e6874abb" providerId="ADAL" clId="{4A5B4154-50F6-4F5B-A4D7-A9ED8C205C6B}" dt="2026-01-21T19:55:16.445" v="26" actId="13244"/>
        <pc:sldMkLst>
          <pc:docMk/>
          <pc:sldMk cId="0" sldId="275"/>
        </pc:sldMkLst>
        <pc:spChg chg="add mod ord">
          <ac:chgData name="Annaleise Radchenko" userId="6249d1a9-d5dd-4793-b8df-98b5e6874abb" providerId="ADAL" clId="{4A5B4154-50F6-4F5B-A4D7-A9ED8C205C6B}" dt="2026-01-21T19:55:16.445" v="26" actId="13244"/>
          <ac:spMkLst>
            <pc:docMk/>
            <pc:sldMk cId="0" sldId="275"/>
            <ac:spMk id="2" creationId="{3CCF9AEC-65CE-4A91-A3D9-518452388610}"/>
          </ac:spMkLst>
        </pc:spChg>
        <pc:picChg chg="mod">
          <ac:chgData name="Annaleise Radchenko" userId="6249d1a9-d5dd-4793-b8df-98b5e6874abb" providerId="ADAL" clId="{4A5B4154-50F6-4F5B-A4D7-A9ED8C205C6B}" dt="2026-01-21T19:55:11.795" v="22" actId="962"/>
          <ac:picMkLst>
            <pc:docMk/>
            <pc:sldMk cId="0" sldId="275"/>
            <ac:picMk id="350" creationId="{00000000-0000-0000-0000-000000000000}"/>
          </ac:picMkLst>
        </pc:picChg>
        <pc:picChg chg="mod">
          <ac:chgData name="Annaleise Radchenko" userId="6249d1a9-d5dd-4793-b8df-98b5e6874abb" providerId="ADAL" clId="{4A5B4154-50F6-4F5B-A4D7-A9ED8C205C6B}" dt="2026-01-21T19:55:12.668" v="23" actId="962"/>
          <ac:picMkLst>
            <pc:docMk/>
            <pc:sldMk cId="0" sldId="275"/>
            <ac:picMk id="351" creationId="{00000000-0000-0000-0000-000000000000}"/>
          </ac:picMkLst>
        </pc:picChg>
        <pc:picChg chg="mod">
          <ac:chgData name="Annaleise Radchenko" userId="6249d1a9-d5dd-4793-b8df-98b5e6874abb" providerId="ADAL" clId="{4A5B4154-50F6-4F5B-A4D7-A9ED8C205C6B}" dt="2026-01-21T19:55:13.570" v="24" actId="962"/>
          <ac:picMkLst>
            <pc:docMk/>
            <pc:sldMk cId="0" sldId="275"/>
            <ac:picMk id="352" creationId="{00000000-0000-0000-0000-000000000000}"/>
          </ac:picMkLst>
        </pc:picChg>
        <pc:picChg chg="mod">
          <ac:chgData name="Annaleise Radchenko" userId="6249d1a9-d5dd-4793-b8df-98b5e6874abb" providerId="ADAL" clId="{4A5B4154-50F6-4F5B-A4D7-A9ED8C205C6B}" dt="2026-01-21T19:55:14.554" v="25" actId="962"/>
          <ac:picMkLst>
            <pc:docMk/>
            <pc:sldMk cId="0" sldId="275"/>
            <ac:picMk id="353" creationId="{00000000-0000-0000-0000-000000000000}"/>
          </ac:picMkLst>
        </pc:picChg>
        <pc:cxnChg chg="mod">
          <ac:chgData name="Annaleise Radchenko" userId="6249d1a9-d5dd-4793-b8df-98b5e6874abb" providerId="ADAL" clId="{4A5B4154-50F6-4F5B-A4D7-A9ED8C205C6B}" dt="2026-01-21T19:54:52.416" v="5" actId="962"/>
          <ac:cxnSpMkLst>
            <pc:docMk/>
            <pc:sldMk cId="0" sldId="275"/>
            <ac:cxnSpMk id="348" creationId="{00000000-0000-0000-0000-000000000000}"/>
          </ac:cxnSpMkLst>
        </pc:cxnChg>
      </pc:sldChg>
      <pc:sldChg chg="add">
        <pc:chgData name="Annaleise Radchenko" userId="6249d1a9-d5dd-4793-b8df-98b5e6874abb" providerId="ADAL" clId="{4A5B4154-50F6-4F5B-A4D7-A9ED8C205C6B}" dt="2026-01-21T19:53:53.841" v="0"/>
        <pc:sldMkLst>
          <pc:docMk/>
          <pc:sldMk cId="0" sldId="388"/>
        </pc:sldMkLst>
      </pc:sldChg>
      <pc:sldChg chg="add">
        <pc:chgData name="Annaleise Radchenko" userId="6249d1a9-d5dd-4793-b8df-98b5e6874abb" providerId="ADAL" clId="{4A5B4154-50F6-4F5B-A4D7-A9ED8C205C6B}" dt="2026-01-21T19:53:53.841" v="0"/>
        <pc:sldMkLst>
          <pc:docMk/>
          <pc:sldMk cId="2049070311" sldId="389"/>
        </pc:sldMkLst>
      </pc:sldChg>
      <pc:sldChg chg="add">
        <pc:chgData name="Annaleise Radchenko" userId="6249d1a9-d5dd-4793-b8df-98b5e6874abb" providerId="ADAL" clId="{4A5B4154-50F6-4F5B-A4D7-A9ED8C205C6B}" dt="2026-01-21T19:53:53.841" v="0"/>
        <pc:sldMkLst>
          <pc:docMk/>
          <pc:sldMk cId="610172127" sldId="390"/>
        </pc:sldMkLst>
      </pc:sldChg>
      <pc:sldChg chg="add">
        <pc:chgData name="Annaleise Radchenko" userId="6249d1a9-d5dd-4793-b8df-98b5e6874abb" providerId="ADAL" clId="{4A5B4154-50F6-4F5B-A4D7-A9ED8C205C6B}" dt="2026-01-21T19:53:53.841" v="0"/>
        <pc:sldMkLst>
          <pc:docMk/>
          <pc:sldMk cId="3100263131" sldId="391"/>
        </pc:sldMkLst>
      </pc:sldChg>
      <pc:sldChg chg="modSp add mod">
        <pc:chgData name="Annaleise Radchenko" userId="6249d1a9-d5dd-4793-b8df-98b5e6874abb" providerId="ADAL" clId="{4A5B4154-50F6-4F5B-A4D7-A9ED8C205C6B}" dt="2026-01-21T19:54:28.831" v="3" actId="20577"/>
        <pc:sldMkLst>
          <pc:docMk/>
          <pc:sldMk cId="2772660979" sldId="392"/>
        </pc:sldMkLst>
        <pc:spChg chg="mod">
          <ac:chgData name="Annaleise Radchenko" userId="6249d1a9-d5dd-4793-b8df-98b5e6874abb" providerId="ADAL" clId="{4A5B4154-50F6-4F5B-A4D7-A9ED8C205C6B}" dt="2026-01-21T19:54:28.831" v="3" actId="20577"/>
          <ac:spMkLst>
            <pc:docMk/>
            <pc:sldMk cId="2772660979" sldId="392"/>
            <ac:spMk id="68" creationId="{00000000-0000-0000-0000-000000000000}"/>
          </ac:spMkLst>
        </pc:spChg>
      </pc:sldChg>
      <pc:sldChg chg="add">
        <pc:chgData name="Annaleise Radchenko" userId="6249d1a9-d5dd-4793-b8df-98b5e6874abb" providerId="ADAL" clId="{4A5B4154-50F6-4F5B-A4D7-A9ED8C205C6B}" dt="2026-01-21T19:53:53.841" v="0"/>
        <pc:sldMkLst>
          <pc:docMk/>
          <pc:sldMk cId="917994372" sldId="393"/>
        </pc:sldMkLst>
      </pc:sldChg>
      <pc:sldChg chg="modSp add mod">
        <pc:chgData name="Annaleise Radchenko" userId="6249d1a9-d5dd-4793-b8df-98b5e6874abb" providerId="ADAL" clId="{4A5B4154-50F6-4F5B-A4D7-A9ED8C205C6B}" dt="2026-01-21T19:54:37.003" v="4" actId="20577"/>
        <pc:sldMkLst>
          <pc:docMk/>
          <pc:sldMk cId="4151115130" sldId="394"/>
        </pc:sldMkLst>
        <pc:spChg chg="mod">
          <ac:chgData name="Annaleise Radchenko" userId="6249d1a9-d5dd-4793-b8df-98b5e6874abb" providerId="ADAL" clId="{4A5B4154-50F6-4F5B-A4D7-A9ED8C205C6B}" dt="2026-01-21T19:54:37.003" v="4" actId="20577"/>
          <ac:spMkLst>
            <pc:docMk/>
            <pc:sldMk cId="4151115130" sldId="394"/>
            <ac:spMk id="68" creationId="{00000000-0000-0000-0000-000000000000}"/>
          </ac:spMkLst>
        </pc:spChg>
      </pc:sldChg>
      <pc:sldChg chg="add">
        <pc:chgData name="Annaleise Radchenko" userId="6249d1a9-d5dd-4793-b8df-98b5e6874abb" providerId="ADAL" clId="{4A5B4154-50F6-4F5B-A4D7-A9ED8C205C6B}" dt="2026-01-21T19:53:53.841" v="0"/>
        <pc:sldMkLst>
          <pc:docMk/>
          <pc:sldMk cId="1459470184" sldId="395"/>
        </pc:sldMkLst>
      </pc:sldChg>
      <pc:sldChg chg="modSp add mod">
        <pc:chgData name="Annaleise Radchenko" userId="6249d1a9-d5dd-4793-b8df-98b5e6874abb" providerId="ADAL" clId="{4A5B4154-50F6-4F5B-A4D7-A9ED8C205C6B}" dt="2026-01-21T19:54:08.834" v="2" actId="20577"/>
        <pc:sldMkLst>
          <pc:docMk/>
          <pc:sldMk cId="2808096044" sldId="396"/>
        </pc:sldMkLst>
        <pc:spChg chg="mod">
          <ac:chgData name="Annaleise Radchenko" userId="6249d1a9-d5dd-4793-b8df-98b5e6874abb" providerId="ADAL" clId="{4A5B4154-50F6-4F5B-A4D7-A9ED8C205C6B}" dt="2026-01-21T19:54:08.834" v="2" actId="20577"/>
          <ac:spMkLst>
            <pc:docMk/>
            <pc:sldMk cId="2808096044" sldId="396"/>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Net inflow of foreign financial investment always accompanies a trade deficit, while net outflow of financial investment always accompanies a trade surplus. A higher level of imports, so long as exports remain fixed, will create a larger trade deficit. If the U.S. purchases more imported goods, foreign countries use those dollars to invest in the U.S., leading to an inflow of foreign investment. A trade deficit often accompanies a budget deficit.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1980s, economists and newspaper articles often referred to twin deficits as the budget deficit and trade deficit both grew substantially. From 1981 to 1985, the federal budget deficit increased from 2.4% of GDP to 5.2%, while the trade deficit increased from 0.2% to 2.7%. During this time, the inflow of foreign investment capital matched the increase in government borrowing, making the government budget deficit and trade deficit move together. The budget and trade deficit do not always move together because the other components of the national saving and investment identity often change as well.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74407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Budget deficit rises, U.S. issues Treasury bonds to finance deficit</a:t>
            </a:r>
          </a:p>
          <a:p>
            <a:pPr marL="0" lvl="0" indent="0" algn="l" rtl="0">
              <a:spcBef>
                <a:spcPts val="0"/>
              </a:spcBef>
              <a:spcAft>
                <a:spcPts val="0"/>
              </a:spcAft>
              <a:buNone/>
            </a:pPr>
            <a:r>
              <a:rPr lang="en-US" dirty="0"/>
              <a:t>International investors demand more dollars and supply fewer dollars</a:t>
            </a:r>
          </a:p>
          <a:p>
            <a:pPr marL="0" lvl="0" indent="0" algn="l" rtl="0">
              <a:spcBef>
                <a:spcPts val="0"/>
              </a:spcBef>
              <a:spcAft>
                <a:spcPts val="0"/>
              </a:spcAft>
              <a:buNone/>
            </a:pPr>
            <a:r>
              <a:rPr lang="en-US" dirty="0"/>
              <a:t>Equilibrium exchange rate in the market for dollars increases</a:t>
            </a:r>
          </a:p>
          <a:p>
            <a:pPr marL="0" lvl="0" indent="0" algn="l" rtl="0">
              <a:spcBef>
                <a:spcPts val="0"/>
              </a:spcBef>
              <a:spcAft>
                <a:spcPts val="0"/>
              </a:spcAft>
              <a:buNone/>
            </a:pPr>
            <a:r>
              <a:rPr lang="en-US" dirty="0"/>
              <a:t>Causes trade deficit or reduced trade surplus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362299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It can be said that interest rates drive the exchange rate appreciation; a budget deficit can: increase domestic interest rate, attract inflow of foreign financial capital, appreciate the value of the dollar, cause Americans to buy fewer foreign bonds, supplying fewer dollars, increase demand for domestic financial capital, and create a larger trade deficit. A larger budget deficit can lead to a larger trade deficit, but the connection is not always one to one.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21934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early 2000s, Turkey often borrowed dollars to finance budget deficits, leading to high levels of inflation. In 2002, when investors from other countries withdrew their funds, the supply of the Turkish lira increased, causing it to depreciate in value. Loans in dollars from the U.S. became more expensive for Turkish banks to repay due to the lira depreciating. Many Turkish banks then went bankrupt, causing a large decrease in aggregate demand and a recession.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88518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Imagine the U.S. dollar depreciates overnight. How would this affect your daily consumption? Would you decide to invest or save more? How will this affect the economy in the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413022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the inflow of foreign investment capital is from foreign investors making long-term direct investments in firms, there may be no reason for concern. The danger arises when foreign investment is not funding long-term physical capital investment but instead funding short-term portfolio investment in government bonds. Foreign financial investors are on alert for any reason to fear a decrease in the exchange rate or a failure of repayment. Reducing a nation's budget deficit is not always successful in reducing its trade deficit because other elements of the national saving and investment identity may change instead.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88671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a:extLst>
              <a:ext uri="{C183D7F6-B498-43B3-948B-1728B52AA6E4}">
                <adec:decorative xmlns:adec="http://schemas.microsoft.com/office/drawing/2017/decorative" val="1"/>
              </a:ext>
            </a:extLst>
          </p:cNvPr>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dirty="0">
              <a:solidFill>
                <a:srgbClr val="404040"/>
              </a:solidFill>
              <a:latin typeface="Calibri"/>
              <a:ea typeface="Calibri"/>
              <a:cs typeface="Calibri"/>
              <a:sym typeface="Calibri"/>
            </a:endParaRPr>
          </a:p>
        </p:txBody>
      </p:sp>
      <p:sp>
        <p:nvSpPr>
          <p:cNvPr id="50" name="Google Shape;50;p1"/>
          <p:cNvSpPr txBox="1">
            <a:spLocks noGrp="1"/>
          </p:cNvSpPr>
          <p:nvPr>
            <p:ph type="title" idx="4294967295"/>
          </p:nvPr>
        </p:nvSpPr>
        <p:spPr>
          <a:xfrm>
            <a:off x="1569718" y="2209531"/>
            <a:ext cx="9052562" cy="1938952"/>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entury Gothic"/>
              <a:buNone/>
              <a:tabLst/>
              <a:defRPr/>
            </a:pPr>
            <a:r>
              <a:rPr kumimoji="0" lang="en-US" sz="6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Fiscal Policy and the Trade Balance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1" name="Google Shape;51;p1">
            <a:extLst>
              <a:ext uri="{C183D7F6-B498-43B3-948B-1728B52AA6E4}">
                <adec:decorative xmlns:adec="http://schemas.microsoft.com/office/drawing/2017/decorative" val="1"/>
              </a:ext>
            </a:extLst>
          </p:cNvPr>
          <p:cNvCxnSpPr/>
          <p:nvPr/>
        </p:nvCxnSpPr>
        <p:spPr>
          <a:xfrm>
            <a:off x="3130059" y="4307737"/>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cxnSp>
        <p:nvCxnSpPr>
          <p:cNvPr id="53" name="Google Shape;53;p1">
            <a:extLst>
              <a:ext uri="{C183D7F6-B498-43B3-948B-1728B52AA6E4}">
                <adec:decorative xmlns:adec="http://schemas.microsoft.com/office/drawing/2017/decorative" val="1"/>
              </a:ext>
            </a:extLst>
          </p:cNvPr>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a:extLst>
              <a:ext uri="{C183D7F6-B498-43B3-948B-1728B52AA6E4}">
                <adec:decorative xmlns:adec="http://schemas.microsoft.com/office/drawing/2017/decorative" val="1"/>
              </a:ext>
            </a:extLst>
          </p:cNvPr>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2" name="Title 1">
            <a:extLst>
              <a:ext uri="{FF2B5EF4-FFF2-40B4-BE49-F238E27FC236}">
                <a16:creationId xmlns:a16="http://schemas.microsoft.com/office/drawing/2014/main" id="{3CCF9AEC-65CE-4A91-A3D9-518452388610}"/>
              </a:ext>
            </a:extLst>
          </p:cNvPr>
          <p:cNvSpPr>
            <a:spLocks noGrp="1"/>
          </p:cNvSpPr>
          <p:nvPr>
            <p:ph type="title"/>
          </p:nvPr>
        </p:nvSpPr>
        <p:spPr>
          <a:xfrm>
            <a:off x="1524000" y="-2387601"/>
            <a:ext cx="9144000" cy="2387601"/>
          </a:xfrm>
        </p:spPr>
        <p:txBody>
          <a:bodyPr spcFirstLastPara="1" wrap="square" lIns="45700" tIns="45700" rIns="45700" bIns="45700" anchor="b" anchorCtr="0">
            <a:normAutofit/>
          </a:bodyPr>
          <a:lstStyle/>
          <a:p>
            <a:r>
              <a:rPr lang="en-US" dirty="0"/>
              <a:t>Hawkes Learning</a:t>
            </a:r>
          </a:p>
        </p:txBody>
      </p: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dirty="0">
                <a:solidFill>
                  <a:srgbClr val="FFFFFF"/>
                </a:solidFill>
                <a:latin typeface="Century Gothic"/>
                <a:ea typeface="Century Gothic"/>
                <a:cs typeface="Century Gothic"/>
                <a:sym typeface="Century Gothic"/>
              </a:rPr>
              <a:t>HAWKES</a:t>
            </a:r>
            <a:r>
              <a:rPr lang="en-US" sz="7200" b="0" i="0" u="none" strike="noStrike" cap="none" dirty="0">
                <a:solidFill>
                  <a:srgbClr val="FFFFFF"/>
                </a:solidFill>
                <a:latin typeface="Century Gothic"/>
                <a:ea typeface="Century Gothic"/>
                <a:cs typeface="Century Gothic"/>
                <a:sym typeface="Century Gothic"/>
              </a:rPr>
              <a:t> LEARNING</a:t>
            </a:r>
            <a:endParaRPr dirty="0"/>
          </a:p>
        </p:txBody>
      </p:sp>
      <p:pic>
        <p:nvPicPr>
          <p:cNvPr id="350" name="Google Shape;350;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Budget Deficit and Trade Deficit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A net inflow of foreign financial investment always accompanies a trade deficit, while a net outflow of financial investment always accompanies a trade surplus.">
            <a:extLst>
              <a:ext uri="{FF2B5EF4-FFF2-40B4-BE49-F238E27FC236}">
                <a16:creationId xmlns:a16="http://schemas.microsoft.com/office/drawing/2014/main" id="{8F4E44DC-A241-4411-96F1-1C705D4D565F}"/>
              </a:ext>
            </a:extLst>
          </p:cNvPr>
          <p:cNvGrpSpPr/>
          <p:nvPr/>
        </p:nvGrpSpPr>
        <p:grpSpPr>
          <a:xfrm>
            <a:off x="2066931" y="1394783"/>
            <a:ext cx="8058300" cy="1115318"/>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19752" y="1767870"/>
              <a:ext cx="773050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net inflow of foreign financial investment always accompanies a trade deficit, while a net outflow of financial investment always accompanies a trade surplus.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A higher level of imports, so long as exports remain fixed, will create a larger trade deficit.">
            <a:extLst>
              <a:ext uri="{FF2B5EF4-FFF2-40B4-BE49-F238E27FC236}">
                <a16:creationId xmlns:a16="http://schemas.microsoft.com/office/drawing/2014/main" id="{9539C497-B2E0-4BDD-84E8-45AFD211ECCD}"/>
              </a:ext>
            </a:extLst>
          </p:cNvPr>
          <p:cNvGrpSpPr/>
          <p:nvPr/>
        </p:nvGrpSpPr>
        <p:grpSpPr>
          <a:xfrm>
            <a:off x="2066821" y="2632344"/>
            <a:ext cx="8058300" cy="983434"/>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619862" y="1854121"/>
              <a:ext cx="773050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higher level of imports, so long as exports remain fixed, will create a larger trade deficit.</a:t>
              </a:r>
              <a:endParaRPr sz="2000" dirty="0">
                <a:solidFill>
                  <a:schemeClr val="lt1"/>
                </a:solidFill>
                <a:latin typeface="Calibri"/>
                <a:ea typeface="Calibri"/>
                <a:cs typeface="Calibri"/>
                <a:sym typeface="Calibri"/>
              </a:endParaRPr>
            </a:p>
          </p:txBody>
        </p:sp>
      </p:grpSp>
      <p:grpSp>
        <p:nvGrpSpPr>
          <p:cNvPr id="20" name="Google Shape;157;p18" descr="If the U.S. purchases more imported goods, foreign countries use those dollars to invest in the U.S., leading to an inflow of foreign investment.">
            <a:extLst>
              <a:ext uri="{FF2B5EF4-FFF2-40B4-BE49-F238E27FC236}">
                <a16:creationId xmlns:a16="http://schemas.microsoft.com/office/drawing/2014/main" id="{22D14B2A-682C-497B-B318-ED33E60AA45F}"/>
              </a:ext>
            </a:extLst>
          </p:cNvPr>
          <p:cNvGrpSpPr/>
          <p:nvPr/>
        </p:nvGrpSpPr>
        <p:grpSpPr>
          <a:xfrm>
            <a:off x="2066863" y="3755272"/>
            <a:ext cx="8058300" cy="1115568"/>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619820" y="1774578"/>
              <a:ext cx="773050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U.S. purchases more imported goods, foreign countries use those dollars to invest in the U.S., leading to an inflow of foreign investment.</a:t>
              </a:r>
              <a:endParaRPr sz="2000" dirty="0">
                <a:solidFill>
                  <a:schemeClr val="lt1"/>
                </a:solidFill>
                <a:latin typeface="Calibri"/>
                <a:ea typeface="Calibri"/>
                <a:cs typeface="Calibri"/>
                <a:sym typeface="Calibri"/>
              </a:endParaRPr>
            </a:p>
          </p:txBody>
        </p:sp>
      </p:grpSp>
      <p:grpSp>
        <p:nvGrpSpPr>
          <p:cNvPr id="23" name="Google Shape;157;p18" descr="A trade deficit often accompanies a budget deficit.">
            <a:extLst>
              <a:ext uri="{FF2B5EF4-FFF2-40B4-BE49-F238E27FC236}">
                <a16:creationId xmlns:a16="http://schemas.microsoft.com/office/drawing/2014/main" id="{24C1B760-C371-46B4-9F29-0AE3F79868C9}"/>
              </a:ext>
            </a:extLst>
          </p:cNvPr>
          <p:cNvGrpSpPr/>
          <p:nvPr/>
        </p:nvGrpSpPr>
        <p:grpSpPr>
          <a:xfrm>
            <a:off x="2066849" y="4984080"/>
            <a:ext cx="8058300" cy="987552"/>
            <a:chOff x="542923" y="1736761"/>
            <a:chExt cx="8058300"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619834" y="1953999"/>
              <a:ext cx="7730532"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trade deficit often accompanies a budget deficit.</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04907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Twin Deficits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In the 1980s, economists and newspaper articles often referred to twin deficits as the budget deficit and trade deficit both grew substantially.">
            <a:extLst>
              <a:ext uri="{FF2B5EF4-FFF2-40B4-BE49-F238E27FC236}">
                <a16:creationId xmlns:a16="http://schemas.microsoft.com/office/drawing/2014/main" id="{8F4E44DC-A241-4411-96F1-1C705D4D565F}"/>
              </a:ext>
            </a:extLst>
          </p:cNvPr>
          <p:cNvGrpSpPr/>
          <p:nvPr/>
        </p:nvGrpSpPr>
        <p:grpSpPr>
          <a:xfrm>
            <a:off x="2066931" y="1515429"/>
            <a:ext cx="8058300" cy="1113705"/>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19752" y="1764272"/>
              <a:ext cx="773050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1980s, economists and newspaper articles often referred to </a:t>
              </a:r>
              <a:r>
                <a:rPr lang="en-US" sz="2000" b="1" dirty="0">
                  <a:solidFill>
                    <a:schemeClr val="bg1"/>
                  </a:solidFill>
                  <a:latin typeface="Calibri" panose="020F0502020204030204" pitchFamily="34" charset="0"/>
                  <a:cs typeface="Times New Roman" panose="02020603050405020304" pitchFamily="18" charset="0"/>
                </a:rPr>
                <a:t>twin deficits</a:t>
              </a:r>
              <a:r>
                <a:rPr lang="en-US" sz="2000" dirty="0">
                  <a:solidFill>
                    <a:schemeClr val="bg1"/>
                  </a:solidFill>
                  <a:latin typeface="Calibri" panose="020F0502020204030204" pitchFamily="34" charset="0"/>
                  <a:cs typeface="Times New Roman" panose="02020603050405020304" pitchFamily="18" charset="0"/>
                </a:rPr>
                <a:t> as the budget deficit and trade deficit both grew substantially.</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From 1981 to 1985, the federal budget deficit increased from 2.4% of GDP to 5.2%, while the trade deficit increased from 0.2% to 2.7%.">
            <a:extLst>
              <a:ext uri="{FF2B5EF4-FFF2-40B4-BE49-F238E27FC236}">
                <a16:creationId xmlns:a16="http://schemas.microsoft.com/office/drawing/2014/main" id="{9539C497-B2E0-4BDD-84E8-45AFD211ECCD}"/>
              </a:ext>
            </a:extLst>
          </p:cNvPr>
          <p:cNvGrpSpPr/>
          <p:nvPr/>
        </p:nvGrpSpPr>
        <p:grpSpPr>
          <a:xfrm>
            <a:off x="2066821" y="2737731"/>
            <a:ext cx="8058300" cy="987552"/>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619862" y="1840709"/>
              <a:ext cx="773050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From 1981 to 1985, the federal budget deficit increased from 2.4% of GDP to 5.2%, while the trade deficit increased from 0.2% to 2.7%. </a:t>
              </a:r>
              <a:endParaRPr sz="2000" dirty="0">
                <a:solidFill>
                  <a:schemeClr val="lt1"/>
                </a:solidFill>
                <a:latin typeface="Calibri"/>
                <a:ea typeface="Calibri"/>
                <a:cs typeface="Calibri"/>
                <a:sym typeface="Calibri"/>
              </a:endParaRPr>
            </a:p>
          </p:txBody>
        </p:sp>
      </p:grpSp>
      <p:grpSp>
        <p:nvGrpSpPr>
          <p:cNvPr id="20" name="Google Shape;157;p18" descr="During this time, the inflow of foreign investment capital matched the increase in government borrowing, making the government budget deficit and trade deficit move together.">
            <a:extLst>
              <a:ext uri="{FF2B5EF4-FFF2-40B4-BE49-F238E27FC236}">
                <a16:creationId xmlns:a16="http://schemas.microsoft.com/office/drawing/2014/main" id="{22D14B2A-682C-497B-B318-ED33E60AA45F}"/>
              </a:ext>
            </a:extLst>
          </p:cNvPr>
          <p:cNvGrpSpPr/>
          <p:nvPr/>
        </p:nvGrpSpPr>
        <p:grpSpPr>
          <a:xfrm>
            <a:off x="2066863" y="3833216"/>
            <a:ext cx="8058300" cy="1115568"/>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619820" y="1773724"/>
              <a:ext cx="7730518"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During this time, the inflow of foreign investment capital matched the increase in government borrowing, making the government budget deficit and trade deficit move together.</a:t>
              </a:r>
              <a:endParaRPr sz="2000" dirty="0">
                <a:solidFill>
                  <a:schemeClr val="lt1"/>
                </a:solidFill>
                <a:latin typeface="Calibri"/>
                <a:ea typeface="Calibri"/>
                <a:cs typeface="Calibri"/>
                <a:sym typeface="Calibri"/>
              </a:endParaRPr>
            </a:p>
          </p:txBody>
        </p:sp>
      </p:grpSp>
      <p:grpSp>
        <p:nvGrpSpPr>
          <p:cNvPr id="23" name="Google Shape;157;p18" descr="The budget and trade deficit do not always move together because the other components of the national saving and investment identity often change as well.">
            <a:extLst>
              <a:ext uri="{FF2B5EF4-FFF2-40B4-BE49-F238E27FC236}">
                <a16:creationId xmlns:a16="http://schemas.microsoft.com/office/drawing/2014/main" id="{24C1B760-C371-46B4-9F29-0AE3F79868C9}"/>
              </a:ext>
            </a:extLst>
          </p:cNvPr>
          <p:cNvGrpSpPr/>
          <p:nvPr/>
        </p:nvGrpSpPr>
        <p:grpSpPr>
          <a:xfrm>
            <a:off x="2066821" y="5056717"/>
            <a:ext cx="8058300" cy="1115568"/>
            <a:chOff x="542923" y="1736761"/>
            <a:chExt cx="8058300"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619862" y="1773381"/>
              <a:ext cx="773050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budget and trade deficit do not always move together because the other components of the national saving and investment identity often change as well.</a:t>
              </a:r>
            </a:p>
          </p:txBody>
        </p:sp>
      </p:grpSp>
    </p:spTree>
    <p:extLst>
      <p:ext uri="{BB962C8B-B14F-4D97-AF65-F5344CB8AC3E}">
        <p14:creationId xmlns:p14="http://schemas.microsoft.com/office/powerpoint/2010/main" val="610172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Exchange Rates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 uri="{C183D7F6-B498-43B3-948B-1728B52AA6E4}">
                <adec:decorative xmlns:adec="http://schemas.microsoft.com/office/drawing/2017/decorative" val="1"/>
              </a:ext>
            </a:extLst>
          </p:cNvPr>
          <p:cNvSpPr/>
          <p:nvPr/>
        </p:nvSpPr>
        <p:spPr>
          <a:xfrm>
            <a:off x="6464462" y="1475889"/>
            <a:ext cx="5089364" cy="515704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aph of the market for U.S. dollars, measured in euros.">
            <a:extLst>
              <a:ext uri="{FF2B5EF4-FFF2-40B4-BE49-F238E27FC236}">
                <a16:creationId xmlns:a16="http://schemas.microsoft.com/office/drawing/2014/main" id="{C64F6B49-A57C-4424-99C7-2458A4587D31}"/>
              </a:ext>
            </a:extLst>
          </p:cNvPr>
          <p:cNvPicPr>
            <a:picLocks noChangeAspect="1"/>
          </p:cNvPicPr>
          <p:nvPr/>
        </p:nvPicPr>
        <p:blipFill>
          <a:blip r:embed="rId3"/>
          <a:stretch>
            <a:fillRect/>
          </a:stretch>
        </p:blipFill>
        <p:spPr>
          <a:xfrm>
            <a:off x="1138697" y="1582648"/>
            <a:ext cx="4957274" cy="4495452"/>
          </a:xfrm>
          <a:prstGeom prst="rect">
            <a:avLst/>
          </a:prstGeom>
        </p:spPr>
      </p:pic>
      <p:sp>
        <p:nvSpPr>
          <p:cNvPr id="10" name="TextBox 9">
            <a:extLst>
              <a:ext uri="{FF2B5EF4-FFF2-40B4-BE49-F238E27FC236}">
                <a16:creationId xmlns:a16="http://schemas.microsoft.com/office/drawing/2014/main" id="{E3E8CAE7-E45C-478D-A30D-30561488E76F}"/>
              </a:ext>
            </a:extLst>
          </p:cNvPr>
          <p:cNvSpPr txBox="1"/>
          <p:nvPr/>
        </p:nvSpPr>
        <p:spPr>
          <a:xfrm>
            <a:off x="6588842" y="1582648"/>
            <a:ext cx="4812582" cy="5324535"/>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Exchange rates can also help explain why budget deficits are linked to trade deficits.</a:t>
            </a:r>
          </a:p>
          <a:p>
            <a:pPr marL="342900" indent="-342900">
              <a:buClr>
                <a:schemeClr val="bg1"/>
              </a:buClr>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Suppose the budget deficit rises and the U.S. issues Treasury bonds to finance the deficit.</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International investors will demand more dollars and supply fewer dollars.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equilibrium exchange rate in the market for dollars increases.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result is a trade deficit or a reduced trade surplus.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026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Problems with Excessive Borrowing</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It can be said that interest rates drive the exchange rate appreciation. &#10;A budget deficit can:&#10;">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40071" y="1860374"/>
              <a:ext cx="7710189"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It can be said that interest rates drive the exchange rate appreciation. </a:t>
              </a:r>
            </a:p>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A budget deficit can:</a:t>
              </a:r>
            </a:p>
          </p:txBody>
        </p:sp>
      </p:grpSp>
      <p:sp>
        <p:nvSpPr>
          <p:cNvPr id="9" name="Rectangle 8">
            <a:extLst>
              <a:ext uri="{FF2B5EF4-FFF2-40B4-BE49-F238E27FC236}">
                <a16:creationId xmlns:a16="http://schemas.microsoft.com/office/drawing/2014/main" id="{E3615853-FED4-4AB3-A757-DA3C64CE20E6}"/>
              </a:ext>
            </a:extLst>
          </p:cNvPr>
          <p:cNvSpPr/>
          <p:nvPr/>
        </p:nvSpPr>
        <p:spPr>
          <a:xfrm>
            <a:off x="3602608" y="2758767"/>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cs typeface="Calibri" panose="020F0502020204030204" pitchFamily="34" charset="0"/>
              </a:rPr>
              <a:t>Increase domestic interest rate</a:t>
            </a:r>
          </a:p>
        </p:txBody>
      </p:sp>
      <p:sp>
        <p:nvSpPr>
          <p:cNvPr id="15" name="Rectangle 14">
            <a:extLst>
              <a:ext uri="{FF2B5EF4-FFF2-40B4-BE49-F238E27FC236}">
                <a16:creationId xmlns:a16="http://schemas.microsoft.com/office/drawing/2014/main" id="{E093CEE9-C25E-4B00-87A3-68CFF790260E}"/>
              </a:ext>
            </a:extLst>
          </p:cNvPr>
          <p:cNvSpPr/>
          <p:nvPr/>
        </p:nvSpPr>
        <p:spPr>
          <a:xfrm>
            <a:off x="3602608" y="414818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cs typeface="Calibri" panose="020F0502020204030204" pitchFamily="34" charset="0"/>
              </a:rPr>
              <a:t>Cause Americans to buy fewer foreign bonds, supplying fewer dollars</a:t>
            </a:r>
          </a:p>
        </p:txBody>
      </p:sp>
      <p:sp>
        <p:nvSpPr>
          <p:cNvPr id="10" name="Rectangle 9">
            <a:extLst>
              <a:ext uri="{FF2B5EF4-FFF2-40B4-BE49-F238E27FC236}">
                <a16:creationId xmlns:a16="http://schemas.microsoft.com/office/drawing/2014/main" id="{02AC893D-A398-4153-8A77-D0B7F58CFC19}"/>
              </a:ext>
            </a:extLst>
          </p:cNvPr>
          <p:cNvSpPr/>
          <p:nvPr/>
        </p:nvSpPr>
        <p:spPr>
          <a:xfrm>
            <a:off x="5257287" y="276143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cs typeface="Calibri" panose="020F0502020204030204" pitchFamily="34" charset="0"/>
              </a:rPr>
              <a:t>Attract inflow of foreign financial capital</a:t>
            </a:r>
          </a:p>
        </p:txBody>
      </p:sp>
      <p:sp>
        <p:nvSpPr>
          <p:cNvPr id="2" name="Rectangle 1">
            <a:extLst>
              <a:ext uri="{FF2B5EF4-FFF2-40B4-BE49-F238E27FC236}">
                <a16:creationId xmlns:a16="http://schemas.microsoft.com/office/drawing/2014/main" id="{C6331EC3-7F39-4EB0-9CA7-F1C56C65BF7D}"/>
              </a:ext>
            </a:extLst>
          </p:cNvPr>
          <p:cNvSpPr/>
          <p:nvPr/>
        </p:nvSpPr>
        <p:spPr>
          <a:xfrm>
            <a:off x="5258608" y="4132486"/>
            <a:ext cx="1425143"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cs typeface="Calibri" panose="020F0502020204030204" pitchFamily="34" charset="0"/>
              </a:rPr>
              <a:t>Increase demand for domestic financial capital</a:t>
            </a:r>
            <a:endParaRPr lang="en-US" sz="1200" dirty="0">
              <a:solidFill>
                <a:schemeClr val="bg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CFC4DF3-729F-40D9-AD2C-DBEB3E756C04}"/>
              </a:ext>
            </a:extLst>
          </p:cNvPr>
          <p:cNvSpPr/>
          <p:nvPr/>
        </p:nvSpPr>
        <p:spPr>
          <a:xfrm>
            <a:off x="6911966" y="276143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cs typeface="Calibri" panose="020F0502020204030204" pitchFamily="34" charset="0"/>
              </a:rPr>
              <a:t>Appreciate the value of the dollar</a:t>
            </a:r>
          </a:p>
        </p:txBody>
      </p:sp>
      <p:sp>
        <p:nvSpPr>
          <p:cNvPr id="16" name="Rectangle 15">
            <a:extLst>
              <a:ext uri="{FF2B5EF4-FFF2-40B4-BE49-F238E27FC236}">
                <a16:creationId xmlns:a16="http://schemas.microsoft.com/office/drawing/2014/main" id="{3E624FDE-BCE8-4E12-8AA9-9EC0C7E3F1B8}"/>
              </a:ext>
            </a:extLst>
          </p:cNvPr>
          <p:cNvSpPr/>
          <p:nvPr/>
        </p:nvSpPr>
        <p:spPr>
          <a:xfrm>
            <a:off x="6911966" y="4138491"/>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panose="020F0502020204030204" pitchFamily="34" charset="0"/>
                <a:cs typeface="Calibri" panose="020F0502020204030204" pitchFamily="34" charset="0"/>
              </a:rPr>
              <a:t>Create a larger trade deficit (or a reduced trade surplus)</a:t>
            </a:r>
            <a:endParaRPr lang="en-US" dirty="0">
              <a:solidFill>
                <a:schemeClr val="bg1"/>
              </a:solidFill>
              <a:latin typeface="Calibri" panose="020F0502020204030204" pitchFamily="34" charset="0"/>
              <a:cs typeface="Calibri" panose="020F0502020204030204" pitchFamily="34" charset="0"/>
            </a:endParaRPr>
          </a:p>
        </p:txBody>
      </p:sp>
      <p:grpSp>
        <p:nvGrpSpPr>
          <p:cNvPr id="28" name="Google Shape;154;p18" descr="A larger budget deficit can lead to a larger trade deficit, but the connection is not always one to one.&#10;">
            <a:extLst>
              <a:ext uri="{FF2B5EF4-FFF2-40B4-BE49-F238E27FC236}">
                <a16:creationId xmlns:a16="http://schemas.microsoft.com/office/drawing/2014/main" id="{96A89A1D-1FBB-45BE-8983-95187ECF7E5F}"/>
              </a:ext>
            </a:extLst>
          </p:cNvPr>
          <p:cNvGrpSpPr/>
          <p:nvPr/>
        </p:nvGrpSpPr>
        <p:grpSpPr>
          <a:xfrm>
            <a:off x="2066931" y="5514033"/>
            <a:ext cx="8058300" cy="994870"/>
            <a:chOff x="542923" y="1736761"/>
            <a:chExt cx="8058300" cy="807000"/>
          </a:xfrm>
        </p:grpSpPr>
        <p:sp>
          <p:nvSpPr>
            <p:cNvPr id="29" name="Google Shape;155;p18">
              <a:extLst>
                <a:ext uri="{FF2B5EF4-FFF2-40B4-BE49-F238E27FC236}">
                  <a16:creationId xmlns:a16="http://schemas.microsoft.com/office/drawing/2014/main" id="{95593E97-27E5-4D0B-9053-579CB4DFC85C}"/>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30" name="Google Shape;156;p18">
              <a:extLst>
                <a:ext uri="{FF2B5EF4-FFF2-40B4-BE49-F238E27FC236}">
                  <a16:creationId xmlns:a16="http://schemas.microsoft.com/office/drawing/2014/main" id="{8A986D25-6378-4C9F-AC49-38C1CC413FA1}"/>
                </a:ext>
              </a:extLst>
            </p:cNvPr>
            <p:cNvSpPr txBox="1"/>
            <p:nvPr/>
          </p:nvSpPr>
          <p:spPr>
            <a:xfrm>
              <a:off x="640071" y="1860374"/>
              <a:ext cx="771019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A larger budget deficit can lead to a larger trade deficit, but the connection is not always one to one.</a:t>
              </a:r>
            </a:p>
          </p:txBody>
        </p:sp>
      </p:grpSp>
    </p:spTree>
    <p:extLst>
      <p:ext uri="{BB962C8B-B14F-4D97-AF65-F5344CB8AC3E}">
        <p14:creationId xmlns:p14="http://schemas.microsoft.com/office/powerpoint/2010/main" val="277266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From Budget Deficit to Economic Crisis: Turkey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In the early 2000s, Turkey often borrowed dollars to finance budget deficits, leading to high levels of inflation.">
            <a:extLst>
              <a:ext uri="{FF2B5EF4-FFF2-40B4-BE49-F238E27FC236}">
                <a16:creationId xmlns:a16="http://schemas.microsoft.com/office/drawing/2014/main" id="{8F4E44DC-A241-4411-96F1-1C705D4D565F}"/>
              </a:ext>
            </a:extLst>
          </p:cNvPr>
          <p:cNvGrpSpPr/>
          <p:nvPr/>
        </p:nvGrpSpPr>
        <p:grpSpPr>
          <a:xfrm>
            <a:off x="2066931" y="1515231"/>
            <a:ext cx="8058300" cy="987552"/>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29912" y="1826849"/>
              <a:ext cx="772034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early 2000s, Turkey often borrowed dollars to finance budget deficits, leading to high levels of inflation.</a:t>
              </a:r>
            </a:p>
          </p:txBody>
        </p:sp>
      </p:grpSp>
      <p:grpSp>
        <p:nvGrpSpPr>
          <p:cNvPr id="17" name="Google Shape;157;p18" descr="In 2002, when investors from other countries withdrew their funds, the supply of the Turkish lira increased, causing it to depreciate.">
            <a:extLst>
              <a:ext uri="{FF2B5EF4-FFF2-40B4-BE49-F238E27FC236}">
                <a16:creationId xmlns:a16="http://schemas.microsoft.com/office/drawing/2014/main" id="{9539C497-B2E0-4BDD-84E8-45AFD211ECCD}"/>
              </a:ext>
            </a:extLst>
          </p:cNvPr>
          <p:cNvGrpSpPr/>
          <p:nvPr/>
        </p:nvGrpSpPr>
        <p:grpSpPr>
          <a:xfrm>
            <a:off x="2066821" y="2631583"/>
            <a:ext cx="8058300" cy="987551"/>
            <a:chOff x="542923" y="1736761"/>
            <a:chExt cx="8058300" cy="714393"/>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71439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630022" y="1810003"/>
              <a:ext cx="7720344"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2002, when investors from other countries withdrew their funds, the supply of the Turkish lira increased, causing it to depreciate.</a:t>
              </a:r>
            </a:p>
          </p:txBody>
        </p:sp>
      </p:grpSp>
      <p:grpSp>
        <p:nvGrpSpPr>
          <p:cNvPr id="20" name="Google Shape;157;p18" descr="Loans in dollars from the U.S. became more expensive for Turkish banks to repay due to the lira depreciating.">
            <a:extLst>
              <a:ext uri="{FF2B5EF4-FFF2-40B4-BE49-F238E27FC236}">
                <a16:creationId xmlns:a16="http://schemas.microsoft.com/office/drawing/2014/main" id="{22D14B2A-682C-497B-B318-ED33E60AA45F}"/>
              </a:ext>
            </a:extLst>
          </p:cNvPr>
          <p:cNvGrpSpPr/>
          <p:nvPr/>
        </p:nvGrpSpPr>
        <p:grpSpPr>
          <a:xfrm>
            <a:off x="2066863" y="3747827"/>
            <a:ext cx="8058300" cy="987552"/>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629980" y="1831994"/>
              <a:ext cx="7720358"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Loans in dollars from the U.S. became more expensive for Turkish banks to repay due to the lira depreciating.</a:t>
              </a:r>
            </a:p>
          </p:txBody>
        </p:sp>
      </p:grpSp>
      <p:grpSp>
        <p:nvGrpSpPr>
          <p:cNvPr id="23" name="Google Shape;157;p18" descr="Many Turkish banks then went bankrupt, causing a large decrease in aggregate demand and a recession.">
            <a:extLst>
              <a:ext uri="{FF2B5EF4-FFF2-40B4-BE49-F238E27FC236}">
                <a16:creationId xmlns:a16="http://schemas.microsoft.com/office/drawing/2014/main" id="{24C1B760-C371-46B4-9F29-0AE3F79868C9}"/>
              </a:ext>
            </a:extLst>
          </p:cNvPr>
          <p:cNvGrpSpPr/>
          <p:nvPr/>
        </p:nvGrpSpPr>
        <p:grpSpPr>
          <a:xfrm>
            <a:off x="2066849" y="4873834"/>
            <a:ext cx="8058300" cy="987552"/>
            <a:chOff x="542923" y="1736761"/>
            <a:chExt cx="8058300"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629994" y="1827483"/>
              <a:ext cx="7720372"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Turkish banks then went bankrupt, causing a large decrease in aggregate demand and a recession.</a:t>
              </a:r>
            </a:p>
          </p:txBody>
        </p:sp>
      </p:grpSp>
    </p:spTree>
    <p:extLst>
      <p:ext uri="{BB962C8B-B14F-4D97-AF65-F5344CB8AC3E}">
        <p14:creationId xmlns:p14="http://schemas.microsoft.com/office/powerpoint/2010/main" val="91799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On Your Own</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Imagine the U.S. dollar depreciates overnight. How would this affect your daily consumption? Would you decide to invest or save more? How will this affect the economy in the long run?">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29912" y="1736761"/>
              <a:ext cx="7720344"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Imagine the U.S. dollar depreciates overnight. How would this affect your daily consumption? Would you decide to invest or save more? How will this affect the economy in the long run?</a:t>
              </a:r>
            </a:p>
          </p:txBody>
        </p:sp>
      </p:grpSp>
      <p:pic>
        <p:nvPicPr>
          <p:cNvPr id="5" name="Picture 4" descr="A person's hands holding a fanned out dollar bill">
            <a:extLst>
              <a:ext uri="{FF2B5EF4-FFF2-40B4-BE49-F238E27FC236}">
                <a16:creationId xmlns:a16="http://schemas.microsoft.com/office/drawing/2014/main" id="{B294F6A4-E536-47CC-99EC-7F82DA8D96CC}"/>
              </a:ext>
            </a:extLst>
          </p:cNvPr>
          <p:cNvPicPr>
            <a:picLocks noChangeAspect="1"/>
          </p:cNvPicPr>
          <p:nvPr/>
        </p:nvPicPr>
        <p:blipFill>
          <a:blip r:embed="rId3"/>
          <a:stretch>
            <a:fillRect/>
          </a:stretch>
        </p:blipFill>
        <p:spPr>
          <a:xfrm>
            <a:off x="3464850" y="2813288"/>
            <a:ext cx="5262242" cy="3510330"/>
          </a:xfrm>
          <a:prstGeom prst="rect">
            <a:avLst/>
          </a:prstGeom>
        </p:spPr>
      </p:pic>
    </p:spTree>
    <p:extLst>
      <p:ext uri="{BB962C8B-B14F-4D97-AF65-F5344CB8AC3E}">
        <p14:creationId xmlns:p14="http://schemas.microsoft.com/office/powerpoint/2010/main" val="415111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Addressing Trade Imbalances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When the inflow of foreign investment capital is from foreign investors making long-term direct investments in firms, there may be no reason for concern.">
            <a:extLst>
              <a:ext uri="{FF2B5EF4-FFF2-40B4-BE49-F238E27FC236}">
                <a16:creationId xmlns:a16="http://schemas.microsoft.com/office/drawing/2014/main" id="{8F4E44DC-A241-4411-96F1-1C705D4D565F}"/>
              </a:ext>
            </a:extLst>
          </p:cNvPr>
          <p:cNvGrpSpPr/>
          <p:nvPr/>
        </p:nvGrpSpPr>
        <p:grpSpPr>
          <a:xfrm>
            <a:off x="2066931" y="1515231"/>
            <a:ext cx="8058300" cy="1115568"/>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0392" y="1763533"/>
              <a:ext cx="7940662"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the inflow of foreign investment capital is from foreign investors making long-term direct investments in firms, there may be no reason for concern.</a:t>
              </a:r>
            </a:p>
          </p:txBody>
        </p:sp>
      </p:grpSp>
      <p:grpSp>
        <p:nvGrpSpPr>
          <p:cNvPr id="17" name="Google Shape;157;p18" descr="The danger arises when foreign investment is not funding long-term physical capital investment but instead funding short-term portfolio investment in government bonds.">
            <a:extLst>
              <a:ext uri="{FF2B5EF4-FFF2-40B4-BE49-F238E27FC236}">
                <a16:creationId xmlns:a16="http://schemas.microsoft.com/office/drawing/2014/main" id="{9539C497-B2E0-4BDD-84E8-45AFD211ECCD}"/>
              </a:ext>
            </a:extLst>
          </p:cNvPr>
          <p:cNvGrpSpPr/>
          <p:nvPr/>
        </p:nvGrpSpPr>
        <p:grpSpPr>
          <a:xfrm>
            <a:off x="2066821" y="2737730"/>
            <a:ext cx="8058300" cy="1115568"/>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660502" y="1775505"/>
              <a:ext cx="78359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danger arises when foreign investment is not funding long-term physical capital investment but instead funding short-term portfolio investment in government bonds.</a:t>
              </a:r>
            </a:p>
          </p:txBody>
        </p:sp>
      </p:grpSp>
      <p:grpSp>
        <p:nvGrpSpPr>
          <p:cNvPr id="20" name="Google Shape;157;p18" descr="Foreign financial investors are on alert for any reason to fear a decrease in the exchange rate or a failure of repayment.">
            <a:extLst>
              <a:ext uri="{FF2B5EF4-FFF2-40B4-BE49-F238E27FC236}">
                <a16:creationId xmlns:a16="http://schemas.microsoft.com/office/drawing/2014/main" id="{22D14B2A-682C-497B-B318-ED33E60AA45F}"/>
              </a:ext>
            </a:extLst>
          </p:cNvPr>
          <p:cNvGrpSpPr/>
          <p:nvPr/>
        </p:nvGrpSpPr>
        <p:grpSpPr>
          <a:xfrm>
            <a:off x="2066863" y="3960229"/>
            <a:ext cx="8058300" cy="987552"/>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660460" y="1829270"/>
              <a:ext cx="7749596"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Foreign financial investors are on alert for any reason to fear a decrease in the exchange rate or a failure of repayment.</a:t>
              </a:r>
            </a:p>
          </p:txBody>
        </p:sp>
      </p:grpSp>
      <p:grpSp>
        <p:nvGrpSpPr>
          <p:cNvPr id="23" name="Google Shape;157;p18" descr="Reducing a nation's budget deficit is not always successful in reducing its trade deficit because other elements of the national saving and investment identity may change instead.">
            <a:extLst>
              <a:ext uri="{FF2B5EF4-FFF2-40B4-BE49-F238E27FC236}">
                <a16:creationId xmlns:a16="http://schemas.microsoft.com/office/drawing/2014/main" id="{24C1B760-C371-46B4-9F29-0AE3F79868C9}"/>
              </a:ext>
            </a:extLst>
          </p:cNvPr>
          <p:cNvGrpSpPr/>
          <p:nvPr/>
        </p:nvGrpSpPr>
        <p:grpSpPr>
          <a:xfrm>
            <a:off x="2066849" y="5054712"/>
            <a:ext cx="8058300" cy="1115568"/>
            <a:chOff x="542923" y="1736761"/>
            <a:chExt cx="8058300"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660474" y="1787722"/>
              <a:ext cx="774961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Reducing a nation's budget deficit is not always successful in reducing its trade deficit because other elements of the national saving and investment identity may change instead.</a:t>
              </a:r>
            </a:p>
          </p:txBody>
        </p:sp>
      </p:grpSp>
    </p:spTree>
    <p:extLst>
      <p:ext uri="{BB962C8B-B14F-4D97-AF65-F5344CB8AC3E}">
        <p14:creationId xmlns:p14="http://schemas.microsoft.com/office/powerpoint/2010/main" val="145947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 uri="{C183D7F6-B498-43B3-948B-1728B52AA6E4}">
                <adec:decorative xmlns:adec="http://schemas.microsoft.com/office/drawing/2017/decorative" val="1"/>
              </a:ext>
            </a:extLst>
          </p:cNvPr>
          <p:cNvSpPr/>
          <p:nvPr/>
        </p:nvSpPr>
        <p:spPr>
          <a:xfrm>
            <a:off x="1881188" y="1433251"/>
            <a:ext cx="8429625" cy="463393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sustained pattern of large budget deficits over time can lead to macroeconomic problems.</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budget and trade deficit do not always move together because the other components of the national saving and investment identity can change as well.</a:t>
            </a:r>
          </a:p>
          <a:p>
            <a:pPr marL="457200" indent="-355600">
              <a:buClr>
                <a:schemeClr val="lt1"/>
              </a:buClr>
              <a:buSzPts val="2000"/>
              <a:buFont typeface="Calibri"/>
              <a:buChar char="●"/>
            </a:pPr>
            <a:endParaRPr lang="en-US" sz="2000" dirty="0">
              <a:solidFill>
                <a:schemeClr val="lt1"/>
              </a:solidFill>
              <a:latin typeface="Calibri"/>
              <a:ea typeface="Calibri"/>
              <a:cs typeface="Calibri"/>
              <a:sym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Large budget deficits can lead to inflation, recession, and financial crises.</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foreign investment funds short-term portfolio investments in government bonds rather than long-term physical capital improvements, trade imbalances are riskier.</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09604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F7F777-45D7-411A-B8AF-26A4DF5557A1}">
  <ds:schemaRefs>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fdab59f7-c3a7-48e5-acd8-618ce834776e"/>
    <ds:schemaRef ds:uri="http://schemas.microsoft.com/office/infopath/2007/PartnerControls"/>
    <ds:schemaRef ds:uri="06d9c582-05c2-476b-83d2-72ab8b1380b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5F90B3-6D1D-423A-9ABC-3837A222E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AE3B5B-FFB1-40C7-AB9C-5944FE2127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1539</TotalTime>
  <Words>1232</Words>
  <Application>Microsoft Office PowerPoint</Application>
  <PresentationFormat>Widescreen</PresentationFormat>
  <Paragraphs>74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Arial</vt:lpstr>
      <vt:lpstr>Calibri</vt:lpstr>
      <vt:lpstr>Office Theme</vt:lpstr>
      <vt:lpstr>Fiscal Policy and the Trade Balance</vt:lpstr>
      <vt:lpstr>Budget Deficit and Trade Deficit</vt:lpstr>
      <vt:lpstr>Twin Deficits</vt:lpstr>
      <vt:lpstr>Exchange Rates</vt:lpstr>
      <vt:lpstr>Problems with Excessive Borrowing</vt:lpstr>
      <vt:lpstr>From Budget Deficit to Economic Crisis: Turkey</vt:lpstr>
      <vt:lpstr>On Your Own</vt:lpstr>
      <vt:lpstr>Addressing Trade Imbalances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90</cp:revision>
  <dcterms:modified xsi:type="dcterms:W3CDTF">2026-02-02T19:40:10Z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