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4"/>
  </p:sldMasterIdLst>
  <p:notesMasterIdLst>
    <p:notesMasterId r:id="rId20"/>
  </p:notesMasterIdLst>
  <p:sldIdLst>
    <p:sldId id="385" r:id="rId5"/>
    <p:sldId id="386" r:id="rId6"/>
    <p:sldId id="387" r:id="rId7"/>
    <p:sldId id="388" r:id="rId8"/>
    <p:sldId id="389" r:id="rId9"/>
    <p:sldId id="390" r:id="rId10"/>
    <p:sldId id="391" r:id="rId11"/>
    <p:sldId id="392" r:id="rId12"/>
    <p:sldId id="393" r:id="rId13"/>
    <p:sldId id="394" r:id="rId14"/>
    <p:sldId id="395" r:id="rId15"/>
    <p:sldId id="396" r:id="rId16"/>
    <p:sldId id="397" r:id="rId17"/>
    <p:sldId id="398" r:id="rId18"/>
    <p:sldId id="275" r:id="rId19"/>
  </p:sldIdLst>
  <p:sldSz cx="12192000" cy="6858000"/>
  <p:notesSz cx="6858000" cy="9144000"/>
  <p:embeddedFontLst>
    <p:embeddedFont>
      <p:font typeface="Cambria Math" panose="02040503050406030204" pitchFamily="18" charset="0"/>
      <p:regular r:id="rId21"/>
    </p:embeddedFont>
    <p:embeddedFont>
      <p:font typeface="Century Gothic" panose="020B050202020202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7" clrIdx="1">
    <p:extLst>
      <p:ext uri="{19B8F6BF-5375-455C-9EA6-DF929625EA0E}">
        <p15:presenceInfo xmlns:p15="http://schemas.microsoft.com/office/powerpoint/2012/main" userId="Nathan Mirmow" providerId="None"/>
      </p:ext>
    </p:extLst>
  </p:cmAuthor>
  <p:cmAuthor id="3" name="Caitlin Coleman" initials="CC" lastIdx="2"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D0256C-D296-4B12-88DB-CB66F9476ABA}" v="3" dt="2026-02-02T19:38:47.5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43" autoAdjust="0"/>
  </p:normalViewPr>
  <p:slideViewPr>
    <p:cSldViewPr snapToGrid="0">
      <p:cViewPr varScale="1">
        <p:scale>
          <a:sx n="67" d="100"/>
          <a:sy n="67" d="100"/>
        </p:scale>
        <p:origin x="119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font" Target="fonts/font1.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40" Type="http://customschemas.google.com/relationships/presentationmetadata" Target="meta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43"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leise Radchenko" userId="6249d1a9-d5dd-4793-b8df-98b5e6874abb" providerId="ADAL" clId="{4A5B4154-50F6-4F5B-A4D7-A9ED8C205C6B}"/>
    <pc:docChg chg="undo custSel addSld delSld modSld">
      <pc:chgData name="Annaleise Radchenko" userId="6249d1a9-d5dd-4793-b8df-98b5e6874abb" providerId="ADAL" clId="{4A5B4154-50F6-4F5B-A4D7-A9ED8C205C6B}" dt="2026-01-21T19:52:07.672" v="28" actId="13244"/>
      <pc:docMkLst>
        <pc:docMk/>
      </pc:docMkLst>
      <pc:sldChg chg="addSp modSp mod">
        <pc:chgData name="Annaleise Radchenko" userId="6249d1a9-d5dd-4793-b8df-98b5e6874abb" providerId="ADAL" clId="{4A5B4154-50F6-4F5B-A4D7-A9ED8C205C6B}" dt="2026-01-21T19:52:07.672" v="28" actId="13244"/>
        <pc:sldMkLst>
          <pc:docMk/>
          <pc:sldMk cId="0" sldId="275"/>
        </pc:sldMkLst>
        <pc:spChg chg="add mod ord">
          <ac:chgData name="Annaleise Radchenko" userId="6249d1a9-d5dd-4793-b8df-98b5e6874abb" providerId="ADAL" clId="{4A5B4154-50F6-4F5B-A4D7-A9ED8C205C6B}" dt="2026-01-21T19:52:07.672" v="28" actId="13244"/>
          <ac:spMkLst>
            <pc:docMk/>
            <pc:sldMk cId="0" sldId="275"/>
            <ac:spMk id="2" creationId="{967590B1-23F8-AA3A-6409-DF55A1749A56}"/>
          </ac:spMkLst>
        </pc:spChg>
        <pc:picChg chg="mod">
          <ac:chgData name="Annaleise Radchenko" userId="6249d1a9-d5dd-4793-b8df-98b5e6874abb" providerId="ADAL" clId="{4A5B4154-50F6-4F5B-A4D7-A9ED8C205C6B}" dt="2026-01-21T19:52:02.477" v="24" actId="962"/>
          <ac:picMkLst>
            <pc:docMk/>
            <pc:sldMk cId="0" sldId="275"/>
            <ac:picMk id="350" creationId="{00000000-0000-0000-0000-000000000000}"/>
          </ac:picMkLst>
        </pc:picChg>
        <pc:picChg chg="mod">
          <ac:chgData name="Annaleise Radchenko" userId="6249d1a9-d5dd-4793-b8df-98b5e6874abb" providerId="ADAL" clId="{4A5B4154-50F6-4F5B-A4D7-A9ED8C205C6B}" dt="2026-01-21T19:52:03.410" v="25" actId="962"/>
          <ac:picMkLst>
            <pc:docMk/>
            <pc:sldMk cId="0" sldId="275"/>
            <ac:picMk id="351" creationId="{00000000-0000-0000-0000-000000000000}"/>
          </ac:picMkLst>
        </pc:picChg>
        <pc:picChg chg="mod">
          <ac:chgData name="Annaleise Radchenko" userId="6249d1a9-d5dd-4793-b8df-98b5e6874abb" providerId="ADAL" clId="{4A5B4154-50F6-4F5B-A4D7-A9ED8C205C6B}" dt="2026-01-21T19:52:04.301" v="26" actId="962"/>
          <ac:picMkLst>
            <pc:docMk/>
            <pc:sldMk cId="0" sldId="275"/>
            <ac:picMk id="352" creationId="{00000000-0000-0000-0000-000000000000}"/>
          </ac:picMkLst>
        </pc:picChg>
        <pc:picChg chg="mod">
          <ac:chgData name="Annaleise Radchenko" userId="6249d1a9-d5dd-4793-b8df-98b5e6874abb" providerId="ADAL" clId="{4A5B4154-50F6-4F5B-A4D7-A9ED8C205C6B}" dt="2026-01-21T19:52:05.731" v="27" actId="962"/>
          <ac:picMkLst>
            <pc:docMk/>
            <pc:sldMk cId="0" sldId="275"/>
            <ac:picMk id="353" creationId="{00000000-0000-0000-0000-000000000000}"/>
          </ac:picMkLst>
        </pc:picChg>
        <pc:cxnChg chg="mod">
          <ac:chgData name="Annaleise Radchenko" userId="6249d1a9-d5dd-4793-b8df-98b5e6874abb" providerId="ADAL" clId="{4A5B4154-50F6-4F5B-A4D7-A9ED8C205C6B}" dt="2026-01-21T19:51:28.907" v="7" actId="962"/>
          <ac:cxnSpMkLst>
            <pc:docMk/>
            <pc:sldMk cId="0" sldId="275"/>
            <ac:cxnSpMk id="348" creationId="{00000000-0000-0000-0000-000000000000}"/>
          </ac:cxnSpMkLst>
        </pc:cxnChg>
      </pc:sldChg>
      <pc:sldChg chg="add">
        <pc:chgData name="Annaleise Radchenko" userId="6249d1a9-d5dd-4793-b8df-98b5e6874abb" providerId="ADAL" clId="{4A5B4154-50F6-4F5B-A4D7-A9ED8C205C6B}" dt="2026-01-21T19:49:09.406" v="0"/>
        <pc:sldMkLst>
          <pc:docMk/>
          <pc:sldMk cId="0" sldId="385"/>
        </pc:sldMkLst>
      </pc:sldChg>
      <pc:sldChg chg="modSp add mod">
        <pc:chgData name="Annaleise Radchenko" userId="6249d1a9-d5dd-4793-b8df-98b5e6874abb" providerId="ADAL" clId="{4A5B4154-50F6-4F5B-A4D7-A9ED8C205C6B}" dt="2026-01-21T19:50:26.366" v="5" actId="6549"/>
        <pc:sldMkLst>
          <pc:docMk/>
          <pc:sldMk cId="1504018354" sldId="386"/>
        </pc:sldMkLst>
        <pc:spChg chg="mod">
          <ac:chgData name="Annaleise Radchenko" userId="6249d1a9-d5dd-4793-b8df-98b5e6874abb" providerId="ADAL" clId="{4A5B4154-50F6-4F5B-A4D7-A9ED8C205C6B}" dt="2026-01-21T19:50:26.366" v="5" actId="6549"/>
          <ac:spMkLst>
            <pc:docMk/>
            <pc:sldMk cId="1504018354" sldId="386"/>
            <ac:spMk id="68" creationId="{00000000-0000-0000-0000-000000000000}"/>
          </ac:spMkLst>
        </pc:spChg>
      </pc:sldChg>
      <pc:sldChg chg="add">
        <pc:chgData name="Annaleise Radchenko" userId="6249d1a9-d5dd-4793-b8df-98b5e6874abb" providerId="ADAL" clId="{4A5B4154-50F6-4F5B-A4D7-A9ED8C205C6B}" dt="2026-01-21T19:49:09.406" v="0"/>
        <pc:sldMkLst>
          <pc:docMk/>
          <pc:sldMk cId="3025561491" sldId="387"/>
        </pc:sldMkLst>
      </pc:sldChg>
      <pc:sldChg chg="add">
        <pc:chgData name="Annaleise Radchenko" userId="6249d1a9-d5dd-4793-b8df-98b5e6874abb" providerId="ADAL" clId="{4A5B4154-50F6-4F5B-A4D7-A9ED8C205C6B}" dt="2026-01-21T19:49:09.406" v="0"/>
        <pc:sldMkLst>
          <pc:docMk/>
          <pc:sldMk cId="185324459" sldId="388"/>
        </pc:sldMkLst>
      </pc:sldChg>
      <pc:sldChg chg="modSp add mod">
        <pc:chgData name="Annaleise Radchenko" userId="6249d1a9-d5dd-4793-b8df-98b5e6874abb" providerId="ADAL" clId="{4A5B4154-50F6-4F5B-A4D7-A9ED8C205C6B}" dt="2026-01-21T19:50:57.391" v="6" actId="6549"/>
        <pc:sldMkLst>
          <pc:docMk/>
          <pc:sldMk cId="1092255961" sldId="389"/>
        </pc:sldMkLst>
        <pc:spChg chg="mod">
          <ac:chgData name="Annaleise Radchenko" userId="6249d1a9-d5dd-4793-b8df-98b5e6874abb" providerId="ADAL" clId="{4A5B4154-50F6-4F5B-A4D7-A9ED8C205C6B}" dt="2026-01-21T19:50:57.391" v="6" actId="6549"/>
          <ac:spMkLst>
            <pc:docMk/>
            <pc:sldMk cId="1092255961" sldId="389"/>
            <ac:spMk id="68" creationId="{00000000-0000-0000-0000-000000000000}"/>
          </ac:spMkLst>
        </pc:spChg>
      </pc:sldChg>
      <pc:sldChg chg="add">
        <pc:chgData name="Annaleise Radchenko" userId="6249d1a9-d5dd-4793-b8df-98b5e6874abb" providerId="ADAL" clId="{4A5B4154-50F6-4F5B-A4D7-A9ED8C205C6B}" dt="2026-01-21T19:49:09.406" v="0"/>
        <pc:sldMkLst>
          <pc:docMk/>
          <pc:sldMk cId="1229794577" sldId="390"/>
        </pc:sldMkLst>
      </pc:sldChg>
      <pc:sldChg chg="add">
        <pc:chgData name="Annaleise Radchenko" userId="6249d1a9-d5dd-4793-b8df-98b5e6874abb" providerId="ADAL" clId="{4A5B4154-50F6-4F5B-A4D7-A9ED8C205C6B}" dt="2026-01-21T19:49:09.406" v="0"/>
        <pc:sldMkLst>
          <pc:docMk/>
          <pc:sldMk cId="64031976" sldId="391"/>
        </pc:sldMkLst>
      </pc:sldChg>
      <pc:sldChg chg="add">
        <pc:chgData name="Annaleise Radchenko" userId="6249d1a9-d5dd-4793-b8df-98b5e6874abb" providerId="ADAL" clId="{4A5B4154-50F6-4F5B-A4D7-A9ED8C205C6B}" dt="2026-01-21T19:49:09.406" v="0"/>
        <pc:sldMkLst>
          <pc:docMk/>
          <pc:sldMk cId="3429470477" sldId="392"/>
        </pc:sldMkLst>
      </pc:sldChg>
      <pc:sldChg chg="modSp add mod">
        <pc:chgData name="Annaleise Radchenko" userId="6249d1a9-d5dd-4793-b8df-98b5e6874abb" providerId="ADAL" clId="{4A5B4154-50F6-4F5B-A4D7-A9ED8C205C6B}" dt="2026-01-21T19:50:04.173" v="4" actId="20577"/>
        <pc:sldMkLst>
          <pc:docMk/>
          <pc:sldMk cId="1251457071" sldId="393"/>
        </pc:sldMkLst>
        <pc:spChg chg="mod">
          <ac:chgData name="Annaleise Radchenko" userId="6249d1a9-d5dd-4793-b8df-98b5e6874abb" providerId="ADAL" clId="{4A5B4154-50F6-4F5B-A4D7-A9ED8C205C6B}" dt="2026-01-21T19:50:04.173" v="4" actId="20577"/>
          <ac:spMkLst>
            <pc:docMk/>
            <pc:sldMk cId="1251457071" sldId="393"/>
            <ac:spMk id="68" creationId="{00000000-0000-0000-0000-000000000000}"/>
          </ac:spMkLst>
        </pc:spChg>
      </pc:sldChg>
      <pc:sldChg chg="add">
        <pc:chgData name="Annaleise Radchenko" userId="6249d1a9-d5dd-4793-b8df-98b5e6874abb" providerId="ADAL" clId="{4A5B4154-50F6-4F5B-A4D7-A9ED8C205C6B}" dt="2026-01-21T19:49:09.406" v="0"/>
        <pc:sldMkLst>
          <pc:docMk/>
          <pc:sldMk cId="1867001956" sldId="394"/>
        </pc:sldMkLst>
      </pc:sldChg>
      <pc:sldChg chg="add">
        <pc:chgData name="Annaleise Radchenko" userId="6249d1a9-d5dd-4793-b8df-98b5e6874abb" providerId="ADAL" clId="{4A5B4154-50F6-4F5B-A4D7-A9ED8C205C6B}" dt="2026-01-21T19:49:09.406" v="0"/>
        <pc:sldMkLst>
          <pc:docMk/>
          <pc:sldMk cId="1016565168" sldId="395"/>
        </pc:sldMkLst>
      </pc:sldChg>
      <pc:sldChg chg="add">
        <pc:chgData name="Annaleise Radchenko" userId="6249d1a9-d5dd-4793-b8df-98b5e6874abb" providerId="ADAL" clId="{4A5B4154-50F6-4F5B-A4D7-A9ED8C205C6B}" dt="2026-01-21T19:49:09.406" v="0"/>
        <pc:sldMkLst>
          <pc:docMk/>
          <pc:sldMk cId="1578586378" sldId="396"/>
        </pc:sldMkLst>
      </pc:sldChg>
      <pc:sldChg chg="add">
        <pc:chgData name="Annaleise Radchenko" userId="6249d1a9-d5dd-4793-b8df-98b5e6874abb" providerId="ADAL" clId="{4A5B4154-50F6-4F5B-A4D7-A9ED8C205C6B}" dt="2026-01-21T19:49:09.406" v="0"/>
        <pc:sldMkLst>
          <pc:docMk/>
          <pc:sldMk cId="2728870809" sldId="397"/>
        </pc:sldMkLst>
      </pc:sldChg>
      <pc:sldChg chg="modSp add mod">
        <pc:chgData name="Annaleise Radchenko" userId="6249d1a9-d5dd-4793-b8df-98b5e6874abb" providerId="ADAL" clId="{4A5B4154-50F6-4F5B-A4D7-A9ED8C205C6B}" dt="2026-01-21T19:49:26.594" v="2" actId="20577"/>
        <pc:sldMkLst>
          <pc:docMk/>
          <pc:sldMk cId="470074483" sldId="398"/>
        </pc:sldMkLst>
        <pc:spChg chg="mod">
          <ac:chgData name="Annaleise Radchenko" userId="6249d1a9-d5dd-4793-b8df-98b5e6874abb" providerId="ADAL" clId="{4A5B4154-50F6-4F5B-A4D7-A9ED8C205C6B}" dt="2026-01-21T19:49:26.594" v="2" actId="20577"/>
          <ac:spMkLst>
            <pc:docMk/>
            <pc:sldMk cId="470074483" sldId="398"/>
            <ac:spMk id="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Suppose a country has a budget deficit of $300 billion, investment of $3,800 billion, and private saving of $3,750 billion. How much is the trade deficit, or foreign capital inflow? If the budget deficit increases to $500 billion and saving and the trade deficit remain constant, what would happen to investment?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1308146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r>
                  <a:rPr lang="en-US" dirty="0"/>
                  <a:t>The national saving and investment identity must always hold true because, by definition, the quantity supplied and quantity demanded in the financial capital market must always be equal. However, the formula will look somewhat different if the government budget is in deficit rather than surplus or if the balance of trade is in surplus rather than deficit. When the government is acting as a saver rather than a borrower and supplying rather than demanding financial capital, the identity can be written like this:</a:t>
                </a:r>
              </a:p>
              <a:p>
                <a:pPr marL="0" indent="0"/>
                <a14:m>
                  <m:oMathPara xmlns:m="http://schemas.openxmlformats.org/officeDocument/2006/math">
                    <m:oMathParaPr>
                      <m:jc m:val="centerGroup"/>
                    </m:oMathParaPr>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quantity</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of</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financial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capital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supplied</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quantity</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of</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financial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capital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demanded</m:t>
                      </m:r>
                    </m:oMath>
                  </m:oMathPara>
                </a14:m>
                <a:endParaRPr lang="en-US" dirty="0"/>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i="0" dirty="0">
                    <a:solidFill>
                      <a:srgbClr val="FFFFFF"/>
                    </a:solidFill>
                    <a:latin typeface="Calibri" panose="020F0502020204030204" pitchFamily="34" charset="0"/>
                    <a:cs typeface="Calibri" panose="020F0502020204030204" pitchFamily="34" charset="0"/>
                  </a:rPr>
                  <a:t> </a:t>
                </a:r>
                <a14:m>
                  <m:oMath xmlns:m="http://schemas.openxmlformats.org/officeDocument/2006/math">
                    <m:r>
                      <m:rPr>
                        <m:nor/>
                      </m:rPr>
                      <a:rPr lang="en-US" sz="1200" i="0">
                        <a:solidFill>
                          <a:srgbClr val="FFFFFF"/>
                        </a:solidFill>
                        <a:latin typeface="Calibri" panose="020F0502020204030204" pitchFamily="34" charset="0"/>
                        <a:cs typeface="Calibri" panose="020F0502020204030204" pitchFamily="34" charset="0"/>
                      </a:rPr>
                      <m:t>private</m:t>
                    </m:r>
                    <m:r>
                      <m:rPr>
                        <m:nor/>
                      </m:rPr>
                      <a:rPr lang="en-US" sz="1200" i="0">
                        <a:solidFill>
                          <a:srgbClr val="FFFFFF"/>
                        </a:solidFill>
                        <a:latin typeface="Calibri" panose="020F0502020204030204" pitchFamily="34" charset="0"/>
                        <a:cs typeface="Calibri" panose="020F0502020204030204" pitchFamily="34" charset="0"/>
                      </a:rPr>
                      <m:t> </m:t>
                    </m:r>
                    <m:r>
                      <m:rPr>
                        <m:nor/>
                      </m:rPr>
                      <a:rPr lang="en-US" sz="1200" i="0">
                        <a:solidFill>
                          <a:srgbClr val="FFFFFF"/>
                        </a:solidFill>
                        <a:latin typeface="Calibri" panose="020F0502020204030204" pitchFamily="34" charset="0"/>
                        <a:cs typeface="Calibri" panose="020F0502020204030204" pitchFamily="34" charset="0"/>
                      </a:rPr>
                      <m:t>saving</m:t>
                    </m:r>
                    <m:r>
                      <m:rPr>
                        <m:nor/>
                      </m:rPr>
                      <a:rPr lang="en-US" sz="1200" i="0">
                        <a:solidFill>
                          <a:srgbClr val="FFFFFF"/>
                        </a:solidFill>
                        <a:latin typeface="Calibri" panose="020F0502020204030204" pitchFamily="34" charset="0"/>
                        <a:cs typeface="Calibri" panose="020F0502020204030204" pitchFamily="34" charset="0"/>
                      </a:rPr>
                      <m:t> + </m:t>
                    </m:r>
                    <m:r>
                      <m:rPr>
                        <m:nor/>
                      </m:rPr>
                      <a:rPr lang="en-US" sz="1200" i="0">
                        <a:solidFill>
                          <a:srgbClr val="FFFFFF"/>
                        </a:solidFill>
                        <a:latin typeface="Calibri" panose="020F0502020204030204" pitchFamily="34" charset="0"/>
                        <a:cs typeface="Calibri" panose="020F0502020204030204" pitchFamily="34" charset="0"/>
                      </a:rPr>
                      <m:t>trade</m:t>
                    </m:r>
                    <m:r>
                      <m:rPr>
                        <m:nor/>
                      </m:rPr>
                      <a:rPr lang="en-US" sz="1200" i="0">
                        <a:solidFill>
                          <a:srgbClr val="FFFFFF"/>
                        </a:solidFill>
                        <a:latin typeface="Calibri" panose="020F0502020204030204" pitchFamily="34" charset="0"/>
                        <a:cs typeface="Calibri" panose="020F0502020204030204" pitchFamily="34" charset="0"/>
                      </a:rPr>
                      <m:t> </m:t>
                    </m:r>
                    <m:r>
                      <m:rPr>
                        <m:nor/>
                      </m:rPr>
                      <a:rPr lang="en-US" sz="1200" i="0">
                        <a:solidFill>
                          <a:srgbClr val="FFFFFF"/>
                        </a:solidFill>
                        <a:latin typeface="Calibri" panose="020F0502020204030204" pitchFamily="34" charset="0"/>
                        <a:cs typeface="Calibri" panose="020F0502020204030204" pitchFamily="34" charset="0"/>
                      </a:rPr>
                      <m:t>deficit</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budget</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surplus</m:t>
                    </m:r>
                    <m:r>
                      <m:rPr>
                        <m:nor/>
                      </m:rPr>
                      <a:rPr lang="en-US" sz="1200" b="0" i="0" smtClean="0">
                        <a:solidFill>
                          <a:srgbClr val="FFFFFF"/>
                        </a:solidFill>
                        <a:latin typeface="Calibri" panose="020F0502020204030204" pitchFamily="34" charset="0"/>
                        <a:cs typeface="Calibri" panose="020F0502020204030204" pitchFamily="34" charset="0"/>
                      </a:rPr>
                      <m:t> </m:t>
                    </m:r>
                    <m:r>
                      <m:rPr>
                        <m:nor/>
                      </m:rPr>
                      <a:rPr lang="en-US" sz="1200" i="0">
                        <a:solidFill>
                          <a:srgbClr val="FFFFFF"/>
                        </a:solidFill>
                        <a:latin typeface="Calibri" panose="020F0502020204030204" pitchFamily="34" charset="0"/>
                        <a:cs typeface="Calibri" panose="020F0502020204030204" pitchFamily="34" charset="0"/>
                      </a:rPr>
                      <m:t>= </m:t>
                    </m:r>
                    <m:r>
                      <m:rPr>
                        <m:nor/>
                      </m:rPr>
                      <a:rPr lang="en-US" sz="1200" i="0">
                        <a:solidFill>
                          <a:srgbClr val="FFFFFF"/>
                        </a:solidFill>
                        <a:latin typeface="Calibri" panose="020F0502020204030204" pitchFamily="34" charset="0"/>
                        <a:cs typeface="Calibri" panose="020F0502020204030204" pitchFamily="34" charset="0"/>
                      </a:rPr>
                      <m:t>private</m:t>
                    </m:r>
                    <m:r>
                      <m:rPr>
                        <m:nor/>
                      </m:rPr>
                      <a:rPr lang="en-US" sz="1200" i="0">
                        <a:solidFill>
                          <a:srgbClr val="FFFFFF"/>
                        </a:solidFill>
                        <a:latin typeface="Calibri" panose="020F0502020204030204" pitchFamily="34" charset="0"/>
                        <a:cs typeface="Calibri" panose="020F0502020204030204" pitchFamily="34" charset="0"/>
                      </a:rPr>
                      <m:t> </m:t>
                    </m:r>
                    <m:r>
                      <m:rPr>
                        <m:nor/>
                      </m:rPr>
                      <a:rPr lang="en-US" sz="1200" i="0">
                        <a:solidFill>
                          <a:srgbClr val="FFFFFF"/>
                        </a:solidFill>
                        <a:latin typeface="Calibri" panose="020F0502020204030204" pitchFamily="34" charset="0"/>
                        <a:cs typeface="Calibri" panose="020F0502020204030204" pitchFamily="34" charset="0"/>
                      </a:rPr>
                      <m:t>investment</m:t>
                    </m:r>
                  </m:oMath>
                </a14:m>
                <a:r>
                  <a:rPr lang="en-US" sz="1200" dirty="0">
                    <a:solidFill>
                      <a:srgbClr val="FFFFFF"/>
                    </a:solidFill>
                    <a:cs typeface="Calibri" panose="020F0502020204030204" pitchFamily="34" charset="0"/>
                  </a:rPr>
                  <a:t> </a:t>
                </a:r>
                <a:endParaRPr lang="en-US" sz="1200" i="0" dirty="0">
                  <a:solidFill>
                    <a:srgbClr val="FFFFFF"/>
                  </a:solidFill>
                  <a:latin typeface="Calibri" panose="020F0502020204030204" pitchFamily="34" charset="0"/>
                  <a:cs typeface="Calibri" panose="020F0502020204030204" pitchFamily="34" charset="0"/>
                </a:endParaRPr>
              </a:p>
              <a:p>
                <a:pPr marL="0" indent="0" algn="ctr"/>
                <a14:m>
                  <m:oMathPara xmlns:m="http://schemas.openxmlformats.org/officeDocument/2006/math">
                    <m:oMathParaPr>
                      <m:jc m:val="centerGroup"/>
                    </m:oMathParaPr>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S</m:t>
                      </m:r>
                      <m:r>
                        <m:rPr>
                          <m:nor/>
                        </m:rPr>
                        <a:rPr lang="en-US" sz="1200" i="0" smtClean="0">
                          <a:solidFill>
                            <a:srgbClr val="FFFFFF"/>
                          </a:solidFill>
                          <a:latin typeface="Calibri" panose="020F0502020204030204" pitchFamily="34" charset="0"/>
                          <a:cs typeface="Calibri" panose="020F0502020204030204" pitchFamily="34" charset="0"/>
                        </a:rPr>
                        <m:t> + </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M</m:t>
                      </m:r>
                      <m:r>
                        <m:rPr>
                          <m:nor/>
                        </m:rPr>
                        <a:rPr lang="en-US" sz="1200" i="0">
                          <a:solidFill>
                            <a:srgbClr val="FFFFFF"/>
                          </a:solidFill>
                          <a:latin typeface="Calibri" panose="020F0502020204030204" pitchFamily="34" charset="0"/>
                          <a:cs typeface="Calibri" panose="020F0502020204030204" pitchFamily="34" charset="0"/>
                        </a:rPr>
                        <m:t>−</m:t>
                      </m:r>
                      <m:r>
                        <m:rPr>
                          <m:nor/>
                        </m:rPr>
                        <a:rPr lang="en-US" sz="1200" i="0">
                          <a:solidFill>
                            <a:srgbClr val="FFFFFF"/>
                          </a:solidFill>
                          <a:latin typeface="Calibri" panose="020F0502020204030204" pitchFamily="34" charset="0"/>
                          <a:cs typeface="Calibri" panose="020F0502020204030204" pitchFamily="34" charset="0"/>
                        </a:rPr>
                        <m:t>X</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 + </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T</m:t>
                      </m:r>
                      <m:r>
                        <m:rPr>
                          <m:nor/>
                        </m:rPr>
                        <a:rPr lang="en-US" sz="1200" i="0">
                          <a:solidFill>
                            <a:srgbClr val="FFFFFF"/>
                          </a:solidFill>
                          <a:latin typeface="Calibri" panose="020F0502020204030204" pitchFamily="34" charset="0"/>
                          <a:cs typeface="Calibri" panose="020F0502020204030204" pitchFamily="34" charset="0"/>
                        </a:rPr>
                        <m:t>−</m:t>
                      </m:r>
                      <m:r>
                        <m:rPr>
                          <m:nor/>
                        </m:rPr>
                        <a:rPr lang="en-US" sz="1200" i="0">
                          <a:solidFill>
                            <a:srgbClr val="FFFFFF"/>
                          </a:solidFill>
                          <a:latin typeface="Calibri" panose="020F0502020204030204" pitchFamily="34" charset="0"/>
                          <a:cs typeface="Calibri" panose="020F0502020204030204" pitchFamily="34" charset="0"/>
                        </a:rPr>
                        <m:t>G</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 = </m:t>
                      </m:r>
                      <m:r>
                        <m:rPr>
                          <m:nor/>
                        </m:rPr>
                        <a:rPr lang="en-US" sz="1200" i="0">
                          <a:solidFill>
                            <a:srgbClr val="FFFFFF"/>
                          </a:solidFill>
                          <a:latin typeface="Calibri" panose="020F0502020204030204" pitchFamily="34" charset="0"/>
                          <a:cs typeface="Calibri" panose="020F0502020204030204" pitchFamily="34" charset="0"/>
                        </a:rPr>
                        <m:t>I</m:t>
                      </m:r>
                    </m:oMath>
                  </m:oMathPara>
                </a14:m>
                <a:endParaRPr lang="en-US" dirty="0"/>
              </a:p>
              <a:p>
                <a:pPr marL="0" indent="0"/>
                <a:endParaRPr lang="en-US" dirty="0"/>
              </a:p>
            </p:txBody>
          </p:sp>
        </mc:Choice>
        <mc:Fallback xmlns="">
          <p:sp>
            <p:nvSpPr>
              <p:cNvPr id="3" name="Notes Placeholder 2"/>
              <p:cNvSpPr>
                <a:spLocks noGrp="1"/>
              </p:cNvSpPr>
              <p:nvPr>
                <p:ph type="body" idx="1"/>
              </p:nvPr>
            </p:nvSpPr>
            <p:spPr/>
            <p:txBody>
              <a:bodyPr/>
              <a:lstStyle/>
              <a:p>
                <a:pPr marL="0" indent="0"/>
                <a:r>
                  <a:rPr lang="en-US" dirty="0"/>
                  <a:t>The national saving and investment identity must always hold true because, by definition, the quantity supplied and quantity demanded in the financial capital market must always be equal. However, the formula will look somewhat different if the government budget is in deficit rather than surplus or if the balance of trade is in surplus rather than deficit. When the government is acting as a saver rather than a borrower and supplying rather than demanding financial capital, the identity can be written like this:</a:t>
                </a:r>
              </a:p>
              <a:p>
                <a:pPr marL="0" indent="0"/>
                <a:r>
                  <a:rPr lang="en-US" sz="1200" i="0">
                    <a:solidFill>
                      <a:srgbClr val="FFFFFF"/>
                    </a:solidFill>
                    <a:latin typeface="Cambria Math" panose="02040503050406030204" pitchFamily="18" charset="0"/>
                    <a:cs typeface="Calibri" panose="020F0502020204030204" pitchFamily="34" charset="0"/>
                  </a:rPr>
                  <a:t>"quantity of financial capital supplied = quantity of financial capital demanded</a:t>
                </a:r>
                <a:r>
                  <a:rPr lang="en-US" sz="1200" i="0">
                    <a:solidFill>
                      <a:srgbClr val="FFFFFF"/>
                    </a:solidFill>
                    <a:latin typeface="Calibri" panose="020F0502020204030204" pitchFamily="34" charset="0"/>
                    <a:cs typeface="Calibri" panose="020F0502020204030204" pitchFamily="34" charset="0"/>
                  </a:rPr>
                  <a:t>"</a:t>
                </a:r>
                <a:endParaRPr lang="en-US" dirty="0"/>
              </a:p>
              <a:p>
                <a:pPr marL="0" indent="0" algn="ctr"/>
                <a:r>
                  <a:rPr lang="en-US" sz="1200" i="0" dirty="0">
                    <a:solidFill>
                      <a:srgbClr val="FFFFFF"/>
                    </a:solidFill>
                    <a:latin typeface="Calibri" panose="020F0502020204030204" pitchFamily="34" charset="0"/>
                    <a:cs typeface="Calibri" panose="020F0502020204030204" pitchFamily="34" charset="0"/>
                  </a:rPr>
                  <a:t> </a:t>
                </a:r>
                <a:r>
                  <a:rPr lang="en-US" sz="1200" i="0">
                    <a:solidFill>
                      <a:srgbClr val="FFFFFF"/>
                    </a:solidFill>
                    <a:latin typeface="Cambria Math" panose="02040503050406030204" pitchFamily="18" charset="0"/>
                    <a:cs typeface="Calibri" panose="020F0502020204030204" pitchFamily="34" charset="0"/>
                  </a:rPr>
                  <a:t>"private saving + trade deficit = private investment</a:t>
                </a:r>
                <a:r>
                  <a:rPr lang="en-US" sz="1200" i="0">
                    <a:solidFill>
                      <a:srgbClr val="FFFFFF"/>
                    </a:solidFill>
                    <a:latin typeface="Calibri" panose="020F0502020204030204" pitchFamily="34" charset="0"/>
                    <a:cs typeface="Calibri" panose="020F0502020204030204" pitchFamily="34" charset="0"/>
                  </a:rPr>
                  <a:t>"</a:t>
                </a:r>
                <a:r>
                  <a:rPr lang="en-US" sz="1200" dirty="0">
                    <a:solidFill>
                      <a:srgbClr val="FFFFFF"/>
                    </a:solidFill>
                    <a:cs typeface="Calibri" panose="020F0502020204030204" pitchFamily="34" charset="0"/>
                  </a:rPr>
                  <a:t> </a:t>
                </a:r>
                <a:r>
                  <a:rPr lang="en-US" sz="1200" i="0">
                    <a:solidFill>
                      <a:srgbClr val="FFFFFF"/>
                    </a:solidFill>
                    <a:latin typeface="Cambria Math" panose="02040503050406030204" pitchFamily="18" charset="0"/>
                    <a:cs typeface="Calibri" panose="020F0502020204030204" pitchFamily="34" charset="0"/>
                  </a:rPr>
                  <a:t>"+ budget surplus</a:t>
                </a:r>
                <a:r>
                  <a:rPr lang="en-US" sz="1200" i="0">
                    <a:solidFill>
                      <a:srgbClr val="FFFFFF"/>
                    </a:solidFill>
                    <a:latin typeface="Calibri" panose="020F0502020204030204" pitchFamily="34" charset="0"/>
                    <a:cs typeface="Calibri" panose="020F0502020204030204" pitchFamily="34" charset="0"/>
                  </a:rPr>
                  <a:t>"</a:t>
                </a:r>
                <a:endParaRPr lang="en-US" dirty="0"/>
              </a:p>
              <a:p>
                <a:pPr marL="0" indent="0"/>
                <a:r>
                  <a:rPr lang="en-US" sz="1200" i="0">
                    <a:solidFill>
                      <a:srgbClr val="FFFFFF"/>
                    </a:solidFill>
                    <a:latin typeface="Cambria Math" panose="02040503050406030204" pitchFamily="18" charset="0"/>
                    <a:cs typeface="Calibri" panose="020F0502020204030204" pitchFamily="34" charset="0"/>
                  </a:rPr>
                  <a:t>"S + "</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M−X"</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 + "</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T−G"</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 = I</a:t>
                </a:r>
                <a:r>
                  <a:rPr lang="en-US" sz="1200" i="0">
                    <a:solidFill>
                      <a:srgbClr val="FFFFFF"/>
                    </a:solidFill>
                    <a:latin typeface="Calibri" panose="020F0502020204030204" pitchFamily="34" charset="0"/>
                    <a:cs typeface="Calibri" panose="020F0502020204030204" pitchFamily="34" charset="0"/>
                  </a:rPr>
                  <a:t>"</a:t>
                </a:r>
                <a:endParaRPr lang="en-US" dirty="0"/>
              </a:p>
              <a:p>
                <a:pPr marL="0" indent="0"/>
                <a:endParaRPr lang="en-US" dirty="0"/>
              </a:p>
            </p:txBody>
          </p:sp>
        </mc:Fallback>
      </mc:AlternateContent>
    </p:spTree>
    <p:extLst>
      <p:ext uri="{BB962C8B-B14F-4D97-AF65-F5344CB8AC3E}">
        <p14:creationId xmlns:p14="http://schemas.microsoft.com/office/powerpoint/2010/main" val="1915907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r>
                  <a:rPr lang="en-US" dirty="0"/>
                  <a:t>When an economy is running a trade surplus, meaning it is experiencing a net outflow of financial capital, the identity can be written like this:</a:t>
                </a:r>
              </a:p>
              <a:p>
                <a:pPr marL="0" indent="0"/>
                <a14:m>
                  <m:oMathPara xmlns:m="http://schemas.openxmlformats.org/officeDocument/2006/math">
                    <m:oMathParaPr>
                      <m:jc m:val="centerGroup"/>
                    </m:oMathParaPr>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quantity</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of</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financial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capital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supplied</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quantity</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of</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financial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capital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demanded</m:t>
                      </m:r>
                    </m:oMath>
                  </m:oMathPara>
                </a14:m>
                <a:endParaRPr lang="en-US" dirty="0"/>
              </a:p>
              <a:p>
                <a:pPr marL="0" indent="0" algn="ctr"/>
                <a14:m>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private</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saving</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private</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investment</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budget</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deficit</m:t>
                    </m:r>
                    <m:r>
                      <m:rPr>
                        <m:nor/>
                      </m:rPr>
                      <a:rPr lang="en-US" sz="1200" i="0" smtClean="0">
                        <a:solidFill>
                          <a:srgbClr val="FFFFFF"/>
                        </a:solidFill>
                        <a:latin typeface="Calibri" panose="020F0502020204030204" pitchFamily="34" charset="0"/>
                        <a:cs typeface="Calibri" panose="020F0502020204030204" pitchFamily="34" charset="0"/>
                      </a:rPr>
                      <m:t> + </m:t>
                    </m:r>
                  </m:oMath>
                </a14:m>
                <a:r>
                  <a:rPr lang="en-US" sz="1200" dirty="0">
                    <a:solidFill>
                      <a:srgbClr val="FFFFFF"/>
                    </a:solidFill>
                    <a:cs typeface="Calibri" panose="020F0502020204030204" pitchFamily="34" charset="0"/>
                  </a:rPr>
                  <a:t> </a:t>
                </a:r>
                <a14:m>
                  <m:oMath xmlns:m="http://schemas.openxmlformats.org/officeDocument/2006/math">
                    <m:r>
                      <m:rPr>
                        <m:nor/>
                      </m:rPr>
                      <a:rPr lang="en-US" sz="1200" i="0">
                        <a:solidFill>
                          <a:srgbClr val="FFFFFF"/>
                        </a:solidFill>
                        <a:latin typeface="Calibri" panose="020F0502020204030204" pitchFamily="34" charset="0"/>
                        <a:cs typeface="Calibri" panose="020F0502020204030204" pitchFamily="34" charset="0"/>
                      </a:rPr>
                      <m:t>trade</m:t>
                    </m:r>
                    <m:r>
                      <m:rPr>
                        <m:nor/>
                      </m:rPr>
                      <a:rPr lang="en-US" sz="1200" i="0">
                        <a:solidFill>
                          <a:srgbClr val="FFFFFF"/>
                        </a:solidFill>
                        <a:latin typeface="Calibri" panose="020F0502020204030204" pitchFamily="34" charset="0"/>
                        <a:cs typeface="Calibri" panose="020F0502020204030204" pitchFamily="34" charset="0"/>
                      </a:rPr>
                      <m:t> </m:t>
                    </m:r>
                    <m:r>
                      <m:rPr>
                        <m:nor/>
                      </m:rPr>
                      <a:rPr lang="en-US" sz="1200" i="0">
                        <a:solidFill>
                          <a:srgbClr val="FFFFFF"/>
                        </a:solidFill>
                        <a:latin typeface="Calibri" panose="020F0502020204030204" pitchFamily="34" charset="0"/>
                        <a:cs typeface="Calibri" panose="020F0502020204030204" pitchFamily="34" charset="0"/>
                      </a:rPr>
                      <m:t>surplus</m:t>
                    </m:r>
                  </m:oMath>
                </a14:m>
                <a:r>
                  <a:rPr lang="en-US" dirty="0"/>
                  <a:t> </a:t>
                </a:r>
              </a:p>
              <a:p>
                <a:pPr marL="0" indent="0" algn="ctr"/>
                <a14:m>
                  <m:oMathPara xmlns:m="http://schemas.openxmlformats.org/officeDocument/2006/math">
                    <m:oMathParaPr>
                      <m:jc m:val="centerGroup"/>
                    </m:oMathParaPr>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S</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I</m:t>
                      </m:r>
                      <m:r>
                        <m:rPr>
                          <m:nor/>
                        </m:rPr>
                        <a:rPr lang="en-US" sz="1200" i="0" smtClean="0">
                          <a:solidFill>
                            <a:srgbClr val="FFFFFF"/>
                          </a:solidFill>
                          <a:latin typeface="Calibri" panose="020F0502020204030204" pitchFamily="34" charset="0"/>
                          <a:cs typeface="Calibri" panose="020F0502020204030204" pitchFamily="34" charset="0"/>
                        </a:rPr>
                        <m:t> + </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G</m:t>
                      </m:r>
                      <m:r>
                        <m:rPr>
                          <m:nor/>
                        </m:rPr>
                        <a:rPr lang="en-US" sz="1200" i="0">
                          <a:solidFill>
                            <a:srgbClr val="FFFFFF"/>
                          </a:solidFill>
                          <a:latin typeface="Calibri" panose="020F0502020204030204" pitchFamily="34" charset="0"/>
                          <a:cs typeface="Calibri" panose="020F0502020204030204" pitchFamily="34" charset="0"/>
                        </a:rPr>
                        <m:t>−</m:t>
                      </m:r>
                      <m:r>
                        <m:rPr>
                          <m:nor/>
                        </m:rPr>
                        <a:rPr lang="en-US" sz="1200" i="0">
                          <a:solidFill>
                            <a:srgbClr val="FFFFFF"/>
                          </a:solidFill>
                          <a:latin typeface="Calibri" panose="020F0502020204030204" pitchFamily="34" charset="0"/>
                          <a:cs typeface="Calibri" panose="020F0502020204030204" pitchFamily="34" charset="0"/>
                        </a:rPr>
                        <m:t>T</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 + </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X</m:t>
                      </m:r>
                      <m:r>
                        <m:rPr>
                          <m:nor/>
                        </m:rPr>
                        <a:rPr lang="en-US" sz="1200" i="0">
                          <a:solidFill>
                            <a:srgbClr val="FFFFFF"/>
                          </a:solidFill>
                          <a:latin typeface="Calibri" panose="020F0502020204030204" pitchFamily="34" charset="0"/>
                          <a:cs typeface="Calibri" panose="020F0502020204030204" pitchFamily="34" charset="0"/>
                        </a:rPr>
                        <m:t>−</m:t>
                      </m:r>
                      <m:r>
                        <m:rPr>
                          <m:nor/>
                        </m:rPr>
                        <a:rPr lang="en-US" sz="1200" i="0">
                          <a:solidFill>
                            <a:srgbClr val="FFFFFF"/>
                          </a:solidFill>
                          <a:latin typeface="Calibri" panose="020F0502020204030204" pitchFamily="34" charset="0"/>
                          <a:cs typeface="Calibri" panose="020F0502020204030204" pitchFamily="34" charset="0"/>
                        </a:rPr>
                        <m:t>M</m:t>
                      </m:r>
                      <m:r>
                        <a:rPr lang="en-US" sz="1200" i="1">
                          <a:solidFill>
                            <a:srgbClr val="FFFFFF"/>
                          </a:solidFill>
                          <a:latin typeface="Cambria Math" panose="02040503050406030204" pitchFamily="18" charset="0"/>
                        </a:rPr>
                        <m:t>)</m:t>
                      </m:r>
                    </m:oMath>
                  </m:oMathPara>
                </a14:m>
                <a:endParaRPr lang="en-US" dirty="0"/>
              </a:p>
            </p:txBody>
          </p:sp>
        </mc:Choice>
        <mc:Fallback xmlns="">
          <p:sp>
            <p:nvSpPr>
              <p:cNvPr id="3" name="Notes Placeholder 2"/>
              <p:cNvSpPr>
                <a:spLocks noGrp="1"/>
              </p:cNvSpPr>
              <p:nvPr>
                <p:ph type="body" idx="1"/>
              </p:nvPr>
            </p:nvSpPr>
            <p:spPr/>
            <p:txBody>
              <a:bodyPr/>
              <a:lstStyle/>
              <a:p>
                <a:pPr marL="0" indent="0"/>
                <a:r>
                  <a:rPr lang="en-US" dirty="0"/>
                  <a:t>When an economy is running a trade surplus, meaning it is experiencing a net outflow of financial capital, the identity can be written like this:</a:t>
                </a:r>
              </a:p>
              <a:p>
                <a:pPr marL="0" indent="0"/>
                <a:r>
                  <a:rPr lang="en-US" sz="1200" i="0">
                    <a:solidFill>
                      <a:srgbClr val="FFFFFF"/>
                    </a:solidFill>
                    <a:latin typeface="Cambria Math" panose="02040503050406030204" pitchFamily="18" charset="0"/>
                    <a:cs typeface="Calibri" panose="020F0502020204030204" pitchFamily="34" charset="0"/>
                  </a:rPr>
                  <a:t>"quantity of financial capital supplied = quantity of financial capital demanded</a:t>
                </a:r>
                <a:r>
                  <a:rPr lang="en-US" sz="1200" i="0">
                    <a:solidFill>
                      <a:srgbClr val="FFFFFF"/>
                    </a:solidFill>
                    <a:latin typeface="Calibri" panose="020F0502020204030204" pitchFamily="34" charset="0"/>
                    <a:cs typeface="Calibri" panose="020F0502020204030204" pitchFamily="34" charset="0"/>
                  </a:rPr>
                  <a:t>"</a:t>
                </a:r>
                <a:endParaRPr lang="en-US" dirty="0"/>
              </a:p>
              <a:p>
                <a:pPr marL="0" indent="0" algn="ctr"/>
                <a:r>
                  <a:rPr lang="en-US" sz="1200" i="0">
                    <a:solidFill>
                      <a:srgbClr val="FFFFFF"/>
                    </a:solidFill>
                    <a:latin typeface="Cambria Math" panose="02040503050406030204" pitchFamily="18" charset="0"/>
                    <a:cs typeface="Calibri" panose="020F0502020204030204" pitchFamily="34" charset="0"/>
                  </a:rPr>
                  <a:t>"private saving = private investment + budget deficit + </a:t>
                </a:r>
                <a:r>
                  <a:rPr lang="en-US" sz="1200" i="0">
                    <a:solidFill>
                      <a:srgbClr val="FFFFFF"/>
                    </a:solidFill>
                    <a:latin typeface="Calibri" panose="020F0502020204030204" pitchFamily="34" charset="0"/>
                    <a:cs typeface="Calibri" panose="020F0502020204030204" pitchFamily="34" charset="0"/>
                  </a:rPr>
                  <a:t>"</a:t>
                </a:r>
                <a:r>
                  <a:rPr lang="en-US" sz="1200" dirty="0">
                    <a:solidFill>
                      <a:srgbClr val="FFFFFF"/>
                    </a:solidFill>
                    <a:cs typeface="Calibri" panose="020F0502020204030204" pitchFamily="34" charset="0"/>
                  </a:rPr>
                  <a:t> </a:t>
                </a:r>
                <a:r>
                  <a:rPr lang="en-US" sz="1200" i="0">
                    <a:solidFill>
                      <a:srgbClr val="FFFFFF"/>
                    </a:solidFill>
                    <a:latin typeface="Cambria Math" panose="02040503050406030204" pitchFamily="18" charset="0"/>
                    <a:cs typeface="Calibri" panose="020F0502020204030204" pitchFamily="34" charset="0"/>
                  </a:rPr>
                  <a:t>"trade surplus</a:t>
                </a:r>
                <a:r>
                  <a:rPr lang="en-US" sz="1200" i="0">
                    <a:solidFill>
                      <a:srgbClr val="FFFFFF"/>
                    </a:solidFill>
                    <a:latin typeface="Calibri" panose="020F0502020204030204" pitchFamily="34" charset="0"/>
                    <a:cs typeface="Calibri" panose="020F0502020204030204" pitchFamily="34" charset="0"/>
                  </a:rPr>
                  <a:t>"</a:t>
                </a:r>
                <a:r>
                  <a:rPr lang="en-US" dirty="0"/>
                  <a:t> </a:t>
                </a:r>
              </a:p>
              <a:p>
                <a:pPr marL="0" indent="0" algn="ctr"/>
                <a:r>
                  <a:rPr lang="en-US" sz="1200" i="0">
                    <a:solidFill>
                      <a:srgbClr val="FFFFFF"/>
                    </a:solidFill>
                    <a:latin typeface="Cambria Math" panose="02040503050406030204" pitchFamily="18" charset="0"/>
                    <a:cs typeface="Calibri" panose="020F0502020204030204" pitchFamily="34" charset="0"/>
                  </a:rPr>
                  <a:t>"S = I + "</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G−T"</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 + "</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X−M"</a:t>
                </a:r>
                <a:r>
                  <a:rPr lang="en-US" sz="1200" i="0">
                    <a:solidFill>
                      <a:srgbClr val="FFFFFF"/>
                    </a:solidFill>
                    <a:latin typeface="Cambria Math" panose="02040503050406030204" pitchFamily="18" charset="0"/>
                  </a:rPr>
                  <a:t>)</a:t>
                </a:r>
                <a:endParaRPr lang="en-US" dirty="0"/>
              </a:p>
            </p:txBody>
          </p:sp>
        </mc:Fallback>
      </mc:AlternateContent>
    </p:spTree>
    <p:extLst>
      <p:ext uri="{BB962C8B-B14F-4D97-AF65-F5344CB8AC3E}">
        <p14:creationId xmlns:p14="http://schemas.microsoft.com/office/powerpoint/2010/main" val="1002699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Visit the website hawkes.biz/debtclock and review the current U.S. budget deficit. Now that you know the current budget deficit in the U.S., does it affect how much you are willing to spend? Does it make you want to save more or less? Explain your reasoning.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124273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When a government spends more than it collects in taxes, it runs a budget deficit. Following a deficit, the government may need to borrow, which can lead to the following problems: decreased economic growth, trade imbalances, financial crises, high inflation, large inflows of financial capital from abroad, plummeting exchange rates, or strains on banking and financial systems.</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2193481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When governments are borrowers in financial markets, there are three possible sources for the funds: households might save more, private firms might borrow less, and increased investment from abroad.</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68227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national saving and investment identity provides a framework for showing the relationships between the sources of demand and supply in financial capital markets. The quantity of financial capital supplied in the market must equal the quantity of financial capital demanded.</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4129846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U.S. economy has two main sources of saving: private saving from inside the U.S. economy and public saving if tax revenues are greater than government spending. "total saving = private saving "(S)" + public saving "("T−G")</a:t>
            </a:r>
          </a:p>
          <a:p>
            <a:pPr marL="0" lvl="0" indent="0" algn="l" rtl="0">
              <a:spcBef>
                <a:spcPts val="0"/>
              </a:spcBef>
              <a:spcAft>
                <a:spcPts val="0"/>
              </a:spcAft>
              <a:buNone/>
            </a:pPr>
            <a:r>
              <a:rPr lang="en-US" dirty="0"/>
              <a:t>Two sources of supply of financial capital: savings by individuals and firms (S) and the inflow from foreign investors (M−X) Two sources of demand for financial capital: private-sector investment (I) and government borrowing, which occurs when government spending (G) is higher than taxes collected (T)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3418735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r>
                  <a:rPr lang="en-US" dirty="0"/>
                  <a:t>Expressing this identity in algebraic terms gives us the following:</a:t>
                </a:r>
              </a:p>
              <a:p>
                <a:pPr marL="0" indent="0"/>
                <a:endParaRPr lang="en-US" dirty="0"/>
              </a:p>
              <a:p>
                <a:pPr marL="0" indent="0"/>
                <a14:m>
                  <m:oMathPara xmlns:m="http://schemas.openxmlformats.org/officeDocument/2006/math">
                    <m:oMathParaPr>
                      <m:jc m:val="centerGroup"/>
                    </m:oMathParaPr>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quantity</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of</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financial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capital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supplied</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quantity</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of</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financial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capital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demanded</m:t>
                      </m:r>
                    </m:oMath>
                  </m:oMathPara>
                </a14:m>
                <a:endParaRPr lang="en-US" dirty="0"/>
              </a:p>
              <a:p>
                <a:pPr marL="0" indent="0"/>
                <a14:m>
                  <m:oMathPara xmlns:m="http://schemas.openxmlformats.org/officeDocument/2006/math">
                    <m:oMathParaPr>
                      <m:jc m:val="centerGroup"/>
                    </m:oMathParaPr>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private</m:t>
                      </m:r>
                      <m:r>
                        <m:rPr>
                          <m:nor/>
                        </m:rPr>
                        <a:rPr lang="en-US" sz="1200" b="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saving</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trade</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deficit</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private</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investment</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budget</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deficit</m:t>
                      </m:r>
                    </m:oMath>
                  </m:oMathPara>
                </a14:m>
                <a:endParaRPr lang="en-US" dirty="0"/>
              </a:p>
              <a:p>
                <a:pPr marL="0" indent="0" algn="ctr"/>
                <a:r>
                  <a:rPr lang="en-US" sz="1200" i="0" dirty="0">
                    <a:solidFill>
                      <a:srgbClr val="FFFFFF"/>
                    </a:solidFill>
                    <a:latin typeface="Cambria Math" panose="02040503050406030204" pitchFamily="18" charset="0"/>
                    <a:cs typeface="Calibri" panose="020F0502020204030204" pitchFamily="34" charset="0"/>
                  </a:rPr>
                  <a:t> </a:t>
                </a:r>
                <a14:m>
                  <m:oMath xmlns:m="http://schemas.openxmlformats.org/officeDocument/2006/math">
                    <m:r>
                      <m:rPr>
                        <m:nor/>
                      </m:rPr>
                      <a:rPr lang="en-US" sz="1200" i="0">
                        <a:solidFill>
                          <a:srgbClr val="FFFFFF"/>
                        </a:solidFill>
                        <a:latin typeface="Calibri" panose="020F0502020204030204" pitchFamily="34" charset="0"/>
                        <a:cs typeface="Calibri" panose="020F0502020204030204" pitchFamily="34" charset="0"/>
                      </a:rPr>
                      <m:t>S</m:t>
                    </m:r>
                    <m:r>
                      <m:rPr>
                        <m:nor/>
                      </m:rPr>
                      <a:rPr lang="en-US" sz="1200" i="0">
                        <a:solidFill>
                          <a:srgbClr val="FFFFFF"/>
                        </a:solidFill>
                        <a:latin typeface="Calibri" panose="020F0502020204030204" pitchFamily="34" charset="0"/>
                        <a:cs typeface="Calibri" panose="020F0502020204030204" pitchFamily="34" charset="0"/>
                      </a:rPr>
                      <m:t> + </m:t>
                    </m:r>
                    <m:d>
                      <m:dPr>
                        <m:ctrlPr>
                          <a:rPr lang="en-US" sz="1200" i="1">
                            <a:solidFill>
                              <a:srgbClr val="FFFFFF"/>
                            </a:solidFill>
                            <a:latin typeface="Cambria Math" panose="02040503050406030204" pitchFamily="18" charset="0"/>
                            <a:cs typeface="Calibri" panose="020F0502020204030204" pitchFamily="34" charset="0"/>
                          </a:rPr>
                        </m:ctrlPr>
                      </m:dPr>
                      <m:e>
                        <m:r>
                          <m:rPr>
                            <m:nor/>
                          </m:rPr>
                          <a:rPr lang="en-US" sz="1200" i="0">
                            <a:solidFill>
                              <a:srgbClr val="FFFFFF"/>
                            </a:solidFill>
                            <a:latin typeface="Calibri" panose="020F0502020204030204" pitchFamily="34" charset="0"/>
                            <a:cs typeface="Calibri" panose="020F0502020204030204" pitchFamily="34" charset="0"/>
                          </a:rPr>
                          <m:t>M</m:t>
                        </m:r>
                        <m:r>
                          <m:rPr>
                            <m:nor/>
                          </m:rPr>
                          <a:rPr lang="en-US" sz="1200" i="0">
                            <a:solidFill>
                              <a:srgbClr val="FFFFFF"/>
                            </a:solidFill>
                            <a:latin typeface="Calibri" panose="020F0502020204030204" pitchFamily="34" charset="0"/>
                            <a:cs typeface="Calibri" panose="020F0502020204030204" pitchFamily="34" charset="0"/>
                          </a:rPr>
                          <m:t>−</m:t>
                        </m:r>
                        <m:r>
                          <m:rPr>
                            <m:nor/>
                          </m:rPr>
                          <a:rPr lang="en-US" sz="1200" i="0">
                            <a:solidFill>
                              <a:srgbClr val="FFFFFF"/>
                            </a:solidFill>
                            <a:latin typeface="Calibri" panose="020F0502020204030204" pitchFamily="34" charset="0"/>
                            <a:cs typeface="Calibri" panose="020F0502020204030204" pitchFamily="34" charset="0"/>
                          </a:rPr>
                          <m:t>X</m:t>
                        </m:r>
                      </m:e>
                    </m:d>
                    <m:r>
                      <m:rPr>
                        <m:nor/>
                      </m:rPr>
                      <a:rPr lang="en-US" sz="1200" i="0">
                        <a:solidFill>
                          <a:srgbClr val="FFFFFF"/>
                        </a:solidFill>
                        <a:latin typeface="Calibri" panose="020F0502020204030204" pitchFamily="34" charset="0"/>
                        <a:cs typeface="Calibri" panose="020F0502020204030204" pitchFamily="34" charset="0"/>
                      </a:rPr>
                      <m:t> = </m:t>
                    </m:r>
                    <m:r>
                      <m:rPr>
                        <m:nor/>
                      </m:rPr>
                      <a:rPr lang="en-US" sz="1200" i="0">
                        <a:solidFill>
                          <a:srgbClr val="FFFFFF"/>
                        </a:solidFill>
                        <a:latin typeface="Calibri" panose="020F0502020204030204" pitchFamily="34" charset="0"/>
                        <a:cs typeface="Calibri" panose="020F0502020204030204" pitchFamily="34" charset="0"/>
                      </a:rPr>
                      <m:t>I</m:t>
                    </m:r>
                    <m:r>
                      <m:rPr>
                        <m:nor/>
                      </m:rPr>
                      <a:rPr lang="en-US" sz="1200" i="0">
                        <a:solidFill>
                          <a:srgbClr val="FFFFFF"/>
                        </a:solidFill>
                        <a:latin typeface="Calibri" panose="020F0502020204030204" pitchFamily="34" charset="0"/>
                        <a:cs typeface="Calibri" panose="020F0502020204030204" pitchFamily="34" charset="0"/>
                      </a:rPr>
                      <m:t> + </m:t>
                    </m:r>
                    <m:d>
                      <m:dPr>
                        <m:ctrlPr>
                          <a:rPr lang="en-US" sz="1200" i="1">
                            <a:solidFill>
                              <a:srgbClr val="FFFFFF"/>
                            </a:solidFill>
                            <a:latin typeface="Cambria Math" panose="02040503050406030204" pitchFamily="18" charset="0"/>
                            <a:cs typeface="Calibri" panose="020F0502020204030204" pitchFamily="34" charset="0"/>
                          </a:rPr>
                        </m:ctrlPr>
                      </m:dPr>
                      <m:e>
                        <m:r>
                          <m:rPr>
                            <m:nor/>
                          </m:rPr>
                          <a:rPr lang="en-US" sz="1200" i="0">
                            <a:solidFill>
                              <a:srgbClr val="FFFFFF"/>
                            </a:solidFill>
                            <a:latin typeface="Calibri" panose="020F0502020204030204" pitchFamily="34" charset="0"/>
                            <a:cs typeface="Calibri" panose="020F0502020204030204" pitchFamily="34" charset="0"/>
                          </a:rPr>
                          <m:t>G</m:t>
                        </m:r>
                        <m:r>
                          <m:rPr>
                            <m:nor/>
                          </m:rPr>
                          <a:rPr lang="en-US" sz="1200" i="0">
                            <a:solidFill>
                              <a:srgbClr val="FFFFFF"/>
                            </a:solidFill>
                            <a:latin typeface="Calibri" panose="020F0502020204030204" pitchFamily="34" charset="0"/>
                            <a:cs typeface="Calibri" panose="020F0502020204030204" pitchFamily="34" charset="0"/>
                          </a:rPr>
                          <m:t>−</m:t>
                        </m:r>
                        <m:r>
                          <m:rPr>
                            <m:nor/>
                          </m:rPr>
                          <a:rPr lang="en-US" sz="1200" i="0">
                            <a:solidFill>
                              <a:srgbClr val="FFFFFF"/>
                            </a:solidFill>
                            <a:latin typeface="Calibri" panose="020F0502020204030204" pitchFamily="34" charset="0"/>
                            <a:cs typeface="Calibri" panose="020F0502020204030204" pitchFamily="34" charset="0"/>
                          </a:rPr>
                          <m:t>T</m:t>
                        </m:r>
                      </m:e>
                    </m:d>
                    <m:r>
                      <a:rPr lang="en-US" sz="1200" b="0" i="1" smtClean="0">
                        <a:solidFill>
                          <a:srgbClr val="FFFFFF"/>
                        </a:solidFill>
                        <a:latin typeface="Cambria Math" panose="02040503050406030204" pitchFamily="18" charset="0"/>
                        <a:cs typeface="Calibri" panose="020F0502020204030204" pitchFamily="34" charset="0"/>
                      </a:rPr>
                      <m:t> </m:t>
                    </m:r>
                  </m:oMath>
                </a14:m>
                <a:endParaRPr lang="en-US" dirty="0"/>
              </a:p>
            </p:txBody>
          </p:sp>
        </mc:Choice>
        <mc:Fallback xmlns="">
          <p:sp>
            <p:nvSpPr>
              <p:cNvPr id="3" name="Notes Placeholder 2"/>
              <p:cNvSpPr>
                <a:spLocks noGrp="1"/>
              </p:cNvSpPr>
              <p:nvPr>
                <p:ph type="body" idx="1"/>
              </p:nvPr>
            </p:nvSpPr>
            <p:spPr/>
            <p:txBody>
              <a:bodyPr/>
              <a:lstStyle/>
              <a:p>
                <a:pPr marL="0" indent="0"/>
                <a:r>
                  <a:rPr lang="en-US" dirty="0"/>
                  <a:t>Expressing this identity in algebraic terms gives us the following:</a:t>
                </a:r>
              </a:p>
              <a:p>
                <a:pPr marL="0" indent="0"/>
                <a:endParaRPr lang="en-US" dirty="0"/>
              </a:p>
              <a:p>
                <a:pPr marL="0" indent="0"/>
                <a:r>
                  <a:rPr lang="en-US" sz="1200" i="0">
                    <a:solidFill>
                      <a:srgbClr val="FFFFFF"/>
                    </a:solidFill>
                    <a:latin typeface="Cambria Math" panose="02040503050406030204" pitchFamily="18" charset="0"/>
                    <a:cs typeface="Calibri" panose="020F0502020204030204" pitchFamily="34" charset="0"/>
                  </a:rPr>
                  <a:t>"quantity of financial capital supplied = quantity of financial capital demanded</a:t>
                </a:r>
                <a:r>
                  <a:rPr lang="en-US" sz="1200" i="0">
                    <a:solidFill>
                      <a:srgbClr val="FFFFFF"/>
                    </a:solidFill>
                    <a:latin typeface="Calibri" panose="020F0502020204030204" pitchFamily="34" charset="0"/>
                    <a:cs typeface="Calibri" panose="020F0502020204030204" pitchFamily="34" charset="0"/>
                  </a:rPr>
                  <a:t>"</a:t>
                </a:r>
                <a:endParaRPr lang="en-US" dirty="0"/>
              </a:p>
              <a:p>
                <a:pPr marL="0" indent="0"/>
                <a:r>
                  <a:rPr lang="en-US" sz="1200" i="0">
                    <a:solidFill>
                      <a:srgbClr val="FFFFFF"/>
                    </a:solidFill>
                    <a:latin typeface="Cambria Math" panose="02040503050406030204" pitchFamily="18" charset="0"/>
                    <a:cs typeface="Calibri" panose="020F0502020204030204" pitchFamily="34" charset="0"/>
                  </a:rPr>
                  <a:t>"private</a:t>
                </a:r>
                <a:r>
                  <a:rPr lang="en-US" sz="1200" b="0" i="0">
                    <a:solidFill>
                      <a:srgbClr val="FFFFFF"/>
                    </a:solidFill>
                    <a:latin typeface="Cambria Math" panose="02040503050406030204" pitchFamily="18" charset="0"/>
                    <a:cs typeface="Calibri" panose="020F0502020204030204" pitchFamily="34" charset="0"/>
                  </a:rPr>
                  <a:t> </a:t>
                </a:r>
                <a:r>
                  <a:rPr lang="en-US" sz="1200" i="0">
                    <a:solidFill>
                      <a:srgbClr val="FFFFFF"/>
                    </a:solidFill>
                    <a:latin typeface="Cambria Math" panose="02040503050406030204" pitchFamily="18" charset="0"/>
                    <a:cs typeface="Calibri" panose="020F0502020204030204" pitchFamily="34" charset="0"/>
                  </a:rPr>
                  <a:t>saving + trade deficit = private investment + budget deficit</a:t>
                </a:r>
                <a:r>
                  <a:rPr lang="en-US" sz="1200" i="0">
                    <a:solidFill>
                      <a:srgbClr val="FFFFFF"/>
                    </a:solidFill>
                    <a:latin typeface="Calibri" panose="020F0502020204030204" pitchFamily="34" charset="0"/>
                    <a:cs typeface="Calibri" panose="020F0502020204030204" pitchFamily="34" charset="0"/>
                  </a:rPr>
                  <a:t>"</a:t>
                </a:r>
                <a:endParaRPr lang="en-US" dirty="0"/>
              </a:p>
              <a:p>
                <a:pPr marL="0" indent="0" algn="ctr"/>
                <a:r>
                  <a:rPr lang="en-US" sz="1200" i="0" dirty="0">
                    <a:solidFill>
                      <a:srgbClr val="FFFFFF"/>
                    </a:solidFill>
                    <a:latin typeface="Cambria Math" panose="02040503050406030204" pitchFamily="18" charset="0"/>
                    <a:cs typeface="Calibri" panose="020F0502020204030204" pitchFamily="34" charset="0"/>
                  </a:rPr>
                  <a:t> </a:t>
                </a:r>
                <a:r>
                  <a:rPr lang="en-US" sz="1200" i="0">
                    <a:solidFill>
                      <a:srgbClr val="FFFFFF"/>
                    </a:solidFill>
                    <a:latin typeface="Cambria Math" panose="02040503050406030204" pitchFamily="18" charset="0"/>
                    <a:cs typeface="Calibri" panose="020F0502020204030204" pitchFamily="34" charset="0"/>
                  </a:rPr>
                  <a:t>"S + " ("</a:t>
                </a:r>
                <a:r>
                  <a:rPr lang="en-US" sz="1200" i="0">
                    <a:solidFill>
                      <a:srgbClr val="FFFFFF"/>
                    </a:solidFill>
                    <a:latin typeface="Calibri" panose="020F0502020204030204" pitchFamily="34" charset="0"/>
                    <a:cs typeface="Calibri" panose="020F0502020204030204" pitchFamily="34" charset="0"/>
                  </a:rPr>
                  <a:t>M−X</a:t>
                </a:r>
                <a:r>
                  <a:rPr lang="en-US" sz="1200" i="0">
                    <a:solidFill>
                      <a:srgbClr val="FFFFFF"/>
                    </a:solidFill>
                    <a:latin typeface="Cambria Math" panose="02040503050406030204" pitchFamily="18" charset="0"/>
                    <a:cs typeface="Calibri" panose="020F0502020204030204" pitchFamily="34" charset="0"/>
                  </a:rPr>
                  <a:t>" )" = I + " ("</a:t>
                </a:r>
                <a:r>
                  <a:rPr lang="en-US" sz="1200" i="0">
                    <a:solidFill>
                      <a:srgbClr val="FFFFFF"/>
                    </a:solidFill>
                    <a:latin typeface="Calibri" panose="020F0502020204030204" pitchFamily="34" charset="0"/>
                    <a:cs typeface="Calibri" panose="020F0502020204030204" pitchFamily="34" charset="0"/>
                  </a:rPr>
                  <a:t>G−T</a:t>
                </a:r>
                <a:r>
                  <a:rPr lang="en-US" sz="1200" i="0">
                    <a:solidFill>
                      <a:srgbClr val="FFFFFF"/>
                    </a:solidFill>
                    <a:latin typeface="Cambria Math" panose="02040503050406030204" pitchFamily="18" charset="0"/>
                    <a:cs typeface="Calibri" panose="020F0502020204030204" pitchFamily="34" charset="0"/>
                  </a:rPr>
                  <a:t>" )</a:t>
                </a:r>
                <a:r>
                  <a:rPr lang="en-US" sz="1200" b="0" i="0">
                    <a:solidFill>
                      <a:srgbClr val="FFFFFF"/>
                    </a:solidFill>
                    <a:latin typeface="Cambria Math" panose="02040503050406030204" pitchFamily="18" charset="0"/>
                    <a:cs typeface="Calibri" panose="020F0502020204030204" pitchFamily="34" charset="0"/>
                  </a:rPr>
                  <a:t>  </a:t>
                </a:r>
                <a:endParaRPr lang="en-US" dirty="0"/>
              </a:p>
            </p:txBody>
          </p:sp>
        </mc:Fallback>
      </mc:AlternateContent>
    </p:spTree>
    <p:extLst>
      <p:ext uri="{BB962C8B-B14F-4D97-AF65-F5344CB8AC3E}">
        <p14:creationId xmlns:p14="http://schemas.microsoft.com/office/powerpoint/2010/main" val="915738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Governments often spend more than they receive in taxes; therefore, public saving (T−G) is negative. This causes a need to borrow money in the amount of G−T instead of adding to the nation's savings. </a:t>
                </a:r>
                <a:r>
                  <a:rPr lang="en-US" sz="1200" dirty="0">
                    <a:solidFill>
                      <a:schemeClr val="bg1"/>
                    </a:solidFill>
                    <a:latin typeface="Calibri" panose="020F0502020204030204" pitchFamily="34" charset="0"/>
                    <a:cs typeface="Times New Roman" panose="02020603050405020304" pitchFamily="18" charset="0"/>
                  </a:rPr>
                  <a:t>When governments are viewed as demanders of financial capital instead of suppliers, the identity can be written like this:</a:t>
                </a:r>
              </a:p>
              <a:p>
                <a:pPr marL="0" indent="0"/>
                <a:endParaRPr lang="en-US" dirty="0"/>
              </a:p>
              <a:p>
                <a:pPr marL="0" indent="0"/>
                <a14:m>
                  <m:oMathPara xmlns:m="http://schemas.openxmlformats.org/officeDocument/2006/math">
                    <m:oMathParaPr>
                      <m:jc m:val="centerGroup"/>
                    </m:oMathParaPr>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quantity</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of</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financial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capital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supplied</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quantity</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of</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financial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capital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demanded</m:t>
                      </m:r>
                    </m:oMath>
                  </m:oMathPara>
                </a14:m>
                <a:endParaRPr lang="en-US" dirty="0"/>
              </a:p>
              <a:p>
                <a:pPr algn="ctr"/>
                <a14:m>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private</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investment</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private</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saving</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public</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saving</m:t>
                    </m:r>
                  </m:oMath>
                </a14:m>
                <a:r>
                  <a:rPr lang="en-US" sz="1200" i="0" dirty="0">
                    <a:solidFill>
                      <a:srgbClr val="FFFFFF"/>
                    </a:solidFill>
                    <a:latin typeface="Calibri" panose="020F0502020204030204" pitchFamily="34" charset="0"/>
                    <a:cs typeface="Calibri" panose="020F0502020204030204" pitchFamily="34" charset="0"/>
                  </a:rPr>
                  <a:t> + trade deficit</a:t>
                </a:r>
              </a:p>
              <a:p>
                <a:pPr algn="ctr"/>
                <a14:m>
                  <m:oMathPara xmlns:m="http://schemas.openxmlformats.org/officeDocument/2006/math">
                    <m:oMathParaPr>
                      <m:jc m:val="centerGroup"/>
                    </m:oMathParaPr>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I</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S</m:t>
                      </m:r>
                      <m:r>
                        <m:rPr>
                          <m:nor/>
                        </m:rPr>
                        <a:rPr lang="en-US" sz="1200" i="0" smtClean="0">
                          <a:solidFill>
                            <a:srgbClr val="FFFFFF"/>
                          </a:solidFill>
                          <a:latin typeface="Calibri" panose="020F0502020204030204" pitchFamily="34" charset="0"/>
                          <a:cs typeface="Calibri" panose="020F0502020204030204" pitchFamily="34" charset="0"/>
                        </a:rPr>
                        <m:t> + </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T</m:t>
                      </m:r>
                      <m:r>
                        <m:rPr>
                          <m:nor/>
                        </m:rPr>
                        <a:rPr lang="en-US" sz="1200" i="0">
                          <a:solidFill>
                            <a:srgbClr val="FFFFFF"/>
                          </a:solidFill>
                          <a:latin typeface="Calibri" panose="020F0502020204030204" pitchFamily="34" charset="0"/>
                          <a:cs typeface="Calibri" panose="020F0502020204030204" pitchFamily="34" charset="0"/>
                        </a:rPr>
                        <m:t>−</m:t>
                      </m:r>
                      <m:r>
                        <m:rPr>
                          <m:nor/>
                        </m:rPr>
                        <a:rPr lang="en-US" sz="1200" i="0">
                          <a:solidFill>
                            <a:srgbClr val="FFFFFF"/>
                          </a:solidFill>
                          <a:latin typeface="Calibri" panose="020F0502020204030204" pitchFamily="34" charset="0"/>
                          <a:cs typeface="Calibri" panose="020F0502020204030204" pitchFamily="34" charset="0"/>
                        </a:rPr>
                        <m:t>G</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 + </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M</m:t>
                      </m:r>
                      <m:r>
                        <m:rPr>
                          <m:nor/>
                        </m:rPr>
                        <a:rPr lang="en-US" sz="1200" i="0">
                          <a:solidFill>
                            <a:srgbClr val="FFFFFF"/>
                          </a:solidFill>
                          <a:latin typeface="Calibri" panose="020F0502020204030204" pitchFamily="34" charset="0"/>
                          <a:cs typeface="Calibri" panose="020F0502020204030204" pitchFamily="34" charset="0"/>
                        </a:rPr>
                        <m:t>−</m:t>
                      </m:r>
                      <m:r>
                        <m:rPr>
                          <m:nor/>
                        </m:rPr>
                        <a:rPr lang="en-US" sz="1200" i="0">
                          <a:solidFill>
                            <a:srgbClr val="FFFFFF"/>
                          </a:solidFill>
                          <a:latin typeface="Calibri" panose="020F0502020204030204" pitchFamily="34" charset="0"/>
                          <a:cs typeface="Calibri" panose="020F0502020204030204" pitchFamily="34" charset="0"/>
                        </a:rPr>
                        <m:t>X</m:t>
                      </m:r>
                      <m:r>
                        <a:rPr lang="en-US" sz="1200" i="1">
                          <a:solidFill>
                            <a:srgbClr val="FFFFFF"/>
                          </a:solidFill>
                          <a:latin typeface="Cambria Math" panose="02040503050406030204" pitchFamily="18" charset="0"/>
                        </a:rPr>
                        <m:t>)</m:t>
                      </m:r>
                    </m:oMath>
                  </m:oMathPara>
                </a14:m>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Governments often spend more than they receive in taxes; therefore, public saving (T−G) is negative. This causes a need to borrow money in the amount of G−T instead of adding to the nation's savings. </a:t>
                </a:r>
                <a:r>
                  <a:rPr lang="en-US" sz="1200" dirty="0">
                    <a:solidFill>
                      <a:schemeClr val="bg1"/>
                    </a:solidFill>
                    <a:latin typeface="Calibri" panose="020F0502020204030204" pitchFamily="34" charset="0"/>
                    <a:cs typeface="Times New Roman" panose="02020603050405020304" pitchFamily="18" charset="0"/>
                  </a:rPr>
                  <a:t>When governments are viewed as demanders of financial capital instead of suppliers, the identity can be written like this:</a:t>
                </a:r>
              </a:p>
              <a:p>
                <a:pPr marL="0" indent="0"/>
                <a:endParaRPr lang="en-US" dirty="0"/>
              </a:p>
              <a:p>
                <a:pPr marL="0" indent="0"/>
                <a:r>
                  <a:rPr lang="en-US" sz="1200" i="0">
                    <a:solidFill>
                      <a:srgbClr val="FFFFFF"/>
                    </a:solidFill>
                    <a:latin typeface="Cambria Math" panose="02040503050406030204" pitchFamily="18" charset="0"/>
                    <a:cs typeface="Calibri" panose="020F0502020204030204" pitchFamily="34" charset="0"/>
                  </a:rPr>
                  <a:t>"quantity of financial capital supplied = quantity of financial capital demanded</a:t>
                </a:r>
                <a:r>
                  <a:rPr lang="en-US" sz="1200" i="0">
                    <a:solidFill>
                      <a:srgbClr val="FFFFFF"/>
                    </a:solidFill>
                    <a:latin typeface="Calibri" panose="020F0502020204030204" pitchFamily="34" charset="0"/>
                    <a:cs typeface="Calibri" panose="020F0502020204030204" pitchFamily="34" charset="0"/>
                  </a:rPr>
                  <a:t>"</a:t>
                </a:r>
                <a:endParaRPr lang="en-US" dirty="0"/>
              </a:p>
              <a:p>
                <a:pPr algn="ctr"/>
                <a:r>
                  <a:rPr lang="en-US" sz="1200" i="0">
                    <a:solidFill>
                      <a:srgbClr val="FFFFFF"/>
                    </a:solidFill>
                    <a:latin typeface="Cambria Math" panose="02040503050406030204" pitchFamily="18" charset="0"/>
                    <a:cs typeface="Calibri" panose="020F0502020204030204" pitchFamily="34" charset="0"/>
                  </a:rPr>
                  <a:t>"private investment = private saving + public saving</a:t>
                </a:r>
                <a:r>
                  <a:rPr lang="en-US" sz="1200" i="0">
                    <a:solidFill>
                      <a:srgbClr val="FFFFFF"/>
                    </a:solidFill>
                    <a:latin typeface="Calibri" panose="020F0502020204030204" pitchFamily="34" charset="0"/>
                    <a:cs typeface="Calibri" panose="020F0502020204030204" pitchFamily="34" charset="0"/>
                  </a:rPr>
                  <a:t>"</a:t>
                </a:r>
                <a:r>
                  <a:rPr lang="en-US" sz="1200" i="0" dirty="0">
                    <a:solidFill>
                      <a:srgbClr val="FFFFFF"/>
                    </a:solidFill>
                    <a:latin typeface="Calibri" panose="020F0502020204030204" pitchFamily="34" charset="0"/>
                    <a:cs typeface="Calibri" panose="020F0502020204030204" pitchFamily="34" charset="0"/>
                  </a:rPr>
                  <a:t> + trade deficit</a:t>
                </a:r>
              </a:p>
              <a:p>
                <a:pPr algn="ctr"/>
                <a:r>
                  <a:rPr lang="en-US" sz="1200" i="0">
                    <a:solidFill>
                      <a:srgbClr val="FFFFFF"/>
                    </a:solidFill>
                    <a:latin typeface="Cambria Math" panose="02040503050406030204" pitchFamily="18" charset="0"/>
                    <a:cs typeface="Calibri" panose="020F0502020204030204" pitchFamily="34" charset="0"/>
                  </a:rPr>
                  <a:t>"I = S + "</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T−G"</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 + "</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M−X"</a:t>
                </a:r>
                <a:r>
                  <a:rPr lang="en-US" sz="1200" i="0">
                    <a:solidFill>
                      <a:srgbClr val="FFFFFF"/>
                    </a:solidFill>
                    <a:latin typeface="Cambria Math" panose="02040503050406030204" pitchFamily="18" charset="0"/>
                  </a:rPr>
                  <a:t>)</a:t>
                </a:r>
                <a:endParaRPr lang="en-US" dirty="0"/>
              </a:p>
            </p:txBody>
          </p:sp>
        </mc:Fallback>
      </mc:AlternateContent>
    </p:spTree>
    <p:extLst>
      <p:ext uri="{BB962C8B-B14F-4D97-AF65-F5344CB8AC3E}">
        <p14:creationId xmlns:p14="http://schemas.microsoft.com/office/powerpoint/2010/main" val="3038548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lgn="l"/>
            <a:r>
              <a:rPr lang="en-US" b="0" i="0" dirty="0">
                <a:solidFill>
                  <a:srgbClr val="4D4D4D"/>
                </a:solidFill>
                <a:effectLst/>
                <a:latin typeface="Times New Roman" panose="02020603050405020304" pitchFamily="18" charset="0"/>
              </a:rPr>
              <a:t>If the budget deficit rises (or the budget surplus falls), domestic private investment falls, private savings rise, and/or the trade deficit rises (or the trade surplus falls). On the other hand, if the budget deficit falls (or the budget surplus rises), domestic private investment rises, private savings fall, and/or the trade deficit falls (or the trade surplus rises).</a:t>
            </a:r>
          </a:p>
          <a:p>
            <a:pPr marL="0" indent="0"/>
            <a:br>
              <a:rPr lang="en-US" dirty="0"/>
            </a:b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2621646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Suppose a country has a budget deficit of $300 billion, investment of $3,800 billion, and private saving of $3,750 billion. How much is the trade deficit, or foreign capital inflow? If the budget deficit increases to $500 billion and saving and the trade deficit remain constant, what would happen to investment?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2926892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60BE-12A9-4755-926E-B18D378B87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1B44DB-68D2-4670-90B2-F3439CAD0B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98D974-EAE1-4698-BBD9-2A3592E4CD02}"/>
              </a:ext>
            </a:extLst>
          </p:cNvPr>
          <p:cNvSpPr>
            <a:spLocks noGrp="1"/>
          </p:cNvSpPr>
          <p:nvPr>
            <p:ph type="dt" sz="half" idx="10"/>
          </p:nvPr>
        </p:nvSpPr>
        <p:spPr/>
        <p:txBody>
          <a:bodyPr/>
          <a:lstStyle/>
          <a:p>
            <a:fld id="{0151A592-5337-4D09-86E2-2775E9607F08}" type="datetimeFigureOut">
              <a:rPr lang="en-US" smtClean="0"/>
              <a:t>2/2/2026</a:t>
            </a:fld>
            <a:endParaRPr lang="en-US" dirty="0"/>
          </a:p>
        </p:txBody>
      </p:sp>
      <p:sp>
        <p:nvSpPr>
          <p:cNvPr id="5" name="Footer Placeholder 4">
            <a:extLst>
              <a:ext uri="{FF2B5EF4-FFF2-40B4-BE49-F238E27FC236}">
                <a16:creationId xmlns:a16="http://schemas.microsoft.com/office/drawing/2014/main" id="{130B7AFE-826C-47E4-A9C5-5547451D430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D521872-7A34-49D1-85D6-EF70937F2F6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71955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F867A-3204-445C-A755-44192013A6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668CFD-B279-4C6C-907B-1DF22D089B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2A528-EB2E-455F-A07B-6A3496009042}"/>
              </a:ext>
            </a:extLst>
          </p:cNvPr>
          <p:cNvSpPr>
            <a:spLocks noGrp="1"/>
          </p:cNvSpPr>
          <p:nvPr>
            <p:ph type="dt" sz="half" idx="10"/>
          </p:nvPr>
        </p:nvSpPr>
        <p:spPr/>
        <p:txBody>
          <a:bodyPr/>
          <a:lstStyle/>
          <a:p>
            <a:fld id="{0151A592-5337-4D09-86E2-2775E9607F08}" type="datetimeFigureOut">
              <a:rPr lang="en-US" smtClean="0"/>
              <a:t>2/2/2026</a:t>
            </a:fld>
            <a:endParaRPr lang="en-US" dirty="0"/>
          </a:p>
        </p:txBody>
      </p:sp>
      <p:sp>
        <p:nvSpPr>
          <p:cNvPr id="5" name="Footer Placeholder 4">
            <a:extLst>
              <a:ext uri="{FF2B5EF4-FFF2-40B4-BE49-F238E27FC236}">
                <a16:creationId xmlns:a16="http://schemas.microsoft.com/office/drawing/2014/main" id="{51E36C79-0AEA-46D5-A50E-4B4E6F2A08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1FB144-51D4-4E0B-ACB4-BC8D282B2E6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47947584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33542D-FD46-4DE6-BA56-AF5A12EC06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4F22EB-978A-4019-AC78-F878CF9BAF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6C3037-8037-43A1-8955-88C6F4D082E0}"/>
              </a:ext>
            </a:extLst>
          </p:cNvPr>
          <p:cNvSpPr>
            <a:spLocks noGrp="1"/>
          </p:cNvSpPr>
          <p:nvPr>
            <p:ph type="dt" sz="half" idx="10"/>
          </p:nvPr>
        </p:nvSpPr>
        <p:spPr/>
        <p:txBody>
          <a:bodyPr/>
          <a:lstStyle/>
          <a:p>
            <a:fld id="{0151A592-5337-4D09-86E2-2775E9607F08}" type="datetimeFigureOut">
              <a:rPr lang="en-US" smtClean="0"/>
              <a:t>2/2/2026</a:t>
            </a:fld>
            <a:endParaRPr lang="en-US" dirty="0"/>
          </a:p>
        </p:txBody>
      </p:sp>
      <p:sp>
        <p:nvSpPr>
          <p:cNvPr id="5" name="Footer Placeholder 4">
            <a:extLst>
              <a:ext uri="{FF2B5EF4-FFF2-40B4-BE49-F238E27FC236}">
                <a16:creationId xmlns:a16="http://schemas.microsoft.com/office/drawing/2014/main" id="{8D8B467D-A073-430D-8BD3-C19E4F07D4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AF567B-162B-4C6E-972F-21C7C436E77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59223412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10E03-B20F-4C5B-9DEF-541E167D44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0D4C66-C64E-4195-B1F5-3AAA1D7DCE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DAEC41-E91F-4A1B-8014-DEDB82DA775E}"/>
              </a:ext>
            </a:extLst>
          </p:cNvPr>
          <p:cNvSpPr>
            <a:spLocks noGrp="1"/>
          </p:cNvSpPr>
          <p:nvPr>
            <p:ph type="dt" sz="half" idx="10"/>
          </p:nvPr>
        </p:nvSpPr>
        <p:spPr/>
        <p:txBody>
          <a:bodyPr/>
          <a:lstStyle/>
          <a:p>
            <a:fld id="{0151A592-5337-4D09-86E2-2775E9607F08}" type="datetimeFigureOut">
              <a:rPr lang="en-US" smtClean="0"/>
              <a:t>2/2/2026</a:t>
            </a:fld>
            <a:endParaRPr lang="en-US" dirty="0"/>
          </a:p>
        </p:txBody>
      </p:sp>
      <p:sp>
        <p:nvSpPr>
          <p:cNvPr id="5" name="Footer Placeholder 4">
            <a:extLst>
              <a:ext uri="{FF2B5EF4-FFF2-40B4-BE49-F238E27FC236}">
                <a16:creationId xmlns:a16="http://schemas.microsoft.com/office/drawing/2014/main" id="{BCCFB145-1317-484D-82AF-D6B439A04FB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1C3CC4-2EA2-4ADF-BA3B-66C010821E9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799894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E5729-140F-4985-BBD9-47BB7821D9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E95426-A819-4788-8C8F-ABBDFB4B99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1A44A4-F506-4949-8472-F04073FFBC2D}"/>
              </a:ext>
            </a:extLst>
          </p:cNvPr>
          <p:cNvSpPr>
            <a:spLocks noGrp="1"/>
          </p:cNvSpPr>
          <p:nvPr>
            <p:ph type="dt" sz="half" idx="10"/>
          </p:nvPr>
        </p:nvSpPr>
        <p:spPr/>
        <p:txBody>
          <a:bodyPr/>
          <a:lstStyle/>
          <a:p>
            <a:fld id="{0151A592-5337-4D09-86E2-2775E9607F08}" type="datetimeFigureOut">
              <a:rPr lang="en-US" smtClean="0"/>
              <a:t>2/2/2026</a:t>
            </a:fld>
            <a:endParaRPr lang="en-US" dirty="0"/>
          </a:p>
        </p:txBody>
      </p:sp>
      <p:sp>
        <p:nvSpPr>
          <p:cNvPr id="5" name="Footer Placeholder 4">
            <a:extLst>
              <a:ext uri="{FF2B5EF4-FFF2-40B4-BE49-F238E27FC236}">
                <a16:creationId xmlns:a16="http://schemas.microsoft.com/office/drawing/2014/main" id="{73D19A6F-4BED-4D0C-ABE5-D4A6104102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3CA2BB-2EAB-4FD1-A827-F3AA6961961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401938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88F68-2A2D-4356-961D-CC88BF3C57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745A8D-CE16-4C2E-8017-98C47F9759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30C0B3-EB94-4014-8A65-65417025D0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5EFA66-0584-403A-9740-46B0F95294A4}"/>
              </a:ext>
            </a:extLst>
          </p:cNvPr>
          <p:cNvSpPr>
            <a:spLocks noGrp="1"/>
          </p:cNvSpPr>
          <p:nvPr>
            <p:ph type="dt" sz="half" idx="10"/>
          </p:nvPr>
        </p:nvSpPr>
        <p:spPr/>
        <p:txBody>
          <a:bodyPr/>
          <a:lstStyle/>
          <a:p>
            <a:fld id="{0151A592-5337-4D09-86E2-2775E9607F08}" type="datetimeFigureOut">
              <a:rPr lang="en-US" smtClean="0"/>
              <a:t>2/2/2026</a:t>
            </a:fld>
            <a:endParaRPr lang="en-US" dirty="0"/>
          </a:p>
        </p:txBody>
      </p:sp>
      <p:sp>
        <p:nvSpPr>
          <p:cNvPr id="6" name="Footer Placeholder 5">
            <a:extLst>
              <a:ext uri="{FF2B5EF4-FFF2-40B4-BE49-F238E27FC236}">
                <a16:creationId xmlns:a16="http://schemas.microsoft.com/office/drawing/2014/main" id="{0D3419B9-5719-40C5-88E0-9436E53E4B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0A46A3E-866C-4B67-9C13-167FC9079CB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05479367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481BE-B21B-4894-9822-BADC237985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976589-4368-459B-8379-3229FCC47C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DFC029-2FB9-49C8-BB6C-D7C899F87B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1FD388-2446-4E3F-8B16-8D4351EBFE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C0E02D-28A0-4EC3-B8C1-19123A9867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EDA50B-1E13-4926-86F1-538682C41D98}"/>
              </a:ext>
            </a:extLst>
          </p:cNvPr>
          <p:cNvSpPr>
            <a:spLocks noGrp="1"/>
          </p:cNvSpPr>
          <p:nvPr>
            <p:ph type="dt" sz="half" idx="10"/>
          </p:nvPr>
        </p:nvSpPr>
        <p:spPr/>
        <p:txBody>
          <a:bodyPr/>
          <a:lstStyle/>
          <a:p>
            <a:fld id="{0151A592-5337-4D09-86E2-2775E9607F08}" type="datetimeFigureOut">
              <a:rPr lang="en-US" smtClean="0"/>
              <a:t>2/2/2026</a:t>
            </a:fld>
            <a:endParaRPr lang="en-US" dirty="0"/>
          </a:p>
        </p:txBody>
      </p:sp>
      <p:sp>
        <p:nvSpPr>
          <p:cNvPr id="8" name="Footer Placeholder 7">
            <a:extLst>
              <a:ext uri="{FF2B5EF4-FFF2-40B4-BE49-F238E27FC236}">
                <a16:creationId xmlns:a16="http://schemas.microsoft.com/office/drawing/2014/main" id="{DAC7444E-1D31-4A04-A953-14A08878711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5CFB342-807C-4B75-AD1D-31B0DFA7BE8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61688642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35A2-59CB-42C6-BB5F-E086FC5DA6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FBEBE0-2788-48FD-B281-6EF46E672420}"/>
              </a:ext>
            </a:extLst>
          </p:cNvPr>
          <p:cNvSpPr>
            <a:spLocks noGrp="1"/>
          </p:cNvSpPr>
          <p:nvPr>
            <p:ph type="dt" sz="half" idx="10"/>
          </p:nvPr>
        </p:nvSpPr>
        <p:spPr/>
        <p:txBody>
          <a:bodyPr/>
          <a:lstStyle/>
          <a:p>
            <a:fld id="{0151A592-5337-4D09-86E2-2775E9607F08}" type="datetimeFigureOut">
              <a:rPr lang="en-US" smtClean="0"/>
              <a:t>2/2/2026</a:t>
            </a:fld>
            <a:endParaRPr lang="en-US" dirty="0"/>
          </a:p>
        </p:txBody>
      </p:sp>
      <p:sp>
        <p:nvSpPr>
          <p:cNvPr id="4" name="Footer Placeholder 3">
            <a:extLst>
              <a:ext uri="{FF2B5EF4-FFF2-40B4-BE49-F238E27FC236}">
                <a16:creationId xmlns:a16="http://schemas.microsoft.com/office/drawing/2014/main" id="{D9E1454A-FD8E-4F56-B814-D124413852E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FB48AB2-2E85-4F22-A531-C4FCD9DF427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711603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F22B6F-2A5E-480E-AC5F-25507808F47B}"/>
              </a:ext>
            </a:extLst>
          </p:cNvPr>
          <p:cNvSpPr>
            <a:spLocks noGrp="1"/>
          </p:cNvSpPr>
          <p:nvPr>
            <p:ph type="dt" sz="half" idx="10"/>
          </p:nvPr>
        </p:nvSpPr>
        <p:spPr/>
        <p:txBody>
          <a:bodyPr/>
          <a:lstStyle/>
          <a:p>
            <a:fld id="{0151A592-5337-4D09-86E2-2775E9607F08}" type="datetimeFigureOut">
              <a:rPr lang="en-US" smtClean="0"/>
              <a:t>2/2/2026</a:t>
            </a:fld>
            <a:endParaRPr lang="en-US" dirty="0"/>
          </a:p>
        </p:txBody>
      </p:sp>
      <p:sp>
        <p:nvSpPr>
          <p:cNvPr id="3" name="Footer Placeholder 2">
            <a:extLst>
              <a:ext uri="{FF2B5EF4-FFF2-40B4-BE49-F238E27FC236}">
                <a16:creationId xmlns:a16="http://schemas.microsoft.com/office/drawing/2014/main" id="{39855ED2-A24B-4A43-A2F2-4F18AE61A36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B53F043-F749-4B36-8529-4FDF27D0599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4239323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981DA-FB17-4AB7-965F-7DAE7157B6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B9FFCA-E097-4537-9969-DE94CC4181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32853D-BBBB-4A9E-AB00-4E264CD5A5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59A1BE-E432-42D9-BF2E-B49E2688C6DB}"/>
              </a:ext>
            </a:extLst>
          </p:cNvPr>
          <p:cNvSpPr>
            <a:spLocks noGrp="1"/>
          </p:cNvSpPr>
          <p:nvPr>
            <p:ph type="dt" sz="half" idx="10"/>
          </p:nvPr>
        </p:nvSpPr>
        <p:spPr/>
        <p:txBody>
          <a:bodyPr/>
          <a:lstStyle/>
          <a:p>
            <a:fld id="{0151A592-5337-4D09-86E2-2775E9607F08}" type="datetimeFigureOut">
              <a:rPr lang="en-US" smtClean="0"/>
              <a:t>2/2/2026</a:t>
            </a:fld>
            <a:endParaRPr lang="en-US" dirty="0"/>
          </a:p>
        </p:txBody>
      </p:sp>
      <p:sp>
        <p:nvSpPr>
          <p:cNvPr id="6" name="Footer Placeholder 5">
            <a:extLst>
              <a:ext uri="{FF2B5EF4-FFF2-40B4-BE49-F238E27FC236}">
                <a16:creationId xmlns:a16="http://schemas.microsoft.com/office/drawing/2014/main" id="{428E443A-9BAB-4C3E-BAFC-155BC5F207F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E68BA75-A6C2-4658-80BF-A9E5EC06186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492615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EF521-9BE0-44F4-91A2-C392D0E75E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0EB842-CE12-4CD0-9699-7FE6D72CBC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450B636-134E-4BAE-AFA0-633457D045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A5AD3F-67C1-4C19-9D83-649C947AE138}"/>
              </a:ext>
            </a:extLst>
          </p:cNvPr>
          <p:cNvSpPr>
            <a:spLocks noGrp="1"/>
          </p:cNvSpPr>
          <p:nvPr>
            <p:ph type="dt" sz="half" idx="10"/>
          </p:nvPr>
        </p:nvSpPr>
        <p:spPr/>
        <p:txBody>
          <a:bodyPr/>
          <a:lstStyle/>
          <a:p>
            <a:fld id="{0151A592-5337-4D09-86E2-2775E9607F08}" type="datetimeFigureOut">
              <a:rPr lang="en-US" smtClean="0"/>
              <a:t>2/2/2026</a:t>
            </a:fld>
            <a:endParaRPr lang="en-US" dirty="0"/>
          </a:p>
        </p:txBody>
      </p:sp>
      <p:sp>
        <p:nvSpPr>
          <p:cNvPr id="6" name="Footer Placeholder 5">
            <a:extLst>
              <a:ext uri="{FF2B5EF4-FFF2-40B4-BE49-F238E27FC236}">
                <a16:creationId xmlns:a16="http://schemas.microsoft.com/office/drawing/2014/main" id="{D3A4C04E-4983-44F9-8637-634E29E4F98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DE84C3E-3E38-4F76-B62D-6861906E820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0007388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23553-26A4-40B8-8344-64C03ED18F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96FE87-D009-44F2-918E-676FDB3356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506880-9D9E-4182-B77D-53C4F2EE51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1A592-5337-4D09-86E2-2775E9607F08}" type="datetimeFigureOut">
              <a:rPr lang="en-US" smtClean="0"/>
              <a:t>2/2/2026</a:t>
            </a:fld>
            <a:endParaRPr lang="en-US" dirty="0"/>
          </a:p>
        </p:txBody>
      </p:sp>
      <p:sp>
        <p:nvSpPr>
          <p:cNvPr id="5" name="Footer Placeholder 4">
            <a:extLst>
              <a:ext uri="{FF2B5EF4-FFF2-40B4-BE49-F238E27FC236}">
                <a16:creationId xmlns:a16="http://schemas.microsoft.com/office/drawing/2014/main" id="{D1C58EE7-A5FE-4C8F-B89C-647C67C824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E38BD66-826B-46E1-8EC5-E263D694F5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9412409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a:extLst>
              <a:ext uri="{C183D7F6-B498-43B3-948B-1728B52AA6E4}">
                <adec:decorative xmlns:adec="http://schemas.microsoft.com/office/drawing/2017/decorative" val="1"/>
              </a:ext>
            </a:extLst>
          </p:cNvPr>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dirty="0">
              <a:solidFill>
                <a:srgbClr val="404040"/>
              </a:solidFill>
              <a:latin typeface="Calibri"/>
              <a:ea typeface="Calibri"/>
              <a:cs typeface="Calibri"/>
              <a:sym typeface="Calibri"/>
            </a:endParaRPr>
          </a:p>
        </p:txBody>
      </p:sp>
      <p:sp>
        <p:nvSpPr>
          <p:cNvPr id="50" name="Google Shape;50;p1"/>
          <p:cNvSpPr txBox="1">
            <a:spLocks noGrp="1"/>
          </p:cNvSpPr>
          <p:nvPr>
            <p:ph type="title" idx="4294967295"/>
          </p:nvPr>
        </p:nvSpPr>
        <p:spPr>
          <a:xfrm>
            <a:off x="1569719" y="1752935"/>
            <a:ext cx="9052562" cy="3785611"/>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6000"/>
              <a:buFont typeface="Century Gothic"/>
              <a:buNone/>
              <a:tabLst/>
              <a:defRPr/>
            </a:pPr>
            <a:r>
              <a:rPr kumimoji="0" lang="en-US" sz="6000" b="0" i="0" u="none" strike="noStrike" kern="1200" cap="none" spc="0" normalizeH="0" baseline="0" noProof="0" dirty="0">
                <a:ln>
                  <a:noFill/>
                </a:ln>
                <a:solidFill>
                  <a:srgbClr val="000000"/>
                </a:solidFill>
                <a:effectLst/>
                <a:uLnTx/>
                <a:uFillTx/>
                <a:latin typeface="Century Gothic"/>
                <a:ea typeface="Century Gothic"/>
                <a:cs typeface="Century Gothic"/>
                <a:sym typeface="Century Gothic"/>
              </a:rPr>
              <a:t>How Government Borrowing Affects Investment and the Trade Balance</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51" name="Google Shape;51;p1">
            <a:extLst>
              <a:ext uri="{C183D7F6-B498-43B3-948B-1728B52AA6E4}">
                <adec:decorative xmlns:adec="http://schemas.microsoft.com/office/drawing/2017/decorative" val="1"/>
              </a:ext>
            </a:extLst>
          </p:cNvPr>
          <p:cNvCxnSpPr/>
          <p:nvPr/>
        </p:nvCxnSpPr>
        <p:spPr>
          <a:xfrm>
            <a:off x="3130060" y="5606450"/>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dirty="0">
                <a:solidFill>
                  <a:srgbClr val="FFFFFF"/>
                </a:solidFill>
                <a:latin typeface="Century Gothic"/>
                <a:ea typeface="Century Gothic"/>
                <a:cs typeface="Century Gothic"/>
                <a:sym typeface="Century Gothic"/>
              </a:rPr>
              <a:t>HAWKES</a:t>
            </a:r>
            <a:r>
              <a:rPr lang="en-US" sz="2800" b="0" i="0" u="none" strike="noStrike" cap="none" dirty="0">
                <a:solidFill>
                  <a:srgbClr val="FFFFFF"/>
                </a:solidFill>
                <a:latin typeface="Century Gothic"/>
                <a:ea typeface="Century Gothic"/>
                <a:cs typeface="Century Gothic"/>
                <a:sym typeface="Century Gothic"/>
              </a:rPr>
              <a:t> LEARNING</a:t>
            </a:r>
            <a:endParaRPr dirty="0"/>
          </a:p>
        </p:txBody>
      </p:sp>
      <p:cxnSp>
        <p:nvCxnSpPr>
          <p:cNvPr id="53" name="Google Shape;53;p1">
            <a:extLst>
              <a:ext uri="{C183D7F6-B498-43B3-948B-1728B52AA6E4}">
                <adec:decorative xmlns:adec="http://schemas.microsoft.com/office/drawing/2017/decorative" val="1"/>
              </a:ext>
            </a:extLst>
          </p:cNvPr>
          <p:cNvCxnSpPr/>
          <p:nvPr/>
        </p:nvCxnSpPr>
        <p:spPr>
          <a:xfrm>
            <a:off x="2952177" y="1638348"/>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407712" y="240350"/>
            <a:ext cx="9376518"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1200" cap="none" spc="0" normalizeH="0" baseline="0" noProof="0" dirty="0">
                <a:ln>
                  <a:noFill/>
                </a:ln>
                <a:solidFill>
                  <a:schemeClr val="tx1"/>
                </a:solidFill>
                <a:effectLst/>
                <a:uLnTx/>
                <a:uFillTx/>
                <a:latin typeface="Century Gothic"/>
                <a:ea typeface="+mn-ea"/>
                <a:cs typeface="+mn-cs"/>
                <a:sym typeface="Century Gothic"/>
              </a:rPr>
              <a:t>On Your Own</a:t>
            </a:r>
            <a:r>
              <a:rPr kumimoji="0" lang="en-US" sz="3000" b="0" i="0" u="none" strike="noStrike" kern="1200" cap="none" spc="0" normalizeH="0" baseline="-25000" noProof="0" dirty="0">
                <a:ln>
                  <a:noFill/>
                </a:ln>
                <a:solidFill>
                  <a:schemeClr val="tx1"/>
                </a:solidFill>
                <a:effectLst/>
                <a:uLnTx/>
                <a:uFillTx/>
                <a:latin typeface="Century Gothic"/>
                <a:ea typeface="+mn-ea"/>
                <a:cs typeface="+mn-cs"/>
                <a:sym typeface="Century Gothic"/>
              </a:rPr>
              <a:t>2</a:t>
            </a:r>
            <a:endParaRPr kumimoji="0" lang="en-US" sz="1800" b="0" i="0" u="none" strike="noStrike" kern="1200" cap="none" spc="0" normalizeH="0" baseline="-25000" noProof="0" dirty="0">
              <a:ln>
                <a:noFill/>
              </a:ln>
              <a:solidFill>
                <a:schemeClr val="tx1"/>
              </a:solidFill>
              <a:effectLst/>
              <a:uLnTx/>
              <a:uFillTx/>
              <a:latin typeface="+mn-lt"/>
              <a:ea typeface="+mn-ea"/>
              <a:cs typeface="+mn-cs"/>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descr="Suppose a country has a budget deficit of $300 billion, investment of $3,800 billion, and private saving of $3,750 billion. How much is the trade deficit, or foreign capital inflow? If the budget deficit increases to $500 billion and saving and the trade deficit remain constant, what would happen to investment?&#10;&#10;Using Equation 2: I = S + (T-G) + (M-X)&#10;$3,800 = $3,750 - $300 + (M-X)&#10;&#10;Solving for (M-X), the trade deficit or capital inflow is:&#10;(M-X) = $3,800 - $3,750 + $300&#10;= $350 billion&#10;&#10;If the deficit is $500 billion, private savings is $3,750 billion, and the trade deficit is $350 billion, investment is: I = $3,750 - $500 + $350&#10;I = $3,600&#10;&#10;The $200 billion increase in the deficit causes investment to decrease by $200 billion.&#10;">
            <a:extLst>
              <a:ext uri="{FF2B5EF4-FFF2-40B4-BE49-F238E27FC236}">
                <a16:creationId xmlns:a16="http://schemas.microsoft.com/office/drawing/2014/main" id="{8F4E44DC-A241-4411-96F1-1C705D4D565F}"/>
              </a:ext>
            </a:extLst>
          </p:cNvPr>
          <p:cNvGrpSpPr/>
          <p:nvPr/>
        </p:nvGrpSpPr>
        <p:grpSpPr>
          <a:xfrm>
            <a:off x="1024759" y="1278748"/>
            <a:ext cx="10058399" cy="5417020"/>
            <a:chOff x="542761" y="1736761"/>
            <a:chExt cx="8058462"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61" y="1764100"/>
              <a:ext cx="8058127"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Suppose a country has a budget deficit of $300 billion, investment of $3,800 billion, and private saving of $3,750 billion. How much is the trade deficit, or foreign capital inflow? If the budget deficit increases to $500 billion and saving and the trade deficit remain constant, what would happen to investment?</a:t>
              </a:r>
            </a:p>
            <a:p>
              <a:pPr marL="101600" marR="0" lvl="0" algn="ctr" rtl="0">
                <a:spcBef>
                  <a:spcPts val="0"/>
                </a:spcBef>
                <a:spcAft>
                  <a:spcPts val="0"/>
                </a:spcAft>
                <a:buClr>
                  <a:schemeClr val="lt1"/>
                </a:buClr>
                <a:buSzPts val="2000"/>
              </a:pPr>
              <a:endParaRPr lang="en-US" sz="2000" dirty="0">
                <a:solidFill>
                  <a:schemeClr val="bg1"/>
                </a:solidFill>
                <a:latin typeface="Calibri" panose="020F0502020204030204" pitchFamily="34" charset="0"/>
                <a:cs typeface="Times New Roman" panose="02020603050405020304" pitchFamily="18" charset="0"/>
              </a:endParaRPr>
            </a:p>
            <a:p>
              <a:pPr marL="101600" marR="0" lvl="0" algn="ctr" rtl="0">
                <a:spcBef>
                  <a:spcPts val="0"/>
                </a:spcBef>
                <a:spcAft>
                  <a:spcPts val="0"/>
                </a:spcAft>
                <a:buClr>
                  <a:schemeClr val="lt1"/>
                </a:buClr>
                <a:buSzPts val="2000"/>
              </a:pPr>
              <a:r>
                <a:rPr lang="en-US" i="1" dirty="0">
                  <a:solidFill>
                    <a:schemeClr val="bg1"/>
                  </a:solidFill>
                  <a:latin typeface="Calibri" panose="020F0502020204030204" pitchFamily="34" charset="0"/>
                  <a:cs typeface="Times New Roman" panose="02020603050405020304" pitchFamily="18" charset="0"/>
                </a:rPr>
                <a:t>Using Equation 2: I = S + (T-G) + (M-X)</a:t>
              </a:r>
            </a:p>
            <a:p>
              <a:pPr marL="101600" marR="0" lvl="0" algn="ctr" rtl="0">
                <a:spcBef>
                  <a:spcPts val="0"/>
                </a:spcBef>
                <a:spcAft>
                  <a:spcPts val="0"/>
                </a:spcAft>
                <a:buClr>
                  <a:schemeClr val="lt1"/>
                </a:buClr>
                <a:buSzPts val="2000"/>
              </a:pPr>
              <a:r>
                <a:rPr lang="en-US" i="1" dirty="0">
                  <a:solidFill>
                    <a:schemeClr val="bg1"/>
                  </a:solidFill>
                  <a:latin typeface="Calibri" panose="020F0502020204030204" pitchFamily="34" charset="0"/>
                  <a:cs typeface="Times New Roman" panose="02020603050405020304" pitchFamily="18" charset="0"/>
                </a:rPr>
                <a:t>$3,800 = $3,750 - $300 + (M-X)</a:t>
              </a:r>
            </a:p>
            <a:p>
              <a:pPr marL="101600" marR="0" lvl="0" algn="ctr" rtl="0">
                <a:spcBef>
                  <a:spcPts val="0"/>
                </a:spcBef>
                <a:spcAft>
                  <a:spcPts val="0"/>
                </a:spcAft>
                <a:buClr>
                  <a:schemeClr val="lt1"/>
                </a:buClr>
                <a:buSzPts val="2000"/>
              </a:pPr>
              <a:endParaRPr lang="en-US" i="1" dirty="0">
                <a:solidFill>
                  <a:schemeClr val="bg1"/>
                </a:solidFill>
                <a:latin typeface="Calibri" panose="020F0502020204030204" pitchFamily="34" charset="0"/>
                <a:cs typeface="Times New Roman" panose="02020603050405020304" pitchFamily="18" charset="0"/>
              </a:endParaRPr>
            </a:p>
            <a:p>
              <a:pPr marL="101600" marR="0" lvl="0" algn="ctr" rtl="0">
                <a:spcBef>
                  <a:spcPts val="0"/>
                </a:spcBef>
                <a:spcAft>
                  <a:spcPts val="0"/>
                </a:spcAft>
                <a:buClr>
                  <a:schemeClr val="lt1"/>
                </a:buClr>
                <a:buSzPts val="2000"/>
              </a:pPr>
              <a:r>
                <a:rPr lang="en-US" i="1" dirty="0">
                  <a:solidFill>
                    <a:schemeClr val="bg1"/>
                  </a:solidFill>
                  <a:latin typeface="Calibri" panose="020F0502020204030204" pitchFamily="34" charset="0"/>
                  <a:cs typeface="Times New Roman" panose="02020603050405020304" pitchFamily="18" charset="0"/>
                </a:rPr>
                <a:t>Solving for (M-X), the trade deficit or capital inflow is:</a:t>
              </a:r>
            </a:p>
            <a:p>
              <a:pPr marL="101600" marR="0" lvl="0" algn="ctr" rtl="0">
                <a:spcBef>
                  <a:spcPts val="0"/>
                </a:spcBef>
                <a:spcAft>
                  <a:spcPts val="0"/>
                </a:spcAft>
                <a:buClr>
                  <a:schemeClr val="lt1"/>
                </a:buClr>
                <a:buSzPts val="2000"/>
              </a:pPr>
              <a:r>
                <a:rPr lang="en-US" i="1" dirty="0">
                  <a:solidFill>
                    <a:schemeClr val="bg1"/>
                  </a:solidFill>
                  <a:latin typeface="Calibri" panose="020F0502020204030204" pitchFamily="34" charset="0"/>
                  <a:cs typeface="Times New Roman" panose="02020603050405020304" pitchFamily="18" charset="0"/>
                </a:rPr>
                <a:t>(M-X) = $3,800 - $3,750 + $300</a:t>
              </a:r>
            </a:p>
            <a:p>
              <a:pPr marL="101600" marR="0" lvl="0" algn="ctr" rtl="0">
                <a:spcBef>
                  <a:spcPts val="0"/>
                </a:spcBef>
                <a:spcAft>
                  <a:spcPts val="0"/>
                </a:spcAft>
                <a:buClr>
                  <a:schemeClr val="lt1"/>
                </a:buClr>
                <a:buSzPts val="2000"/>
              </a:pPr>
              <a:r>
                <a:rPr lang="en-US" i="1" dirty="0">
                  <a:solidFill>
                    <a:schemeClr val="bg1"/>
                  </a:solidFill>
                  <a:latin typeface="Calibri" panose="020F0502020204030204" pitchFamily="34" charset="0"/>
                  <a:cs typeface="Times New Roman" panose="02020603050405020304" pitchFamily="18" charset="0"/>
                </a:rPr>
                <a:t>= $350 billion</a:t>
              </a:r>
            </a:p>
            <a:p>
              <a:pPr marL="101600" marR="0" lvl="0" algn="ctr" rtl="0">
                <a:spcBef>
                  <a:spcPts val="0"/>
                </a:spcBef>
                <a:spcAft>
                  <a:spcPts val="0"/>
                </a:spcAft>
                <a:buClr>
                  <a:schemeClr val="lt1"/>
                </a:buClr>
                <a:buSzPts val="2000"/>
              </a:pPr>
              <a:endParaRPr lang="en-US" i="1" dirty="0">
                <a:solidFill>
                  <a:schemeClr val="bg1"/>
                </a:solidFill>
                <a:latin typeface="Calibri" panose="020F0502020204030204" pitchFamily="34" charset="0"/>
                <a:cs typeface="Times New Roman" panose="02020603050405020304" pitchFamily="18" charset="0"/>
              </a:endParaRPr>
            </a:p>
            <a:p>
              <a:pPr marL="101600" marR="0" lvl="0" algn="ctr" rtl="0">
                <a:spcBef>
                  <a:spcPts val="0"/>
                </a:spcBef>
                <a:spcAft>
                  <a:spcPts val="0"/>
                </a:spcAft>
                <a:buClr>
                  <a:schemeClr val="lt1"/>
                </a:buClr>
                <a:buSzPts val="2000"/>
              </a:pPr>
              <a:r>
                <a:rPr lang="en-US" i="1" dirty="0">
                  <a:solidFill>
                    <a:schemeClr val="bg1"/>
                  </a:solidFill>
                  <a:latin typeface="Calibri" panose="020F0502020204030204" pitchFamily="34" charset="0"/>
                  <a:cs typeface="Times New Roman" panose="02020603050405020304" pitchFamily="18" charset="0"/>
                </a:rPr>
                <a:t>If the deficit is $500 billion, private savings is $3,750 billion, and the trade deficit is $350 billion, investment is: I = $3,750 - $500 + $350</a:t>
              </a:r>
            </a:p>
            <a:p>
              <a:pPr marL="101600" marR="0" lvl="0" algn="ctr" rtl="0">
                <a:spcBef>
                  <a:spcPts val="0"/>
                </a:spcBef>
                <a:spcAft>
                  <a:spcPts val="0"/>
                </a:spcAft>
                <a:buClr>
                  <a:schemeClr val="lt1"/>
                </a:buClr>
                <a:buSzPts val="2000"/>
              </a:pPr>
              <a:r>
                <a:rPr lang="en-US" i="1" dirty="0">
                  <a:solidFill>
                    <a:schemeClr val="bg1"/>
                  </a:solidFill>
                  <a:latin typeface="Calibri" panose="020F0502020204030204" pitchFamily="34" charset="0"/>
                  <a:cs typeface="Times New Roman" panose="02020603050405020304" pitchFamily="18" charset="0"/>
                </a:rPr>
                <a:t>I = $3,600</a:t>
              </a:r>
            </a:p>
            <a:p>
              <a:pPr marL="101600" marR="0" lvl="0" algn="ctr" rtl="0">
                <a:spcBef>
                  <a:spcPts val="0"/>
                </a:spcBef>
                <a:spcAft>
                  <a:spcPts val="0"/>
                </a:spcAft>
                <a:buClr>
                  <a:schemeClr val="lt1"/>
                </a:buClr>
                <a:buSzPts val="2000"/>
              </a:pPr>
              <a:endParaRPr lang="en-US" i="1" dirty="0">
                <a:solidFill>
                  <a:schemeClr val="bg1"/>
                </a:solidFill>
                <a:latin typeface="Calibri" panose="020F0502020204030204" pitchFamily="34" charset="0"/>
                <a:cs typeface="Times New Roman" panose="02020603050405020304" pitchFamily="18" charset="0"/>
              </a:endParaRPr>
            </a:p>
            <a:p>
              <a:pPr marL="101600" marR="0" lvl="0" algn="ctr" rtl="0">
                <a:spcBef>
                  <a:spcPts val="0"/>
                </a:spcBef>
                <a:spcAft>
                  <a:spcPts val="0"/>
                </a:spcAft>
                <a:buClr>
                  <a:schemeClr val="lt1"/>
                </a:buClr>
                <a:buSzPts val="2000"/>
              </a:pPr>
              <a:r>
                <a:rPr lang="en-US" i="1" dirty="0">
                  <a:solidFill>
                    <a:schemeClr val="bg1"/>
                  </a:solidFill>
                  <a:latin typeface="Calibri" panose="020F0502020204030204" pitchFamily="34" charset="0"/>
                  <a:cs typeface="Times New Roman" panose="02020603050405020304" pitchFamily="18" charset="0"/>
                </a:rPr>
                <a:t>The $200 billion increase in the deficit causes investment to decrease by $200 billion.</a:t>
              </a:r>
            </a:p>
          </p:txBody>
        </p:sp>
      </p:grpSp>
    </p:spTree>
    <p:extLst>
      <p:ext uri="{BB962C8B-B14F-4D97-AF65-F5344CB8AC3E}">
        <p14:creationId xmlns:p14="http://schemas.microsoft.com/office/powerpoint/2010/main" val="1867001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1621D0-014B-43C5-B6BB-8F296BFA1DAD}"/>
              </a:ext>
              <a:ext uri="{C183D7F6-B498-43B3-948B-1728B52AA6E4}">
                <adec:decorative xmlns:adec="http://schemas.microsoft.com/office/drawing/2017/decorative" val="1"/>
              </a:ext>
            </a:extLst>
          </p:cNvPr>
          <p:cNvSpPr/>
          <p:nvPr/>
        </p:nvSpPr>
        <p:spPr>
          <a:xfrm>
            <a:off x="1746839" y="3803726"/>
            <a:ext cx="8698321" cy="2793719"/>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itle 25"/>
          <p:cNvSpPr txBox="1">
            <a:spLocks noGrp="1"/>
          </p:cNvSpPr>
          <p:nvPr>
            <p:ph type="title" idx="4294967295"/>
          </p:nvPr>
        </p:nvSpPr>
        <p:spPr>
          <a:xfrm>
            <a:off x="1524002" y="122245"/>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National Saving and Investment Identity Equation 3</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oogle Shape;154;p18" descr="The national saving and investment identity must always hold true because, by definition, the quantity supplied and quantity demanded in the financial capital market must always be equal.">
            <a:extLst>
              <a:ext uri="{FF2B5EF4-FFF2-40B4-BE49-F238E27FC236}">
                <a16:creationId xmlns:a16="http://schemas.microsoft.com/office/drawing/2014/main" id="{D8598651-B820-4EA4-88C9-4F666BA1C087}"/>
              </a:ext>
            </a:extLst>
          </p:cNvPr>
          <p:cNvGrpSpPr/>
          <p:nvPr/>
        </p:nvGrpSpPr>
        <p:grpSpPr>
          <a:xfrm>
            <a:off x="2066931" y="1409326"/>
            <a:ext cx="8058300" cy="994870"/>
            <a:chOff x="542923" y="1736761"/>
            <a:chExt cx="8058300" cy="807000"/>
          </a:xfrm>
        </p:grpSpPr>
        <p:sp>
          <p:nvSpPr>
            <p:cNvPr id="10" name="Google Shape;155;p18">
              <a:extLst>
                <a:ext uri="{FF2B5EF4-FFF2-40B4-BE49-F238E27FC236}">
                  <a16:creationId xmlns:a16="http://schemas.microsoft.com/office/drawing/2014/main" id="{36EEA31D-A291-4A56-A49A-3A663DC03C7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1" name="Google Shape;156;p18">
              <a:extLst>
                <a:ext uri="{FF2B5EF4-FFF2-40B4-BE49-F238E27FC236}">
                  <a16:creationId xmlns:a16="http://schemas.microsoft.com/office/drawing/2014/main" id="{04B5CF33-4CF6-41BF-ADD2-B75D7C373175}"/>
                </a:ext>
              </a:extLst>
            </p:cNvPr>
            <p:cNvSpPr txBox="1"/>
            <p:nvPr/>
          </p:nvSpPr>
          <p:spPr>
            <a:xfrm>
              <a:off x="629912" y="1740061"/>
              <a:ext cx="771529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national saving and investment identity must always hold true because, by definition, the quantity supplied and quantity demanded in the financial capital market must always be equal.</a:t>
              </a:r>
            </a:p>
          </p:txBody>
        </p:sp>
      </p:grpSp>
      <p:grpSp>
        <p:nvGrpSpPr>
          <p:cNvPr id="12" name="Google Shape;157;p18" descr="However, the formula will look somewhat different if the government budget is in deficit rather than surplus or if the balance of trade is in surplus rather than deficit.">
            <a:extLst>
              <a:ext uri="{FF2B5EF4-FFF2-40B4-BE49-F238E27FC236}">
                <a16:creationId xmlns:a16="http://schemas.microsoft.com/office/drawing/2014/main" id="{F8558284-8911-4C35-A462-05309B14B9FC}"/>
              </a:ext>
            </a:extLst>
          </p:cNvPr>
          <p:cNvGrpSpPr/>
          <p:nvPr/>
        </p:nvGrpSpPr>
        <p:grpSpPr>
          <a:xfrm>
            <a:off x="2066936" y="2537439"/>
            <a:ext cx="8058300" cy="1047325"/>
            <a:chOff x="542923" y="1736761"/>
            <a:chExt cx="8058300" cy="807000"/>
          </a:xfrm>
        </p:grpSpPr>
        <p:sp>
          <p:nvSpPr>
            <p:cNvPr id="13" name="Google Shape;158;p18">
              <a:extLst>
                <a:ext uri="{FF2B5EF4-FFF2-40B4-BE49-F238E27FC236}">
                  <a16:creationId xmlns:a16="http://schemas.microsoft.com/office/drawing/2014/main" id="{60A49133-A8B9-45D0-992A-4EFFECFEE39E}"/>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4" name="Google Shape;159;p18">
              <a:extLst>
                <a:ext uri="{FF2B5EF4-FFF2-40B4-BE49-F238E27FC236}">
                  <a16:creationId xmlns:a16="http://schemas.microsoft.com/office/drawing/2014/main" id="{D15D9331-F788-47EE-96A2-537D8571FEEC}"/>
                </a:ext>
              </a:extLst>
            </p:cNvPr>
            <p:cNvSpPr txBox="1"/>
            <p:nvPr/>
          </p:nvSpPr>
          <p:spPr>
            <a:xfrm>
              <a:off x="629907" y="1761627"/>
              <a:ext cx="771529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However, the formula will look somewhat different if the government budget is in deficit rather than surplus or if the balance of trade is in surplus rather than deficit.</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sp>
        <p:nvSpPr>
          <p:cNvPr id="3" name="Google Shape;156;p18">
            <a:extLst>
              <a:ext uri="{FF2B5EF4-FFF2-40B4-BE49-F238E27FC236}">
                <a16:creationId xmlns:a16="http://schemas.microsoft.com/office/drawing/2014/main" id="{3601E3BA-053D-463A-9A46-79AA4CDD62A6}"/>
              </a:ext>
            </a:extLst>
          </p:cNvPr>
          <p:cNvSpPr txBox="1"/>
          <p:nvPr/>
        </p:nvSpPr>
        <p:spPr>
          <a:xfrm>
            <a:off x="1826737" y="3940653"/>
            <a:ext cx="8538524" cy="506136"/>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When the government is acting as a saver rather than a borrower and supplying rather than demanding financial capital, the identity can be written like this:</a:t>
            </a:r>
          </a:p>
        </p:txBody>
      </p:sp>
      <mc:AlternateContent xmlns:mc="http://schemas.openxmlformats.org/markup-compatibility/2006" xmlns:a14="http://schemas.microsoft.com/office/drawing/2010/main">
        <mc:Choice Requires="a14">
          <p:sp>
            <p:nvSpPr>
              <p:cNvPr id="7" name="Object 6">
                <a:extLst>
                  <a:ext uri="{FF2B5EF4-FFF2-40B4-BE49-F238E27FC236}">
                    <a16:creationId xmlns:a16="http://schemas.microsoft.com/office/drawing/2014/main" id="{61CA4E81-40FB-4363-BD70-C240C3BAA973}"/>
                  </a:ext>
                </a:extLst>
              </p:cNvPr>
              <p:cNvSpPr txBox="1"/>
              <p:nvPr/>
            </p:nvSpPr>
            <p:spPr>
              <a:xfrm>
                <a:off x="2061710" y="4872312"/>
                <a:ext cx="8172736" cy="1144588"/>
              </a:xfrm>
              <a:prstGeom prst="rect">
                <a:avLst/>
              </a:prstGeom>
            </p:spPr>
            <p:txBody>
              <a:bodyPr>
                <a:noAutofit/>
              </a:bodyPr>
              <a:lstStyle/>
              <a:p>
                <a:pPr/>
                <a14:m>
                  <m:oMathPara xmlns:m="http://schemas.openxmlformats.org/officeDocument/2006/math">
                    <m:oMathParaPr>
                      <m:jc m:val="left"/>
                    </m:oMathParaPr>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quantity</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of</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financial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capital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supplied</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quantity</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of</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financial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capital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demanded</m:t>
                      </m:r>
                    </m:oMath>
                  </m:oMathPara>
                </a14:m>
                <a:endParaRPr lang="en-US" sz="2000" i="0" dirty="0">
                  <a:solidFill>
                    <a:srgbClr val="FFFFFF"/>
                  </a:solidFill>
                  <a:latin typeface="Calibri" panose="020F0502020204030204" pitchFamily="34" charset="0"/>
                  <a:cs typeface="Calibri" panose="020F0502020204030204" pitchFamily="34" charset="0"/>
                </a:endParaRPr>
              </a:p>
              <a:p>
                <a:br>
                  <a:rPr lang="en-US" sz="2000" i="0" dirty="0">
                    <a:solidFill>
                      <a:srgbClr val="FFFFFF"/>
                    </a:solidFill>
                    <a:latin typeface="Calibri" panose="020F0502020204030204" pitchFamily="34" charset="0"/>
                    <a:cs typeface="Calibri" panose="020F0502020204030204" pitchFamily="34" charset="0"/>
                  </a:rPr>
                </a:br>
                <a:r>
                  <a:rPr lang="en-US" sz="2000" i="0" dirty="0">
                    <a:solidFill>
                      <a:srgbClr val="FFFFFF"/>
                    </a:solidFill>
                    <a:latin typeface="Calibri" panose="020F0502020204030204" pitchFamily="34" charset="0"/>
                    <a:cs typeface="Calibri" panose="020F0502020204030204" pitchFamily="34" charset="0"/>
                  </a:rPr>
                  <a:t>          </a:t>
                </a:r>
                <a14:m>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trade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deficit</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a:solidFill>
                          <a:srgbClr val="FFFFFF"/>
                        </a:solidFill>
                        <a:latin typeface="Calibri" panose="020F0502020204030204" pitchFamily="34" charset="0"/>
                        <a:cs typeface="Calibri" panose="020F0502020204030204" pitchFamily="34" charset="0"/>
                      </a:rPr>
                      <m:t>+ </m:t>
                    </m:r>
                    <m:r>
                      <m:rPr>
                        <m:nor/>
                      </m:rPr>
                      <a:rPr lang="en-US" sz="2000">
                        <a:solidFill>
                          <a:srgbClr val="FFFFFF"/>
                        </a:solidFill>
                        <a:latin typeface="Calibri" panose="020F0502020204030204" pitchFamily="34" charset="0"/>
                        <a:cs typeface="Calibri" panose="020F0502020204030204" pitchFamily="34" charset="0"/>
                      </a:rPr>
                      <m:t>budget</m:t>
                    </m:r>
                    <m:r>
                      <m:rPr>
                        <m:nor/>
                      </m:rPr>
                      <a:rPr lang="en-US" sz="2000">
                        <a:solidFill>
                          <a:srgbClr val="FFFFFF"/>
                        </a:solidFill>
                        <a:latin typeface="Calibri" panose="020F0502020204030204" pitchFamily="34" charset="0"/>
                        <a:cs typeface="Calibri" panose="020F0502020204030204" pitchFamily="34" charset="0"/>
                      </a:rPr>
                      <m:t> </m:t>
                    </m:r>
                    <m:r>
                      <m:rPr>
                        <m:nor/>
                      </m:rPr>
                      <a:rPr lang="en-US" sz="2000">
                        <a:solidFill>
                          <a:srgbClr val="FFFFFF"/>
                        </a:solidFill>
                        <a:latin typeface="Calibri" panose="020F0502020204030204" pitchFamily="34" charset="0"/>
                        <a:cs typeface="Calibri" panose="020F0502020204030204" pitchFamily="34" charset="0"/>
                      </a:rPr>
                      <m:t>surplus</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investment</m:t>
                    </m:r>
                  </m:oMath>
                </a14:m>
                <a:endParaRPr lang="en-US" sz="2000" i="0" dirty="0">
                  <a:solidFill>
                    <a:srgbClr val="FFFFFF"/>
                  </a:solidFill>
                  <a:latin typeface="Calibri" panose="020F0502020204030204" pitchFamily="34" charset="0"/>
                  <a:cs typeface="Calibri" panose="020F0502020204030204" pitchFamily="34" charset="0"/>
                </a:endParaRPr>
              </a:p>
              <a:p>
                <a:endParaRPr lang="en-US" sz="2000" i="0" dirty="0">
                  <a:solidFill>
                    <a:srgbClr val="FFFFFF"/>
                  </a:solidFill>
                  <a:latin typeface="Calibri" panose="020F0502020204030204" pitchFamily="34" charset="0"/>
                  <a:cs typeface="Calibri" panose="020F0502020204030204" pitchFamily="34" charset="0"/>
                </a:endParaRPr>
              </a:p>
              <a:p>
                <a:r>
                  <a:rPr lang="en-US" sz="2000" dirty="0">
                    <a:solidFill>
                      <a:srgbClr val="FFFFFF"/>
                    </a:solidFill>
                    <a:cs typeface="Calibri" panose="020F0502020204030204" pitchFamily="34" charset="0"/>
                  </a:rPr>
                  <a:t>                                                  </a:t>
                </a:r>
                <a14:m>
                  <m:oMath xmlns:m="http://schemas.openxmlformats.org/officeDocument/2006/math">
                    <m:r>
                      <m:rPr>
                        <m:nor/>
                      </m:rPr>
                      <a:rPr lang="en-US" sz="2000" i="1">
                        <a:solidFill>
                          <a:srgbClr val="FFFFFF"/>
                        </a:solidFill>
                        <a:latin typeface="Calibri" panose="020F0502020204030204" pitchFamily="34" charset="0"/>
                        <a:cs typeface="Calibri" panose="020F0502020204030204" pitchFamily="34" charset="0"/>
                      </a:rPr>
                      <m:t>S</m:t>
                    </m:r>
                    <m:r>
                      <m:rPr>
                        <m:nor/>
                      </m:rPr>
                      <a:rPr lang="en-US" sz="2000" i="0">
                        <a:solidFill>
                          <a:srgbClr val="FFFFFF"/>
                        </a:solidFill>
                        <a:latin typeface="Calibri" panose="020F0502020204030204" pitchFamily="34" charset="0"/>
                        <a:cs typeface="Calibri" panose="020F0502020204030204" pitchFamily="34" charset="0"/>
                      </a:rPr>
                      <m:t> + </m:t>
                    </m:r>
                    <m:r>
                      <a:rPr lang="en-US" sz="2000" i="1">
                        <a:solidFill>
                          <a:srgbClr val="FFFFFF"/>
                        </a:solidFill>
                        <a:latin typeface="Cambria Math" panose="02040503050406030204" pitchFamily="18" charset="0"/>
                      </a:rPr>
                      <m:t>(</m:t>
                    </m:r>
                    <m:r>
                      <m:rPr>
                        <m:nor/>
                      </m:rPr>
                      <a:rPr lang="en-US" sz="2000" i="1">
                        <a:solidFill>
                          <a:srgbClr val="FFFFFF"/>
                        </a:solidFill>
                        <a:latin typeface="Calibri" panose="020F0502020204030204" pitchFamily="34" charset="0"/>
                        <a:cs typeface="Calibri" panose="020F0502020204030204" pitchFamily="34" charset="0"/>
                      </a:rPr>
                      <m:t>M</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X</m:t>
                    </m:r>
                    <m:r>
                      <a:rPr lang="en-US" sz="2000" i="1">
                        <a:solidFill>
                          <a:srgbClr val="FFFFFF"/>
                        </a:solidFill>
                        <a:latin typeface="Cambria Math" panose="02040503050406030204" pitchFamily="18" charset="0"/>
                      </a:rPr>
                      <m:t>)</m:t>
                    </m:r>
                    <m:r>
                      <m:rPr>
                        <m:nor/>
                      </m:rPr>
                      <a:rPr lang="en-US" sz="2000" i="0">
                        <a:solidFill>
                          <a:srgbClr val="FFFFFF"/>
                        </a:solidFill>
                        <a:latin typeface="Calibri" panose="020F0502020204030204" pitchFamily="34" charset="0"/>
                        <a:cs typeface="Calibri" panose="020F0502020204030204" pitchFamily="34" charset="0"/>
                      </a:rPr>
                      <m:t> + </m:t>
                    </m:r>
                    <m:r>
                      <a:rPr lang="en-US" sz="2000" i="1">
                        <a:solidFill>
                          <a:srgbClr val="FFFFFF"/>
                        </a:solidFill>
                        <a:latin typeface="Cambria Math" panose="02040503050406030204" pitchFamily="18" charset="0"/>
                      </a:rPr>
                      <m:t>(</m:t>
                    </m:r>
                    <m:r>
                      <m:rPr>
                        <m:nor/>
                      </m:rPr>
                      <a:rPr lang="en-US" sz="2000" i="1">
                        <a:solidFill>
                          <a:srgbClr val="FFFFFF"/>
                        </a:solidFill>
                        <a:latin typeface="Calibri" panose="020F0502020204030204" pitchFamily="34" charset="0"/>
                        <a:cs typeface="Calibri" panose="020F0502020204030204" pitchFamily="34" charset="0"/>
                      </a:rPr>
                      <m:t>T</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G</m:t>
                    </m:r>
                    <m:r>
                      <a:rPr lang="en-US" sz="2000" i="1">
                        <a:solidFill>
                          <a:srgbClr val="FFFFFF"/>
                        </a:solidFill>
                        <a:latin typeface="Cambria Math" panose="02040503050406030204" pitchFamily="18" charset="0"/>
                      </a:rPr>
                      <m: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1">
                        <a:solidFill>
                          <a:srgbClr val="FFFFFF"/>
                        </a:solidFill>
                        <a:latin typeface="Calibri" panose="020F0502020204030204" pitchFamily="34" charset="0"/>
                        <a:cs typeface="Calibri" panose="020F0502020204030204" pitchFamily="34" charset="0"/>
                      </a:rPr>
                      <m:t>I</m:t>
                    </m:r>
                  </m:oMath>
                </a14:m>
                <a:endParaRPr lang="en-US" sz="2000" i="1" dirty="0">
                  <a:latin typeface="Calibri" panose="020F0502020204030204" pitchFamily="34" charset="0"/>
                  <a:cs typeface="Calibri" panose="020F0502020204030204" pitchFamily="34" charset="0"/>
                </a:endParaRPr>
              </a:p>
            </p:txBody>
          </p:sp>
        </mc:Choice>
        <mc:Fallback xmlns="">
          <p:sp>
            <p:nvSpPr>
              <p:cNvPr id="7" name="Object 6">
                <a:extLst>
                  <a:ext uri="{FF2B5EF4-FFF2-40B4-BE49-F238E27FC236}">
                    <a16:creationId xmlns:a16="http://schemas.microsoft.com/office/drawing/2014/main" id="{61CA4E81-40FB-4363-BD70-C240C3BAA973}"/>
                  </a:ext>
                </a:extLst>
              </p:cNvPr>
              <p:cNvSpPr txBox="1">
                <a:spLocks noRot="1" noChangeAspect="1" noMove="1" noResize="1" noEditPoints="1" noAdjustHandles="1" noChangeArrowheads="1" noChangeShapeType="1" noTextEdit="1"/>
              </p:cNvSpPr>
              <p:nvPr/>
            </p:nvSpPr>
            <p:spPr>
              <a:xfrm>
                <a:off x="2061710" y="4872312"/>
                <a:ext cx="8172736" cy="1144588"/>
              </a:xfrm>
              <a:prstGeom prst="rect">
                <a:avLst/>
              </a:prstGeom>
              <a:blipFill>
                <a:blip r:embed="rId3"/>
                <a:stretch>
                  <a:fillRect l="-224" b="-46809"/>
                </a:stretch>
              </a:blipFill>
            </p:spPr>
            <p:txBody>
              <a:bodyPr/>
              <a:lstStyle/>
              <a:p>
                <a:r>
                  <a:rPr lang="en-US">
                    <a:noFill/>
                  </a:rPr>
                  <a:t> </a:t>
                </a:r>
              </a:p>
            </p:txBody>
          </p:sp>
        </mc:Fallback>
      </mc:AlternateContent>
    </p:spTree>
    <p:extLst>
      <p:ext uri="{BB962C8B-B14F-4D97-AF65-F5344CB8AC3E}">
        <p14:creationId xmlns:p14="http://schemas.microsoft.com/office/powerpoint/2010/main" val="1016565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1621D0-014B-43C5-B6BB-8F296BFA1DAD}"/>
              </a:ext>
              <a:ext uri="{C183D7F6-B498-43B3-948B-1728B52AA6E4}">
                <adec:decorative xmlns:adec="http://schemas.microsoft.com/office/drawing/2017/decorative" val="1"/>
              </a:ext>
            </a:extLst>
          </p:cNvPr>
          <p:cNvSpPr/>
          <p:nvPr/>
        </p:nvSpPr>
        <p:spPr>
          <a:xfrm>
            <a:off x="1906302" y="1391478"/>
            <a:ext cx="8429624" cy="3052701"/>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itle 25"/>
          <p:cNvSpPr txBox="1">
            <a:spLocks noGrp="1"/>
          </p:cNvSpPr>
          <p:nvPr>
            <p:ph type="title" idx="4294967295"/>
          </p:nvPr>
        </p:nvSpPr>
        <p:spPr>
          <a:xfrm>
            <a:off x="1524002" y="122245"/>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National Saving and Investment Identity Equation 4</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297678" y="1570226"/>
            <a:ext cx="7596645" cy="493367"/>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When an economy is running a trade surplus, meaning it is experiencing a net outflow of financial capital, the identity can be written like this:</a:t>
            </a:r>
          </a:p>
        </p:txBody>
      </p:sp>
      <mc:AlternateContent xmlns:mc="http://schemas.openxmlformats.org/markup-compatibility/2006" xmlns:a14="http://schemas.microsoft.com/office/drawing/2010/main">
        <mc:Choice Requires="a14">
          <p:sp>
            <p:nvSpPr>
              <p:cNvPr id="7" name="Object 6">
                <a:extLst>
                  <a:ext uri="{FF2B5EF4-FFF2-40B4-BE49-F238E27FC236}">
                    <a16:creationId xmlns:a16="http://schemas.microsoft.com/office/drawing/2014/main" id="{61CA4E81-40FB-4363-BD70-C240C3BAA973}"/>
                  </a:ext>
                </a:extLst>
              </p:cNvPr>
              <p:cNvSpPr txBox="1"/>
              <p:nvPr/>
            </p:nvSpPr>
            <p:spPr>
              <a:xfrm>
                <a:off x="2034746" y="2745709"/>
                <a:ext cx="8172736" cy="1144588"/>
              </a:xfrm>
              <a:prstGeom prst="rect">
                <a:avLst/>
              </a:prstGeom>
            </p:spPr>
            <p:txBody>
              <a:bodyPr>
                <a:noAutofit/>
              </a:bodyPr>
              <a:lstStyle/>
              <a:p>
                <a:pPr/>
                <a14:m>
                  <m:oMathPara xmlns:m="http://schemas.openxmlformats.org/officeDocument/2006/math">
                    <m:oMathParaPr>
                      <m:jc m:val="center"/>
                    </m:oMathParaPr>
                    <m:oMath xmlns:m="http://schemas.openxmlformats.org/officeDocument/2006/math">
                      <m:r>
                        <m:rPr>
                          <m:nor/>
                        </m:rPr>
                        <a:rPr lang="en-US" sz="2000" i="0" smtClean="0">
                          <a:solidFill>
                            <a:srgbClr val="FFFFFF"/>
                          </a:solidFill>
                          <a:latin typeface="Calibri" panose="020F0502020204030204" pitchFamily="34" charset="0"/>
                          <a:cs typeface="Calibri" panose="020F0502020204030204" pitchFamily="34" charset="0"/>
                        </a:rPr>
                        <m:t>quantity</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of</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financial</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capital</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supplied</m:t>
                      </m:r>
                      <m:r>
                        <m:rPr>
                          <m:nor/>
                        </m:rPr>
                        <a:rPr lang="en-US" sz="2000" i="0" smtClean="0">
                          <a:solidFill>
                            <a:srgbClr val="FFFFFF"/>
                          </a:solidFill>
                          <a:latin typeface="Calibri" panose="020F0502020204030204" pitchFamily="34" charset="0"/>
                          <a:cs typeface="Calibri" panose="020F0502020204030204" pitchFamily="34" charset="0"/>
                        </a:rPr>
                        <m:t> = </m:t>
                      </m:r>
                      <m:r>
                        <m:rPr>
                          <m:nor/>
                        </m:rPr>
                        <a:rPr lang="en-US" sz="2000" i="0" smtClean="0">
                          <a:solidFill>
                            <a:srgbClr val="FFFFFF"/>
                          </a:solidFill>
                          <a:latin typeface="Calibri" panose="020F0502020204030204" pitchFamily="34" charset="0"/>
                          <a:cs typeface="Calibri" panose="020F0502020204030204" pitchFamily="34" charset="0"/>
                        </a:rPr>
                        <m:t>quantity</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of</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financial</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capital</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demanded</m:t>
                      </m:r>
                    </m:oMath>
                  </m:oMathPara>
                </a14:m>
                <a:endParaRPr lang="en-US" sz="2000" i="0" dirty="0">
                  <a:solidFill>
                    <a:srgbClr val="FFFFFF"/>
                  </a:solidFill>
                  <a:latin typeface="Cambria Math" panose="02040503050406030204" pitchFamily="18" charset="0"/>
                  <a:cs typeface="Calibri" panose="020F0502020204030204" pitchFamily="34" charset="0"/>
                </a:endParaRPr>
              </a:p>
              <a:p>
                <a:pPr/>
                <a:br>
                  <a:rPr lang="en-US" sz="2000" i="0" dirty="0">
                    <a:solidFill>
                      <a:srgbClr val="FFFFFF"/>
                    </a:solidFill>
                    <a:latin typeface="Cambria Math" panose="02040503050406030204" pitchFamily="18" charset="0"/>
                    <a:cs typeface="Calibri" panose="020F0502020204030204" pitchFamily="34" charset="0"/>
                  </a:rPr>
                </a:br>
                <a14:m>
                  <m:oMathPara xmlns:m="http://schemas.openxmlformats.org/officeDocument/2006/math">
                    <m:oMathParaPr>
                      <m:jc m:val="center"/>
                    </m:oMathParaPr>
                    <m:oMath xmlns:m="http://schemas.openxmlformats.org/officeDocument/2006/math">
                      <m:r>
                        <a:rPr lang="en-US" sz="2000" b="0" i="0" smtClean="0">
                          <a:solidFill>
                            <a:srgbClr val="FFFFFF"/>
                          </a:solidFill>
                          <a:latin typeface="Cambria Math" panose="02040503050406030204" pitchFamily="18" charset="0"/>
                          <a:cs typeface="Calibri" panose="020F0502020204030204" pitchFamily="34" charset="0"/>
                        </a:rPr>
                        <m:t>       </m:t>
                      </m:r>
                      <m:r>
                        <m:rPr>
                          <m:nor/>
                        </m:rPr>
                        <a:rPr lang="en-US" sz="2000" b="0" i="0" smtClean="0">
                          <a:solidFill>
                            <a:srgbClr val="FFFFFF"/>
                          </a:solidFill>
                          <a:latin typeface="Cambria Math" panose="02040503050406030204" pitchFamily="18"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investment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budget</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deficit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trade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surplus</m:t>
                      </m:r>
                    </m:oMath>
                  </m:oMathPara>
                </a14:m>
                <a:endParaRPr lang="en-US" sz="2000" i="0" dirty="0">
                  <a:solidFill>
                    <a:srgbClr val="FFFFFF"/>
                  </a:solidFill>
                  <a:latin typeface="Calibri" panose="020F0502020204030204" pitchFamily="34" charset="0"/>
                  <a:cs typeface="Calibri" panose="020F0502020204030204" pitchFamily="34" charset="0"/>
                </a:endParaRPr>
              </a:p>
              <a:p>
                <a:pPr/>
                <a:br>
                  <a:rPr lang="en-US" sz="2000" i="0" dirty="0">
                    <a:solidFill>
                      <a:srgbClr val="FFFFFF"/>
                    </a:solidFill>
                    <a:latin typeface="Calibri" panose="020F0502020204030204" pitchFamily="34" charset="0"/>
                    <a:cs typeface="Calibri" panose="020F0502020204030204" pitchFamily="34" charset="0"/>
                  </a:rPr>
                </a:br>
                <a14:m>
                  <m:oMathPara xmlns:m="http://schemas.openxmlformats.org/officeDocument/2006/math">
                    <m:oMathParaPr>
                      <m:jc m:val="center"/>
                    </m:oMathParaPr>
                    <m:oMath xmlns:m="http://schemas.openxmlformats.org/officeDocument/2006/math">
                      <m:r>
                        <a:rPr lang="en-US" sz="2000" b="0" i="0" smtClean="0">
                          <a:solidFill>
                            <a:srgbClr val="FFFFFF"/>
                          </a:solidFill>
                          <a:latin typeface="Cambria Math" panose="02040503050406030204" pitchFamily="18" charset="0"/>
                          <a:cs typeface="Calibri" panose="020F0502020204030204" pitchFamily="34" charset="0"/>
                        </a:rPr>
                        <m:t> </m:t>
                      </m:r>
                      <m:r>
                        <m:rPr>
                          <m:nor/>
                        </m:rPr>
                        <a:rPr lang="en-US" sz="2000" i="1">
                          <a:solidFill>
                            <a:srgbClr val="FFFFFF"/>
                          </a:solidFill>
                          <a:latin typeface="Calibri" panose="020F0502020204030204" pitchFamily="34" charset="0"/>
                          <a:cs typeface="Calibri" panose="020F0502020204030204" pitchFamily="34" charset="0"/>
                        </a:rPr>
                        <m:t>S</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1">
                          <a:solidFill>
                            <a:srgbClr val="FFFFFF"/>
                          </a:solidFill>
                          <a:latin typeface="Calibri" panose="020F0502020204030204" pitchFamily="34" charset="0"/>
                          <a:cs typeface="Calibri" panose="020F0502020204030204" pitchFamily="34" charset="0"/>
                        </a:rPr>
                        <m:t>I</m:t>
                      </m:r>
                      <m:r>
                        <m:rPr>
                          <m:nor/>
                        </m:rPr>
                        <a:rPr lang="en-US" sz="2000" i="0">
                          <a:solidFill>
                            <a:srgbClr val="FFFFFF"/>
                          </a:solidFill>
                          <a:latin typeface="Calibri" panose="020F0502020204030204" pitchFamily="34" charset="0"/>
                          <a:cs typeface="Calibri" panose="020F0502020204030204" pitchFamily="34" charset="0"/>
                        </a:rPr>
                        <m:t> + </m:t>
                      </m:r>
                      <m:r>
                        <a:rPr lang="en-US" sz="2000" i="1">
                          <a:solidFill>
                            <a:srgbClr val="FFFFFF"/>
                          </a:solidFill>
                          <a:latin typeface="Cambria Math" panose="02040503050406030204" pitchFamily="18" charset="0"/>
                        </a:rPr>
                        <m:t>(</m:t>
                      </m:r>
                      <m:r>
                        <m:rPr>
                          <m:nor/>
                        </m:rPr>
                        <a:rPr lang="en-US" sz="2000" i="1">
                          <a:solidFill>
                            <a:srgbClr val="FFFFFF"/>
                          </a:solidFill>
                          <a:latin typeface="Calibri" panose="020F0502020204030204" pitchFamily="34" charset="0"/>
                          <a:cs typeface="Calibri" panose="020F0502020204030204" pitchFamily="34" charset="0"/>
                        </a:rPr>
                        <m:t>G</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T</m:t>
                      </m:r>
                      <m:r>
                        <a:rPr lang="en-US" sz="2000" i="1">
                          <a:solidFill>
                            <a:srgbClr val="FFFFFF"/>
                          </a:solidFill>
                          <a:latin typeface="Cambria Math" panose="02040503050406030204" pitchFamily="18" charset="0"/>
                        </a:rPr>
                        <m:t>)</m:t>
                      </m:r>
                      <m:r>
                        <m:rPr>
                          <m:nor/>
                        </m:rPr>
                        <a:rPr lang="en-US" sz="2000" i="0">
                          <a:solidFill>
                            <a:srgbClr val="FFFFFF"/>
                          </a:solidFill>
                          <a:latin typeface="Calibri" panose="020F0502020204030204" pitchFamily="34" charset="0"/>
                          <a:cs typeface="Calibri" panose="020F0502020204030204" pitchFamily="34" charset="0"/>
                        </a:rPr>
                        <m:t> + </m:t>
                      </m:r>
                      <m:r>
                        <a:rPr lang="en-US" sz="2000" i="1">
                          <a:solidFill>
                            <a:srgbClr val="FFFFFF"/>
                          </a:solidFill>
                          <a:latin typeface="Cambria Math" panose="02040503050406030204" pitchFamily="18" charset="0"/>
                        </a:rPr>
                        <m:t>(</m:t>
                      </m:r>
                      <m:r>
                        <m:rPr>
                          <m:nor/>
                        </m:rPr>
                        <a:rPr lang="en-US" sz="2000" i="1">
                          <a:solidFill>
                            <a:srgbClr val="FFFFFF"/>
                          </a:solidFill>
                          <a:latin typeface="Calibri" panose="020F0502020204030204" pitchFamily="34" charset="0"/>
                          <a:cs typeface="Calibri" panose="020F0502020204030204" pitchFamily="34" charset="0"/>
                        </a:rPr>
                        <m:t>X</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M</m:t>
                      </m:r>
                      <m:r>
                        <a:rPr lang="en-US" sz="2000" i="1">
                          <a:solidFill>
                            <a:srgbClr val="FFFFFF"/>
                          </a:solidFill>
                          <a:latin typeface="Cambria Math" panose="02040503050406030204" pitchFamily="18" charset="0"/>
                        </a:rPr>
                        <m:t>)</m:t>
                      </m:r>
                    </m:oMath>
                  </m:oMathPara>
                </a14:m>
                <a:endParaRPr lang="en-US" sz="2000" dirty="0">
                  <a:latin typeface="Calibri" panose="020F0502020204030204" pitchFamily="34" charset="0"/>
                  <a:cs typeface="Calibri" panose="020F0502020204030204" pitchFamily="34" charset="0"/>
                </a:endParaRPr>
              </a:p>
            </p:txBody>
          </p:sp>
        </mc:Choice>
        <mc:Fallback xmlns="">
          <p:sp>
            <p:nvSpPr>
              <p:cNvPr id="7" name="Object 6">
                <a:extLst>
                  <a:ext uri="{FF2B5EF4-FFF2-40B4-BE49-F238E27FC236}">
                    <a16:creationId xmlns:a16="http://schemas.microsoft.com/office/drawing/2014/main" id="{61CA4E81-40FB-4363-BD70-C240C3BAA973}"/>
                  </a:ext>
                </a:extLst>
              </p:cNvPr>
              <p:cNvSpPr txBox="1">
                <a:spLocks noRot="1" noChangeAspect="1" noMove="1" noResize="1" noEditPoints="1" noAdjustHandles="1" noChangeArrowheads="1" noChangeShapeType="1" noTextEdit="1"/>
              </p:cNvSpPr>
              <p:nvPr/>
            </p:nvSpPr>
            <p:spPr>
              <a:xfrm>
                <a:off x="2034746" y="2745709"/>
                <a:ext cx="8172736" cy="1144588"/>
              </a:xfrm>
              <a:prstGeom prst="rect">
                <a:avLst/>
              </a:prstGeom>
              <a:blipFill>
                <a:blip r:embed="rId3"/>
                <a:stretch>
                  <a:fillRect l="-149" b="-46809"/>
                </a:stretch>
              </a:blipFill>
            </p:spPr>
            <p:txBody>
              <a:bodyPr/>
              <a:lstStyle/>
              <a:p>
                <a:r>
                  <a:rPr lang="en-US">
                    <a:noFill/>
                  </a:rPr>
                  <a:t> </a:t>
                </a:r>
              </a:p>
            </p:txBody>
          </p:sp>
        </mc:Fallback>
      </mc:AlternateContent>
    </p:spTree>
    <p:extLst>
      <p:ext uri="{BB962C8B-B14F-4D97-AF65-F5344CB8AC3E}">
        <p14:creationId xmlns:p14="http://schemas.microsoft.com/office/powerpoint/2010/main" val="1578586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280828" y="297284"/>
            <a:ext cx="9630344"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1200" cap="none" spc="0" normalizeH="0" baseline="0" noProof="0" dirty="0">
                <a:ln>
                  <a:noFill/>
                </a:ln>
                <a:solidFill>
                  <a:schemeClr val="tx1"/>
                </a:solidFill>
                <a:effectLst/>
                <a:uLnTx/>
                <a:uFillTx/>
                <a:latin typeface="Century Gothic"/>
                <a:ea typeface="+mn-ea"/>
                <a:cs typeface="+mn-cs"/>
                <a:sym typeface="Century Gothic"/>
              </a:rPr>
              <a:t>National Saving and Investment Identity Variables</a:t>
            </a:r>
            <a:r>
              <a:rPr kumimoji="0" lang="en-US" sz="3000" b="0" i="0" u="none" strike="noStrike" kern="1200" cap="none" spc="0" normalizeH="0" baseline="-25000" noProof="0" dirty="0">
                <a:ln>
                  <a:noFill/>
                </a:ln>
                <a:solidFill>
                  <a:schemeClr val="tx1"/>
                </a:solidFill>
                <a:effectLst/>
                <a:uLnTx/>
                <a:uFillTx/>
                <a:latin typeface="Century Gothic"/>
                <a:ea typeface="+mn-ea"/>
                <a:cs typeface="+mn-cs"/>
                <a:sym typeface="Century Gothic"/>
              </a:rPr>
              <a:t>2</a:t>
            </a:r>
            <a:endParaRPr kumimoji="0" lang="en-US" sz="1800" b="0" i="0" u="none" strike="noStrike" kern="1200" cap="none" spc="0" normalizeH="0" baseline="-25000" noProof="0" dirty="0">
              <a:ln>
                <a:noFill/>
              </a:ln>
              <a:solidFill>
                <a:schemeClr val="tx1"/>
              </a:solidFill>
              <a:effectLst/>
              <a:uLnTx/>
              <a:uFillTx/>
              <a:latin typeface="+mn-lt"/>
              <a:ea typeface="+mn-ea"/>
              <a:cs typeface="+mn-cs"/>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descr="Visit the website hawkes.biz/debtclock and review the current U.S. budget deficit. Now that you know the current budget deficit in the U.S., does it affect how much you are willing to spend? Does it make you want to save more or less? Explain your reasoning.&#10;">
            <a:extLst>
              <a:ext uri="{FF2B5EF4-FFF2-40B4-BE49-F238E27FC236}">
                <a16:creationId xmlns:a16="http://schemas.microsoft.com/office/drawing/2014/main" id="{8F4E44DC-A241-4411-96F1-1C705D4D565F}"/>
              </a:ext>
            </a:extLst>
          </p:cNvPr>
          <p:cNvGrpSpPr/>
          <p:nvPr/>
        </p:nvGrpSpPr>
        <p:grpSpPr>
          <a:xfrm>
            <a:off x="2066931" y="1515231"/>
            <a:ext cx="8058300" cy="1338328"/>
            <a:chOff x="542923" y="1736761"/>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640072" y="1736761"/>
              <a:ext cx="796081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Visit the website hawkes.biz/debtclock and review the current U.S. budget deficit. Now that you know the current budget deficit in the U.S., does it affect how much you are willing to spend? Does it make you want to save more or less? Explain your reasoning.</a:t>
              </a:r>
            </a:p>
          </p:txBody>
        </p:sp>
      </p:grpSp>
      <p:pic>
        <p:nvPicPr>
          <p:cNvPr id="4" name="Picture 3" descr="A man with a puzzled expression looking at pieces of paper">
            <a:extLst>
              <a:ext uri="{FF2B5EF4-FFF2-40B4-BE49-F238E27FC236}">
                <a16:creationId xmlns:a16="http://schemas.microsoft.com/office/drawing/2014/main" id="{86D06220-0F87-4654-909B-A4E0763DB54B}"/>
              </a:ext>
            </a:extLst>
          </p:cNvPr>
          <p:cNvPicPr>
            <a:picLocks noChangeAspect="1"/>
          </p:cNvPicPr>
          <p:nvPr/>
        </p:nvPicPr>
        <p:blipFill>
          <a:blip r:embed="rId3"/>
          <a:stretch>
            <a:fillRect/>
          </a:stretch>
        </p:blipFill>
        <p:spPr>
          <a:xfrm>
            <a:off x="4804302" y="3140225"/>
            <a:ext cx="2318283" cy="3477425"/>
          </a:xfrm>
          <a:prstGeom prst="rect">
            <a:avLst/>
          </a:prstGeom>
        </p:spPr>
      </p:pic>
    </p:spTree>
    <p:extLst>
      <p:ext uri="{BB962C8B-B14F-4D97-AF65-F5344CB8AC3E}">
        <p14:creationId xmlns:p14="http://schemas.microsoft.com/office/powerpoint/2010/main" val="2728870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6E9BCE-F8DF-4D43-9451-DE1D45B86F57}"/>
              </a:ext>
              <a:ext uri="{C183D7F6-B498-43B3-948B-1728B52AA6E4}">
                <adec:decorative xmlns:adec="http://schemas.microsoft.com/office/drawing/2017/decorative" val="1"/>
              </a:ext>
            </a:extLst>
          </p:cNvPr>
          <p:cNvSpPr/>
          <p:nvPr/>
        </p:nvSpPr>
        <p:spPr>
          <a:xfrm>
            <a:off x="1881188" y="1298713"/>
            <a:ext cx="8429625" cy="3951763"/>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066769" y="1607520"/>
            <a:ext cx="8099786" cy="493367"/>
          </a:xfrm>
          <a:prstGeom prst="rect">
            <a:avLst/>
          </a:prstGeom>
          <a:solidFill>
            <a:srgbClr val="627981"/>
          </a:solidFill>
          <a:ln>
            <a:solidFill>
              <a:srgbClr val="627981"/>
            </a:solid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national saving and investment identity suggests that if the government budget deficit changes, private savings, private investment in physical capital, the trade balance, or some combination of the three must change as well.</a:t>
            </a:r>
          </a:p>
        </p:txBody>
      </p:sp>
      <p:sp>
        <p:nvSpPr>
          <p:cNvPr id="5" name="Google Shape;156;p18">
            <a:extLst>
              <a:ext uri="{FF2B5EF4-FFF2-40B4-BE49-F238E27FC236}">
                <a16:creationId xmlns:a16="http://schemas.microsoft.com/office/drawing/2014/main" id="{98DCA84F-02C1-4D23-96FA-1B1F1808BC71}"/>
              </a:ext>
            </a:extLst>
          </p:cNvPr>
          <p:cNvSpPr txBox="1"/>
          <p:nvPr/>
        </p:nvSpPr>
        <p:spPr>
          <a:xfrm>
            <a:off x="2066768" y="3286457"/>
            <a:ext cx="8001463" cy="493367"/>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structure of the national saving and investment identity can differ depending on whether the government is acting as a demander or supplier of financial capital or whether the economy is running a trade surplus or trade deficit, among other things.</a:t>
            </a:r>
            <a:endParaRPr lang="en-US" dirty="0">
              <a:solidFill>
                <a:schemeClr val="bg1"/>
              </a:solidFill>
            </a:endParaRPr>
          </a:p>
        </p:txBody>
      </p:sp>
    </p:spTree>
    <p:extLst>
      <p:ext uri="{BB962C8B-B14F-4D97-AF65-F5344CB8AC3E}">
        <p14:creationId xmlns:p14="http://schemas.microsoft.com/office/powerpoint/2010/main" val="470074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a:extLst>
              <a:ext uri="{C183D7F6-B498-43B3-948B-1728B52AA6E4}">
                <adec:decorative xmlns:adec="http://schemas.microsoft.com/office/drawing/2017/decorative" val="1"/>
              </a:ext>
            </a:extLst>
          </p:cNvPr>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2" name="Title 1">
            <a:extLst>
              <a:ext uri="{FF2B5EF4-FFF2-40B4-BE49-F238E27FC236}">
                <a16:creationId xmlns:a16="http://schemas.microsoft.com/office/drawing/2014/main" id="{967590B1-23F8-AA3A-6409-DF55A1749A56}"/>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Hawkes Learning</a:t>
            </a:r>
          </a:p>
        </p:txBody>
      </p: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dirty="0">
                <a:solidFill>
                  <a:srgbClr val="FFFFFF"/>
                </a:solidFill>
                <a:latin typeface="Century Gothic"/>
                <a:ea typeface="Century Gothic"/>
                <a:cs typeface="Century Gothic"/>
                <a:sym typeface="Century Gothic"/>
              </a:rPr>
              <a:t>HAWKES</a:t>
            </a:r>
            <a:r>
              <a:rPr lang="en-US" sz="7200" b="0" i="0" u="none" strike="noStrike" cap="none" dirty="0">
                <a:solidFill>
                  <a:srgbClr val="FFFFFF"/>
                </a:solidFill>
                <a:latin typeface="Century Gothic"/>
                <a:ea typeface="Century Gothic"/>
                <a:cs typeface="Century Gothic"/>
                <a:sym typeface="Century Gothic"/>
              </a:rPr>
              <a:t> LEARNING</a:t>
            </a:r>
            <a:endParaRPr dirty="0"/>
          </a:p>
        </p:txBody>
      </p:sp>
      <p:pic>
        <p:nvPicPr>
          <p:cNvPr id="350" name="Google Shape;350;p2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569721" y="225068"/>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1200" cap="none" spc="0" normalizeH="0" baseline="0" noProof="0" dirty="0">
                <a:ln>
                  <a:noFill/>
                </a:ln>
                <a:solidFill>
                  <a:schemeClr val="tx1"/>
                </a:solidFill>
                <a:effectLst/>
                <a:uLnTx/>
                <a:uFillTx/>
                <a:latin typeface="Century Gothic"/>
                <a:ea typeface="+mn-ea"/>
                <a:cs typeface="+mn-cs"/>
                <a:sym typeface="Century Gothic"/>
              </a:rPr>
              <a:t>Problems with Excessive Borrowing</a:t>
            </a:r>
            <a:endParaRPr kumimoji="0" lang="en-US" sz="1800" b="0" i="0" u="none" strike="noStrike" kern="1200" cap="none" spc="0" normalizeH="0" baseline="-25000" noProof="0" dirty="0">
              <a:ln>
                <a:noFill/>
              </a:ln>
              <a:solidFill>
                <a:schemeClr val="tx1"/>
              </a:solidFill>
              <a:effectLst/>
              <a:uLnTx/>
              <a:uFillTx/>
              <a:latin typeface="+mn-lt"/>
              <a:ea typeface="+mn-ea"/>
              <a:cs typeface="+mn-cs"/>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descr="When a government spends more than it collects in taxes, it runs a budget deficit. Following a deficit, the government may need to borrow, which can lead to the following problems:&#10;">
            <a:extLst>
              <a:ext uri="{FF2B5EF4-FFF2-40B4-BE49-F238E27FC236}">
                <a16:creationId xmlns:a16="http://schemas.microsoft.com/office/drawing/2014/main" id="{8F4E44DC-A241-4411-96F1-1C705D4D565F}"/>
              </a:ext>
            </a:extLst>
          </p:cNvPr>
          <p:cNvGrpSpPr/>
          <p:nvPr/>
        </p:nvGrpSpPr>
        <p:grpSpPr>
          <a:xfrm>
            <a:off x="2066931" y="1515231"/>
            <a:ext cx="8058300" cy="994870"/>
            <a:chOff x="542923" y="1736761"/>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660392" y="1736761"/>
              <a:ext cx="7689864"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Calibri" panose="020F0502020204030204" pitchFamily="34" charset="0"/>
                </a:rPr>
                <a:t>When a government spends more than it collects in taxes, it runs a budget deficit. Following a deficit, the government may need to borrow, which can lead to the following problems:</a:t>
              </a:r>
            </a:p>
          </p:txBody>
        </p:sp>
      </p:grpSp>
      <p:sp>
        <p:nvSpPr>
          <p:cNvPr id="2" name="Rectangle 1">
            <a:extLst>
              <a:ext uri="{FF2B5EF4-FFF2-40B4-BE49-F238E27FC236}">
                <a16:creationId xmlns:a16="http://schemas.microsoft.com/office/drawing/2014/main" id="{C6331EC3-7F39-4EB0-9CA7-F1C56C65BF7D}"/>
              </a:ext>
            </a:extLst>
          </p:cNvPr>
          <p:cNvSpPr/>
          <p:nvPr/>
        </p:nvSpPr>
        <p:spPr>
          <a:xfrm>
            <a:off x="2066763" y="2820698"/>
            <a:ext cx="1736610"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Calibri" panose="020F0502020204030204" pitchFamily="34" charset="0"/>
              </a:rPr>
              <a:t>Decreased economic growth</a:t>
            </a:r>
          </a:p>
        </p:txBody>
      </p:sp>
      <p:sp>
        <p:nvSpPr>
          <p:cNvPr id="4" name="Rectangle 3">
            <a:extLst>
              <a:ext uri="{FF2B5EF4-FFF2-40B4-BE49-F238E27FC236}">
                <a16:creationId xmlns:a16="http://schemas.microsoft.com/office/drawing/2014/main" id="{58696BE6-C932-4AA9-A57C-B06FAD74EB38}"/>
              </a:ext>
            </a:extLst>
          </p:cNvPr>
          <p:cNvSpPr/>
          <p:nvPr/>
        </p:nvSpPr>
        <p:spPr>
          <a:xfrm>
            <a:off x="3021288" y="4271241"/>
            <a:ext cx="1736610"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latin typeface="Calibri" panose="020F0502020204030204" pitchFamily="34" charset="0"/>
                <a:cs typeface="Calibri" panose="020F0502020204030204" pitchFamily="34" charset="0"/>
              </a:rPr>
              <a:t>Large inflows of financial capital from abroad</a:t>
            </a:r>
          </a:p>
        </p:txBody>
      </p:sp>
      <p:sp>
        <p:nvSpPr>
          <p:cNvPr id="3" name="Rectangle 2">
            <a:extLst>
              <a:ext uri="{FF2B5EF4-FFF2-40B4-BE49-F238E27FC236}">
                <a16:creationId xmlns:a16="http://schemas.microsoft.com/office/drawing/2014/main" id="{736A83CF-7F2D-49BB-AF67-09CD7B0A74B3}"/>
              </a:ext>
            </a:extLst>
          </p:cNvPr>
          <p:cNvSpPr/>
          <p:nvPr/>
        </p:nvSpPr>
        <p:spPr>
          <a:xfrm>
            <a:off x="4174049" y="2820698"/>
            <a:ext cx="1736610"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Calibri" panose="020F0502020204030204" pitchFamily="34" charset="0"/>
              </a:rPr>
              <a:t>Trade imbalances</a:t>
            </a:r>
          </a:p>
        </p:txBody>
      </p:sp>
      <p:sp>
        <p:nvSpPr>
          <p:cNvPr id="5" name="Rectangle 4">
            <a:extLst>
              <a:ext uri="{FF2B5EF4-FFF2-40B4-BE49-F238E27FC236}">
                <a16:creationId xmlns:a16="http://schemas.microsoft.com/office/drawing/2014/main" id="{1647B2E7-C081-46E8-8D0B-AB7891412D03}"/>
              </a:ext>
            </a:extLst>
          </p:cNvPr>
          <p:cNvSpPr/>
          <p:nvPr/>
        </p:nvSpPr>
        <p:spPr>
          <a:xfrm>
            <a:off x="5227696" y="4271241"/>
            <a:ext cx="1736610"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Calibri" panose="020F0502020204030204" pitchFamily="34" charset="0"/>
              </a:rPr>
              <a:t>Plummeting exchange rates</a:t>
            </a:r>
          </a:p>
        </p:txBody>
      </p:sp>
      <p:sp>
        <p:nvSpPr>
          <p:cNvPr id="8" name="Rectangle 7">
            <a:extLst>
              <a:ext uri="{FF2B5EF4-FFF2-40B4-BE49-F238E27FC236}">
                <a16:creationId xmlns:a16="http://schemas.microsoft.com/office/drawing/2014/main" id="{71403DD6-2E0F-4EFF-9932-796EEA40FCBE}"/>
              </a:ext>
            </a:extLst>
          </p:cNvPr>
          <p:cNvSpPr/>
          <p:nvPr/>
        </p:nvSpPr>
        <p:spPr>
          <a:xfrm>
            <a:off x="6281335" y="2820698"/>
            <a:ext cx="1736610"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Calibri" panose="020F0502020204030204" pitchFamily="34" charset="0"/>
              </a:rPr>
              <a:t>Financial crises</a:t>
            </a:r>
          </a:p>
        </p:txBody>
      </p:sp>
      <p:sp>
        <p:nvSpPr>
          <p:cNvPr id="6" name="Rectangle 5">
            <a:extLst>
              <a:ext uri="{FF2B5EF4-FFF2-40B4-BE49-F238E27FC236}">
                <a16:creationId xmlns:a16="http://schemas.microsoft.com/office/drawing/2014/main" id="{90AD42E9-4C7E-47B2-96CB-3A110E01BDA3}"/>
              </a:ext>
            </a:extLst>
          </p:cNvPr>
          <p:cNvSpPr/>
          <p:nvPr/>
        </p:nvSpPr>
        <p:spPr>
          <a:xfrm>
            <a:off x="7434103" y="4271241"/>
            <a:ext cx="1736610"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latin typeface="Calibri" panose="020F0502020204030204" pitchFamily="34" charset="0"/>
                <a:cs typeface="Calibri" panose="020F0502020204030204" pitchFamily="34" charset="0"/>
              </a:rPr>
              <a:t>Strains on banking and financial systems</a:t>
            </a:r>
          </a:p>
        </p:txBody>
      </p:sp>
      <p:sp>
        <p:nvSpPr>
          <p:cNvPr id="7" name="Rectangle 6">
            <a:extLst>
              <a:ext uri="{FF2B5EF4-FFF2-40B4-BE49-F238E27FC236}">
                <a16:creationId xmlns:a16="http://schemas.microsoft.com/office/drawing/2014/main" id="{98749894-A5DB-4F63-8F45-C6EB28564989}"/>
              </a:ext>
            </a:extLst>
          </p:cNvPr>
          <p:cNvSpPr/>
          <p:nvPr/>
        </p:nvSpPr>
        <p:spPr>
          <a:xfrm>
            <a:off x="8388621" y="2826136"/>
            <a:ext cx="1736610"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Calibri" panose="020F0502020204030204" pitchFamily="34" charset="0"/>
              </a:rPr>
              <a:t>High inflation</a:t>
            </a:r>
          </a:p>
        </p:txBody>
      </p:sp>
    </p:spTree>
    <p:extLst>
      <p:ext uri="{BB962C8B-B14F-4D97-AF65-F5344CB8AC3E}">
        <p14:creationId xmlns:p14="http://schemas.microsoft.com/office/powerpoint/2010/main" val="1504018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485123" y="243037"/>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1200" cap="none" spc="0" normalizeH="0" baseline="0" noProof="0" dirty="0">
                <a:ln>
                  <a:noFill/>
                </a:ln>
                <a:solidFill>
                  <a:schemeClr val="tx1"/>
                </a:solidFill>
                <a:effectLst/>
                <a:uLnTx/>
                <a:uFillTx/>
                <a:latin typeface="Century Gothic"/>
                <a:ea typeface="+mn-ea"/>
                <a:cs typeface="+mn-cs"/>
                <a:sym typeface="Century Gothic"/>
              </a:rPr>
              <a:t>Sources of Government Funds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descr="When governments are borrowers in financial markets, there are three possible sources for the funds:&#10;">
            <a:extLst>
              <a:ext uri="{FF2B5EF4-FFF2-40B4-BE49-F238E27FC236}">
                <a16:creationId xmlns:a16="http://schemas.microsoft.com/office/drawing/2014/main" id="{8F4E44DC-A241-4411-96F1-1C705D4D565F}"/>
              </a:ext>
            </a:extLst>
          </p:cNvPr>
          <p:cNvGrpSpPr/>
          <p:nvPr/>
        </p:nvGrpSpPr>
        <p:grpSpPr>
          <a:xfrm>
            <a:off x="2066931" y="1515231"/>
            <a:ext cx="8058300" cy="994870"/>
            <a:chOff x="542923" y="1736761"/>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650232" y="1826187"/>
              <a:ext cx="7700024"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Calibri" panose="020F0502020204030204" pitchFamily="34" charset="0"/>
                </a:rPr>
                <a:t>When governments are borrowers in financial markets, there are three possible sources for the funds:</a:t>
              </a:r>
            </a:p>
          </p:txBody>
        </p:sp>
      </p:grpSp>
      <p:sp>
        <p:nvSpPr>
          <p:cNvPr id="2" name="Rectangle 1">
            <a:extLst>
              <a:ext uri="{FF2B5EF4-FFF2-40B4-BE49-F238E27FC236}">
                <a16:creationId xmlns:a16="http://schemas.microsoft.com/office/drawing/2014/main" id="{C6331EC3-7F39-4EB0-9CA7-F1C56C65BF7D}"/>
              </a:ext>
            </a:extLst>
          </p:cNvPr>
          <p:cNvSpPr/>
          <p:nvPr/>
        </p:nvSpPr>
        <p:spPr>
          <a:xfrm>
            <a:off x="3909391" y="2833704"/>
            <a:ext cx="4545496" cy="895673"/>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Calibri" panose="020F0502020204030204" pitchFamily="34" charset="0"/>
              </a:rPr>
              <a:t>Households might save more</a:t>
            </a:r>
          </a:p>
        </p:txBody>
      </p:sp>
      <p:sp>
        <p:nvSpPr>
          <p:cNvPr id="14" name="Rectangle 13">
            <a:extLst>
              <a:ext uri="{FF2B5EF4-FFF2-40B4-BE49-F238E27FC236}">
                <a16:creationId xmlns:a16="http://schemas.microsoft.com/office/drawing/2014/main" id="{0D04F93D-D27B-46DD-AE51-5749B7B35CF4}"/>
              </a:ext>
            </a:extLst>
          </p:cNvPr>
          <p:cNvSpPr/>
          <p:nvPr/>
        </p:nvSpPr>
        <p:spPr>
          <a:xfrm>
            <a:off x="3909391" y="4052980"/>
            <a:ext cx="4545496" cy="895673"/>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Calibri" panose="020F0502020204030204" pitchFamily="34" charset="0"/>
              </a:rPr>
              <a:t>Private firms might borrow less</a:t>
            </a:r>
          </a:p>
        </p:txBody>
      </p:sp>
      <p:sp>
        <p:nvSpPr>
          <p:cNvPr id="15" name="Rectangle 14">
            <a:extLst>
              <a:ext uri="{FF2B5EF4-FFF2-40B4-BE49-F238E27FC236}">
                <a16:creationId xmlns:a16="http://schemas.microsoft.com/office/drawing/2014/main" id="{EA16CE8F-02F4-45C0-9E2F-A310E805A449}"/>
              </a:ext>
            </a:extLst>
          </p:cNvPr>
          <p:cNvSpPr/>
          <p:nvPr/>
        </p:nvSpPr>
        <p:spPr>
          <a:xfrm>
            <a:off x="3909391" y="5272256"/>
            <a:ext cx="4545496" cy="895673"/>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Calibri" panose="020F0502020204030204" pitchFamily="34" charset="0"/>
              </a:rPr>
              <a:t>Increased investment from abroad</a:t>
            </a:r>
          </a:p>
        </p:txBody>
      </p:sp>
    </p:spTree>
    <p:extLst>
      <p:ext uri="{BB962C8B-B14F-4D97-AF65-F5344CB8AC3E}">
        <p14:creationId xmlns:p14="http://schemas.microsoft.com/office/powerpoint/2010/main" val="3025561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569721" y="225068"/>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1200" cap="none" spc="0" normalizeH="0" baseline="0" noProof="0" dirty="0">
                <a:ln>
                  <a:noFill/>
                </a:ln>
                <a:solidFill>
                  <a:schemeClr val="tx1"/>
                </a:solidFill>
                <a:effectLst/>
                <a:uLnTx/>
                <a:uFillTx/>
                <a:latin typeface="Century Gothic"/>
                <a:ea typeface="+mn-ea"/>
                <a:cs typeface="+mn-cs"/>
                <a:sym typeface="Century Gothic"/>
              </a:rPr>
              <a:t>The National Saving and Investment Identity</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descr="The national saving and investment identity provides a framework for showing the relationships between the sources of demand and supply in financial capital markets.&#10;">
            <a:extLst>
              <a:ext uri="{FF2B5EF4-FFF2-40B4-BE49-F238E27FC236}">
                <a16:creationId xmlns:a16="http://schemas.microsoft.com/office/drawing/2014/main" id="{8F4E44DC-A241-4411-96F1-1C705D4D565F}"/>
              </a:ext>
            </a:extLst>
          </p:cNvPr>
          <p:cNvGrpSpPr/>
          <p:nvPr/>
        </p:nvGrpSpPr>
        <p:grpSpPr>
          <a:xfrm>
            <a:off x="2066931" y="1515230"/>
            <a:ext cx="8058300" cy="1128113"/>
            <a:chOff x="542923" y="1736761"/>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619752" y="1770423"/>
              <a:ext cx="7730504"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national saving and investment identity provides a framework for showing the relationships between the sources of demand and supply in financial capital markets.</a:t>
              </a:r>
            </a:p>
          </p:txBody>
        </p:sp>
      </p:grpSp>
      <p:grpSp>
        <p:nvGrpSpPr>
          <p:cNvPr id="14" name="Google Shape;157;p18" descr="The quantity of financial capital supplied in the market must equal the quantity of financial capital demanded.&#10;">
            <a:extLst>
              <a:ext uri="{FF2B5EF4-FFF2-40B4-BE49-F238E27FC236}">
                <a16:creationId xmlns:a16="http://schemas.microsoft.com/office/drawing/2014/main" id="{7A3B278D-1DB9-44E2-A22C-92B7FAA02B7D}"/>
              </a:ext>
            </a:extLst>
          </p:cNvPr>
          <p:cNvGrpSpPr/>
          <p:nvPr/>
        </p:nvGrpSpPr>
        <p:grpSpPr>
          <a:xfrm>
            <a:off x="2066936" y="2784421"/>
            <a:ext cx="8058300" cy="901846"/>
            <a:chOff x="542923" y="1736761"/>
            <a:chExt cx="8058300" cy="807000"/>
          </a:xfrm>
        </p:grpSpPr>
        <p:sp>
          <p:nvSpPr>
            <p:cNvPr id="15" name="Google Shape;158;p18">
              <a:extLst>
                <a:ext uri="{FF2B5EF4-FFF2-40B4-BE49-F238E27FC236}">
                  <a16:creationId xmlns:a16="http://schemas.microsoft.com/office/drawing/2014/main" id="{8152CA2C-E2B4-4255-A35E-4E25E1803C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6" name="Google Shape;159;p18">
              <a:extLst>
                <a:ext uri="{FF2B5EF4-FFF2-40B4-BE49-F238E27FC236}">
                  <a16:creationId xmlns:a16="http://schemas.microsoft.com/office/drawing/2014/main" id="{74722B5F-025F-4257-8FCF-E6C1225F9A42}"/>
                </a:ext>
              </a:extLst>
            </p:cNvPr>
            <p:cNvSpPr txBox="1"/>
            <p:nvPr/>
          </p:nvSpPr>
          <p:spPr>
            <a:xfrm>
              <a:off x="619747" y="1827610"/>
              <a:ext cx="7730504"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quantity of financial capital supplied in the market must equal the quantity of financial capital demanded.</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spTree>
    <p:extLst>
      <p:ext uri="{BB962C8B-B14F-4D97-AF65-F5344CB8AC3E}">
        <p14:creationId xmlns:p14="http://schemas.microsoft.com/office/powerpoint/2010/main" val="185324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407712" y="240350"/>
            <a:ext cx="9376518"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1200" cap="none" spc="0" normalizeH="0" baseline="0" noProof="0" dirty="0">
                <a:ln>
                  <a:noFill/>
                </a:ln>
                <a:solidFill>
                  <a:schemeClr val="tx1"/>
                </a:solidFill>
                <a:effectLst/>
                <a:uLnTx/>
                <a:uFillTx/>
                <a:latin typeface="Century Gothic"/>
                <a:ea typeface="+mn-ea"/>
                <a:cs typeface="+mn-cs"/>
                <a:sym typeface="Century Gothic"/>
              </a:rPr>
              <a:t>National Saving and Investment Identity Variables</a:t>
            </a:r>
            <a:endParaRPr kumimoji="0" lang="en-US" sz="1800" b="0" i="0" u="none" strike="noStrike" kern="1200" cap="none" spc="0" normalizeH="0" baseline="-25000" noProof="0" dirty="0">
              <a:ln>
                <a:noFill/>
              </a:ln>
              <a:solidFill>
                <a:schemeClr val="tx1"/>
              </a:solidFill>
              <a:effectLst/>
              <a:uLnTx/>
              <a:uFillTx/>
              <a:latin typeface="+mn-lt"/>
              <a:ea typeface="+mn-ea"/>
              <a:cs typeface="+mn-cs"/>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descr="The U.S. economy has two main sources of saving: private saving from inside the U.S. economy and public saving if tax revenues are greater than government spending.">
            <a:extLst>
              <a:ext uri="{FF2B5EF4-FFF2-40B4-BE49-F238E27FC236}">
                <a16:creationId xmlns:a16="http://schemas.microsoft.com/office/drawing/2014/main" id="{8F4E44DC-A241-4411-96F1-1C705D4D565F}"/>
              </a:ext>
            </a:extLst>
          </p:cNvPr>
          <p:cNvGrpSpPr/>
          <p:nvPr/>
        </p:nvGrpSpPr>
        <p:grpSpPr>
          <a:xfrm>
            <a:off x="2066931" y="1515231"/>
            <a:ext cx="8058300" cy="994870"/>
            <a:chOff x="542923" y="1736761"/>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650232" y="1736761"/>
              <a:ext cx="795065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U.S. economy has two main sources of saving: private saving from inside the U.S. economy and public saving if tax revenues are greater than government spending.</a:t>
              </a:r>
            </a:p>
          </p:txBody>
        </p:sp>
      </p:grpSp>
      <p:grpSp>
        <p:nvGrpSpPr>
          <p:cNvPr id="14" name="Google Shape;157;p18">
            <a:extLst>
              <a:ext uri="{FF2B5EF4-FFF2-40B4-BE49-F238E27FC236}">
                <a16:creationId xmlns:a16="http://schemas.microsoft.com/office/drawing/2014/main" id="{7A3B278D-1DB9-44E2-A22C-92B7FAA02B7D}"/>
              </a:ext>
              <a:ext uri="{C183D7F6-B498-43B3-948B-1728B52AA6E4}">
                <adec:decorative xmlns:adec="http://schemas.microsoft.com/office/drawing/2017/decorative" val="1"/>
              </a:ext>
            </a:extLst>
          </p:cNvPr>
          <p:cNvGrpSpPr/>
          <p:nvPr/>
        </p:nvGrpSpPr>
        <p:grpSpPr>
          <a:xfrm>
            <a:off x="2066936" y="2643344"/>
            <a:ext cx="8058128" cy="1047325"/>
            <a:chOff x="542923" y="1736761"/>
            <a:chExt cx="8058300" cy="807000"/>
          </a:xfrm>
        </p:grpSpPr>
        <p:sp>
          <p:nvSpPr>
            <p:cNvPr id="15" name="Google Shape;158;p18">
              <a:extLst>
                <a:ext uri="{FF2B5EF4-FFF2-40B4-BE49-F238E27FC236}">
                  <a16:creationId xmlns:a16="http://schemas.microsoft.com/office/drawing/2014/main" id="{8152CA2C-E2B4-4255-A35E-4E25E1803C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6" name="Google Shape;159;p18">
              <a:extLst>
                <a:ext uri="{FF2B5EF4-FFF2-40B4-BE49-F238E27FC236}">
                  <a16:creationId xmlns:a16="http://schemas.microsoft.com/office/drawing/2014/main" id="{74722B5F-025F-4257-8FCF-E6C1225F9A42}"/>
                </a:ext>
              </a:extLst>
            </p:cNvPr>
            <p:cNvSpPr txBox="1"/>
            <p:nvPr/>
          </p:nvSpPr>
          <p:spPr>
            <a:xfrm>
              <a:off x="650229" y="1862834"/>
              <a:ext cx="7700021"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l" rtl="0">
                <a:spcBef>
                  <a:spcPts val="0"/>
                </a:spcBef>
                <a:spcAft>
                  <a:spcPts val="0"/>
                </a:spcAft>
                <a:buClr>
                  <a:schemeClr val="lt1"/>
                </a:buClr>
                <a:buSzPts val="2000"/>
              </a:pP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mc:AlternateContent xmlns:mc="http://schemas.openxmlformats.org/markup-compatibility/2006" xmlns:a14="http://schemas.microsoft.com/office/drawing/2010/main">
        <mc:Choice Requires="a14">
          <p:sp>
            <p:nvSpPr>
              <p:cNvPr id="2" name="Object 1">
                <a:extLst>
                  <a:ext uri="{FF2B5EF4-FFF2-40B4-BE49-F238E27FC236}">
                    <a16:creationId xmlns:a16="http://schemas.microsoft.com/office/drawing/2014/main" id="{F2CB57A9-FABE-48E7-A22A-590992A96DD0}"/>
                  </a:ext>
                </a:extLst>
              </p:cNvPr>
              <p:cNvSpPr txBox="1"/>
              <p:nvPr/>
            </p:nvSpPr>
            <p:spPr>
              <a:xfrm>
                <a:off x="2584450" y="2971800"/>
                <a:ext cx="6757988" cy="419100"/>
              </a:xfrm>
              <a:prstGeom prst="rect">
                <a:avLst/>
              </a:prstGeom>
            </p:spPr>
            <p:txBody>
              <a:bodyPr>
                <a:normAutofit/>
              </a:bodyPr>
              <a:lstStyle/>
              <a:p>
                <a:pPr/>
                <a14:m>
                  <m:oMathPara xmlns:m="http://schemas.openxmlformats.org/officeDocument/2006/math">
                    <m:oMathParaPr>
                      <m:jc m:val="center"/>
                    </m:oMathParaPr>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total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m:t>
                      </m:r>
                      <m:r>
                        <a:rPr lang="en-US" sz="2000" i="1">
                          <a:solidFill>
                            <a:srgbClr val="FFFFFF"/>
                          </a:solidFill>
                          <a:latin typeface="Cambria Math" panose="02040503050406030204" pitchFamily="18" charset="0"/>
                        </a:rPr>
                        <m:t>(</m:t>
                      </m:r>
                      <m:r>
                        <a:rPr lang="en-US" sz="2000" i="1">
                          <a:solidFill>
                            <a:srgbClr val="FFFFFF"/>
                          </a:solidFill>
                          <a:latin typeface="Cambria Math" panose="02040503050406030204" pitchFamily="18" charset="0"/>
                        </a:rPr>
                        <m:t>𝑆</m:t>
                      </m:r>
                      <m:r>
                        <a:rPr lang="en-US" sz="2000" i="1">
                          <a:solidFill>
                            <a:srgbClr val="FFFFFF"/>
                          </a:solidFill>
                          <a:latin typeface="Cambria Math" panose="02040503050406030204" pitchFamily="18" charset="0"/>
                        </a:rPr>
                        <m: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public</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m:t>
                      </m:r>
                      <m:r>
                        <a:rPr lang="en-US" sz="2000" i="1">
                          <a:solidFill>
                            <a:srgbClr val="FFFFFF"/>
                          </a:solidFill>
                          <a:latin typeface="Cambria Math" panose="02040503050406030204" pitchFamily="18" charset="0"/>
                        </a:rPr>
                        <m:t>(</m:t>
                      </m:r>
                      <m:r>
                        <m:rPr>
                          <m:nor/>
                        </m:rPr>
                        <a:rPr lang="en-US" sz="2000" i="1">
                          <a:solidFill>
                            <a:srgbClr val="FFFFFF"/>
                          </a:solidFill>
                          <a:latin typeface="Calibri" panose="020F0502020204030204" pitchFamily="34" charset="0"/>
                          <a:cs typeface="Calibri" panose="020F0502020204030204" pitchFamily="34" charset="0"/>
                        </a:rPr>
                        <m:t>T</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G</m:t>
                      </m:r>
                      <m:r>
                        <a:rPr lang="en-US" sz="2000" i="1">
                          <a:solidFill>
                            <a:srgbClr val="FFFFFF"/>
                          </a:solidFill>
                          <a:latin typeface="Cambria Math" panose="02040503050406030204" pitchFamily="18" charset="0"/>
                        </a:rPr>
                        <m:t>)</m:t>
                      </m:r>
                    </m:oMath>
                  </m:oMathPara>
                </a14:m>
                <a:endParaRPr lang="en-US" sz="2000" dirty="0">
                  <a:latin typeface="Calibri" panose="020F0502020204030204" pitchFamily="34" charset="0"/>
                  <a:cs typeface="Calibri" panose="020F0502020204030204" pitchFamily="34" charset="0"/>
                </a:endParaRPr>
              </a:p>
            </p:txBody>
          </p:sp>
        </mc:Choice>
        <mc:Fallback xmlns="">
          <p:sp>
            <p:nvSpPr>
              <p:cNvPr id="2" name="Object 1">
                <a:extLst>
                  <a:ext uri="{FF2B5EF4-FFF2-40B4-BE49-F238E27FC236}">
                    <a16:creationId xmlns:a16="http://schemas.microsoft.com/office/drawing/2014/main" id="{F2CB57A9-FABE-48E7-A22A-590992A96DD0}"/>
                  </a:ext>
                </a:extLst>
              </p:cNvPr>
              <p:cNvSpPr txBox="1">
                <a:spLocks noRot="1" noChangeAspect="1" noMove="1" noResize="1" noEditPoints="1" noAdjustHandles="1" noChangeArrowheads="1" noChangeShapeType="1" noTextEdit="1"/>
              </p:cNvSpPr>
              <p:nvPr/>
            </p:nvSpPr>
            <p:spPr>
              <a:xfrm>
                <a:off x="2584450" y="2971800"/>
                <a:ext cx="6757988" cy="419100"/>
              </a:xfrm>
              <a:prstGeom prst="rect">
                <a:avLst/>
              </a:prstGeom>
              <a:blipFill>
                <a:blip r:embed="rId3"/>
                <a:stretch>
                  <a:fillRect b="-10294"/>
                </a:stretch>
              </a:blipFill>
            </p:spPr>
            <p:txBody>
              <a:bodyPr/>
              <a:lstStyle/>
              <a:p>
                <a:r>
                  <a:rPr lang="en-US">
                    <a:noFill/>
                  </a:rPr>
                  <a:t> </a:t>
                </a:r>
              </a:p>
            </p:txBody>
          </p:sp>
        </mc:Fallback>
      </mc:AlternateContent>
      <p:grpSp>
        <p:nvGrpSpPr>
          <p:cNvPr id="17" name="Google Shape;157;p18" descr="Two sources of supply of financial capital: savings by individuals and firms (S) and the inflow from foreign investors (M−X)">
            <a:extLst>
              <a:ext uri="{FF2B5EF4-FFF2-40B4-BE49-F238E27FC236}">
                <a16:creationId xmlns:a16="http://schemas.microsoft.com/office/drawing/2014/main" id="{9539C497-B2E0-4BDD-84E8-45AFD211ECCD}"/>
              </a:ext>
            </a:extLst>
          </p:cNvPr>
          <p:cNvGrpSpPr/>
          <p:nvPr/>
        </p:nvGrpSpPr>
        <p:grpSpPr>
          <a:xfrm>
            <a:off x="2066821" y="3823912"/>
            <a:ext cx="8058300" cy="1047325"/>
            <a:chOff x="542923" y="1736761"/>
            <a:chExt cx="8058300"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650342" y="1871245"/>
              <a:ext cx="7700024"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Two sources of supply of financial capital: savings by individuals and firms (</a:t>
              </a:r>
              <a:r>
                <a:rPr lang="en-US" sz="2000" i="1" dirty="0">
                  <a:solidFill>
                    <a:schemeClr val="lt1"/>
                  </a:solidFill>
                  <a:latin typeface="Calibri"/>
                  <a:ea typeface="Calibri"/>
                  <a:cs typeface="Calibri"/>
                  <a:sym typeface="Calibri"/>
                </a:rPr>
                <a:t>S</a:t>
              </a:r>
              <a:r>
                <a:rPr lang="en-US" sz="2000" dirty="0">
                  <a:solidFill>
                    <a:schemeClr val="lt1"/>
                  </a:solidFill>
                  <a:latin typeface="Calibri"/>
                  <a:ea typeface="Calibri"/>
                  <a:cs typeface="Calibri"/>
                  <a:sym typeface="Calibri"/>
                </a:rPr>
                <a:t>) and the inflow from foreign investors (</a:t>
              </a:r>
              <a:r>
                <a:rPr lang="en-US" sz="2000" i="1" dirty="0">
                  <a:solidFill>
                    <a:schemeClr val="lt1"/>
                  </a:solidFill>
                  <a:latin typeface="Calibri"/>
                  <a:ea typeface="Calibri"/>
                  <a:cs typeface="Calibri"/>
                  <a:sym typeface="Calibri"/>
                </a:rPr>
                <a:t>M</a:t>
              </a:r>
              <a:r>
                <a:rPr lang="en-US" sz="2000" dirty="0">
                  <a:solidFill>
                    <a:schemeClr val="lt1"/>
                  </a:solidFill>
                  <a:latin typeface="Calibri"/>
                  <a:ea typeface="Calibri"/>
                  <a:cs typeface="Calibri"/>
                  <a:sym typeface="Calibri"/>
                </a:rPr>
                <a:t>−</a:t>
              </a:r>
              <a:r>
                <a:rPr lang="en-US" sz="2000" i="1" dirty="0">
                  <a:solidFill>
                    <a:schemeClr val="lt1"/>
                  </a:solidFill>
                  <a:latin typeface="Calibri"/>
                  <a:ea typeface="Calibri"/>
                  <a:cs typeface="Calibri"/>
                  <a:sym typeface="Calibri"/>
                </a:rPr>
                <a:t>X</a:t>
              </a:r>
              <a:r>
                <a:rPr lang="en-US" sz="2000" dirty="0">
                  <a:solidFill>
                    <a:schemeClr val="lt1"/>
                  </a:solidFill>
                  <a:latin typeface="Calibri"/>
                  <a:ea typeface="Calibri"/>
                  <a:cs typeface="Calibri"/>
                  <a:sym typeface="Calibri"/>
                </a:rPr>
                <a:t>)</a:t>
              </a:r>
              <a:endParaRPr sz="2000" dirty="0">
                <a:solidFill>
                  <a:schemeClr val="lt1"/>
                </a:solidFill>
                <a:latin typeface="Calibri"/>
                <a:ea typeface="Calibri"/>
                <a:cs typeface="Calibri"/>
                <a:sym typeface="Calibri"/>
              </a:endParaRPr>
            </a:p>
          </p:txBody>
        </p:sp>
      </p:grpSp>
      <p:grpSp>
        <p:nvGrpSpPr>
          <p:cNvPr id="23" name="Google Shape;157;p18" descr="Two sources of demand for financial capital: private-sector investment (I) and government borrowing, which occurs when government spending (G) is higher than taxes collected (T)">
            <a:extLst>
              <a:ext uri="{FF2B5EF4-FFF2-40B4-BE49-F238E27FC236}">
                <a16:creationId xmlns:a16="http://schemas.microsoft.com/office/drawing/2014/main" id="{A363284D-EEB1-4E37-8636-B0E11125647A}"/>
              </a:ext>
            </a:extLst>
          </p:cNvPr>
          <p:cNvGrpSpPr/>
          <p:nvPr/>
        </p:nvGrpSpPr>
        <p:grpSpPr>
          <a:xfrm>
            <a:off x="2066848" y="5056812"/>
            <a:ext cx="8058300" cy="1047325"/>
            <a:chOff x="542923" y="1736761"/>
            <a:chExt cx="8058300" cy="807000"/>
          </a:xfrm>
        </p:grpSpPr>
        <p:sp>
          <p:nvSpPr>
            <p:cNvPr id="24" name="Google Shape;158;p18">
              <a:extLst>
                <a:ext uri="{FF2B5EF4-FFF2-40B4-BE49-F238E27FC236}">
                  <a16:creationId xmlns:a16="http://schemas.microsoft.com/office/drawing/2014/main" id="{0418983C-6F19-4DDB-B7E8-57E66C1F21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79B423B2-0A4C-4567-8A19-10DA1948546E}"/>
                </a:ext>
              </a:extLst>
            </p:cNvPr>
            <p:cNvSpPr txBox="1"/>
            <p:nvPr/>
          </p:nvSpPr>
          <p:spPr>
            <a:xfrm>
              <a:off x="650315" y="1757001"/>
              <a:ext cx="7950824"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Two sources of demand for financial capital: private-sector investment (</a:t>
              </a:r>
              <a:r>
                <a:rPr lang="en-US" sz="2000" i="1" dirty="0">
                  <a:solidFill>
                    <a:schemeClr val="lt1"/>
                  </a:solidFill>
                  <a:latin typeface="Calibri"/>
                  <a:ea typeface="Calibri"/>
                  <a:cs typeface="Calibri"/>
                  <a:sym typeface="Calibri"/>
                </a:rPr>
                <a:t>I</a:t>
              </a:r>
              <a:r>
                <a:rPr lang="en-US" sz="2000" dirty="0">
                  <a:solidFill>
                    <a:schemeClr val="lt1"/>
                  </a:solidFill>
                  <a:latin typeface="Calibri"/>
                  <a:ea typeface="Calibri"/>
                  <a:cs typeface="Calibri"/>
                  <a:sym typeface="Calibri"/>
                </a:rPr>
                <a:t>) and government borrowing, which occurs when government spending (</a:t>
              </a:r>
              <a:r>
                <a:rPr lang="en-US" sz="2000" i="1" dirty="0">
                  <a:solidFill>
                    <a:schemeClr val="lt1"/>
                  </a:solidFill>
                  <a:latin typeface="Calibri"/>
                  <a:ea typeface="Calibri"/>
                  <a:cs typeface="Calibri"/>
                  <a:sym typeface="Calibri"/>
                </a:rPr>
                <a:t>G</a:t>
              </a:r>
              <a:r>
                <a:rPr lang="en-US" sz="2000" dirty="0">
                  <a:solidFill>
                    <a:schemeClr val="lt1"/>
                  </a:solidFill>
                  <a:latin typeface="Calibri"/>
                  <a:ea typeface="Calibri"/>
                  <a:cs typeface="Calibri"/>
                  <a:sym typeface="Calibri"/>
                </a:rPr>
                <a:t>) is higher than taxes collected (</a:t>
              </a:r>
              <a:r>
                <a:rPr lang="en-US" sz="2000" i="1" dirty="0">
                  <a:solidFill>
                    <a:schemeClr val="lt1"/>
                  </a:solidFill>
                  <a:latin typeface="Calibri"/>
                  <a:ea typeface="Calibri"/>
                  <a:cs typeface="Calibri"/>
                  <a:sym typeface="Calibri"/>
                </a:rPr>
                <a:t>T</a:t>
              </a:r>
              <a:r>
                <a:rPr lang="en-US" sz="2000" dirty="0">
                  <a:solidFill>
                    <a:schemeClr val="lt1"/>
                  </a:solidFill>
                  <a:latin typeface="Calibri"/>
                  <a:ea typeface="Calibri"/>
                  <a:cs typeface="Calibri"/>
                  <a:sym typeface="Calibri"/>
                </a:rPr>
                <a:t>)</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092255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1621D0-014B-43C5-B6BB-8F296BFA1DAD}"/>
              </a:ext>
              <a:ext uri="{C183D7F6-B498-43B3-948B-1728B52AA6E4}">
                <adec:decorative xmlns:adec="http://schemas.microsoft.com/office/drawing/2017/decorative" val="1"/>
              </a:ext>
            </a:extLst>
          </p:cNvPr>
          <p:cNvSpPr/>
          <p:nvPr/>
        </p:nvSpPr>
        <p:spPr>
          <a:xfrm>
            <a:off x="1906300" y="1391478"/>
            <a:ext cx="8429625" cy="2688905"/>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itle 25"/>
          <p:cNvSpPr txBox="1">
            <a:spLocks noGrp="1"/>
          </p:cNvSpPr>
          <p:nvPr>
            <p:ph type="title" idx="4294967295"/>
          </p:nvPr>
        </p:nvSpPr>
        <p:spPr>
          <a:xfrm>
            <a:off x="1524002" y="122245"/>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National Saving and Investment Identity Equation 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297678" y="1611400"/>
            <a:ext cx="7596645" cy="493367"/>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Expressing this identity in algebraic terms gives us the following:</a:t>
            </a:r>
          </a:p>
        </p:txBody>
      </p:sp>
      <mc:AlternateContent xmlns:mc="http://schemas.openxmlformats.org/markup-compatibility/2006" xmlns:a14="http://schemas.microsoft.com/office/drawing/2010/main">
        <mc:Choice Requires="a14">
          <p:sp>
            <p:nvSpPr>
              <p:cNvPr id="7" name="Object 6">
                <a:extLst>
                  <a:ext uri="{FF2B5EF4-FFF2-40B4-BE49-F238E27FC236}">
                    <a16:creationId xmlns:a16="http://schemas.microsoft.com/office/drawing/2014/main" id="{61CA4E81-40FB-4363-BD70-C240C3BAA973}"/>
                  </a:ext>
                </a:extLst>
              </p:cNvPr>
              <p:cNvSpPr txBox="1"/>
              <p:nvPr/>
            </p:nvSpPr>
            <p:spPr>
              <a:xfrm>
                <a:off x="2033847" y="2276332"/>
                <a:ext cx="8302078" cy="1514503"/>
              </a:xfrm>
              <a:prstGeom prst="rect">
                <a:avLst/>
              </a:prstGeom>
            </p:spPr>
            <p:txBody>
              <a:bodyPr>
                <a:noAutofit/>
              </a:bodyPr>
              <a:lstStyle/>
              <a:p>
                <a:pPr algn="ctr"/>
                <a14:m>
                  <m:oMathPara xmlns:m="http://schemas.openxmlformats.org/officeDocument/2006/math">
                    <m:oMathParaPr>
                      <m:jc m:val="center"/>
                    </m:oMathParaPr>
                    <m:oMath xmlns:m="http://schemas.openxmlformats.org/officeDocument/2006/math">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quantity</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of</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financial</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capital</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supplied</m:t>
                      </m:r>
                      <m:r>
                        <m:rPr>
                          <m:nor/>
                        </m:rPr>
                        <a:rPr lang="en-US" sz="2000" i="0" smtClean="0">
                          <a:solidFill>
                            <a:srgbClr val="FFFFFF"/>
                          </a:solidFill>
                          <a:latin typeface="Calibri" panose="020F0502020204030204" pitchFamily="34" charset="0"/>
                          <a:cs typeface="Calibri" panose="020F0502020204030204" pitchFamily="34" charset="0"/>
                        </a:rPr>
                        <m:t> = </m:t>
                      </m:r>
                      <m:r>
                        <m:rPr>
                          <m:nor/>
                        </m:rPr>
                        <a:rPr lang="en-US" sz="2000" i="0" smtClean="0">
                          <a:solidFill>
                            <a:srgbClr val="FFFFFF"/>
                          </a:solidFill>
                          <a:latin typeface="Calibri" panose="020F0502020204030204" pitchFamily="34" charset="0"/>
                          <a:cs typeface="Calibri" panose="020F0502020204030204" pitchFamily="34" charset="0"/>
                        </a:rPr>
                        <m:t>quantity</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of</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financial</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capital</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demanded</m:t>
                      </m:r>
                    </m:oMath>
                  </m:oMathPara>
                </a14:m>
                <a:endParaRPr lang="en-US" sz="2000" i="0" dirty="0">
                  <a:solidFill>
                    <a:srgbClr val="FFFFFF"/>
                  </a:solidFill>
                  <a:latin typeface="Cambria Math" panose="02040503050406030204" pitchFamily="18" charset="0"/>
                  <a:cs typeface="Calibri" panose="020F0502020204030204" pitchFamily="34" charset="0"/>
                </a:endParaRPr>
              </a:p>
              <a:p>
                <a:pPr algn="ctr"/>
                <a:br>
                  <a:rPr lang="en-US" sz="2000" i="0" dirty="0">
                    <a:solidFill>
                      <a:srgbClr val="FFFFFF"/>
                    </a:solidFill>
                    <a:latin typeface="Cambria Math" panose="02040503050406030204" pitchFamily="18" charset="0"/>
                    <a:cs typeface="Calibri" panose="020F0502020204030204" pitchFamily="34" charset="0"/>
                  </a:rPr>
                </a:br>
                <a14:m>
                  <m:oMathPara xmlns:m="http://schemas.openxmlformats.org/officeDocument/2006/math">
                    <m:oMathParaPr>
                      <m:jc m:val="center"/>
                    </m:oMathParaPr>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trade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deficit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investment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budget</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deficit</m:t>
                      </m:r>
                    </m:oMath>
                  </m:oMathPara>
                </a14:m>
                <a:endParaRPr lang="en-US" sz="2000" i="0" dirty="0">
                  <a:solidFill>
                    <a:srgbClr val="FFFFFF"/>
                  </a:solidFill>
                  <a:latin typeface="Cambria Math" panose="02040503050406030204" pitchFamily="18" charset="0"/>
                  <a:cs typeface="Calibri" panose="020F0502020204030204" pitchFamily="34" charset="0"/>
                </a:endParaRPr>
              </a:p>
              <a:p>
                <a:pPr algn="ctr"/>
                <a:br>
                  <a:rPr lang="en-US" sz="2000" i="0" dirty="0">
                    <a:solidFill>
                      <a:srgbClr val="FFFFFF"/>
                    </a:solidFill>
                    <a:latin typeface="Cambria Math" panose="02040503050406030204" pitchFamily="18" charset="0"/>
                    <a:cs typeface="Calibri" panose="020F0502020204030204" pitchFamily="34" charset="0"/>
                  </a:rPr>
                </a:br>
                <a:r>
                  <a:rPr lang="en-US" sz="2000" i="0" dirty="0">
                    <a:solidFill>
                      <a:srgbClr val="FFFFFF"/>
                    </a:solidFill>
                    <a:latin typeface="Cambria Math" panose="02040503050406030204" pitchFamily="18" charset="0"/>
                    <a:cs typeface="Calibri" panose="020F0502020204030204" pitchFamily="34" charset="0"/>
                  </a:rPr>
                  <a:t> </a:t>
                </a:r>
                <a14:m>
                  <m:oMath xmlns:m="http://schemas.openxmlformats.org/officeDocument/2006/math">
                    <m:r>
                      <m:rPr>
                        <m:nor/>
                      </m:rPr>
                      <a:rPr lang="en-US" sz="2000" i="1">
                        <a:solidFill>
                          <a:srgbClr val="FFFFFF"/>
                        </a:solidFill>
                        <a:latin typeface="Calibri" panose="020F0502020204030204" pitchFamily="34" charset="0"/>
                        <a:cs typeface="Calibri" panose="020F0502020204030204" pitchFamily="34" charset="0"/>
                      </a:rPr>
                      <m:t>S</m:t>
                    </m:r>
                    <m:r>
                      <m:rPr>
                        <m:nor/>
                      </m:rPr>
                      <a:rPr lang="en-US" sz="2000" i="0">
                        <a:solidFill>
                          <a:srgbClr val="FFFFFF"/>
                        </a:solidFill>
                        <a:latin typeface="Calibri" panose="020F0502020204030204" pitchFamily="34" charset="0"/>
                        <a:cs typeface="Calibri" panose="020F0502020204030204" pitchFamily="34" charset="0"/>
                      </a:rPr>
                      <m:t> + </m:t>
                    </m:r>
                    <m:d>
                      <m:dPr>
                        <m:ctrlPr>
                          <a:rPr lang="en-US" sz="2000" i="1">
                            <a:solidFill>
                              <a:srgbClr val="FFFFFF"/>
                            </a:solidFill>
                            <a:latin typeface="Cambria Math" panose="02040503050406030204" pitchFamily="18" charset="0"/>
                            <a:cs typeface="Calibri" panose="020F0502020204030204" pitchFamily="34" charset="0"/>
                          </a:rPr>
                        </m:ctrlPr>
                      </m:dPr>
                      <m:e>
                        <m:r>
                          <m:rPr>
                            <m:nor/>
                          </m:rPr>
                          <a:rPr lang="en-US" sz="2000" i="1">
                            <a:solidFill>
                              <a:srgbClr val="FFFFFF"/>
                            </a:solidFill>
                            <a:latin typeface="Calibri" panose="020F0502020204030204" pitchFamily="34" charset="0"/>
                            <a:cs typeface="Calibri" panose="020F0502020204030204" pitchFamily="34" charset="0"/>
                          </a:rPr>
                          <m:t>M</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X</m:t>
                        </m:r>
                      </m:e>
                    </m:d>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1">
                        <a:solidFill>
                          <a:srgbClr val="FFFFFF"/>
                        </a:solidFill>
                        <a:latin typeface="Calibri" panose="020F0502020204030204" pitchFamily="34" charset="0"/>
                        <a:cs typeface="Calibri" panose="020F0502020204030204" pitchFamily="34" charset="0"/>
                      </a:rPr>
                      <m:t>I</m:t>
                    </m:r>
                    <m:r>
                      <m:rPr>
                        <m:nor/>
                      </m:rPr>
                      <a:rPr lang="en-US" sz="2000" i="0">
                        <a:solidFill>
                          <a:srgbClr val="FFFFFF"/>
                        </a:solidFill>
                        <a:latin typeface="Calibri" panose="020F0502020204030204" pitchFamily="34" charset="0"/>
                        <a:cs typeface="Calibri" panose="020F0502020204030204" pitchFamily="34" charset="0"/>
                      </a:rPr>
                      <m:t> + </m:t>
                    </m:r>
                    <m:d>
                      <m:dPr>
                        <m:ctrlPr>
                          <a:rPr lang="en-US" sz="2000" i="1">
                            <a:solidFill>
                              <a:srgbClr val="FFFFFF"/>
                            </a:solidFill>
                            <a:latin typeface="Cambria Math" panose="02040503050406030204" pitchFamily="18" charset="0"/>
                            <a:cs typeface="Calibri" panose="020F0502020204030204" pitchFamily="34" charset="0"/>
                          </a:rPr>
                        </m:ctrlPr>
                      </m:dPr>
                      <m:e>
                        <m:r>
                          <m:rPr>
                            <m:nor/>
                          </m:rPr>
                          <a:rPr lang="en-US" sz="2000" i="1">
                            <a:solidFill>
                              <a:srgbClr val="FFFFFF"/>
                            </a:solidFill>
                            <a:latin typeface="Calibri" panose="020F0502020204030204" pitchFamily="34" charset="0"/>
                            <a:cs typeface="Calibri" panose="020F0502020204030204" pitchFamily="34" charset="0"/>
                          </a:rPr>
                          <m:t>G</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T</m:t>
                        </m:r>
                      </m:e>
                    </m:d>
                    <m:r>
                      <a:rPr lang="en-US" sz="2000" b="0" i="1" smtClean="0">
                        <a:solidFill>
                          <a:srgbClr val="FFFFFF"/>
                        </a:solidFill>
                        <a:latin typeface="Cambria Math" panose="02040503050406030204" pitchFamily="18" charset="0"/>
                        <a:cs typeface="Calibri" panose="020F0502020204030204" pitchFamily="34" charset="0"/>
                      </a:rPr>
                      <m:t>     </m:t>
                    </m:r>
                  </m:oMath>
                </a14:m>
                <a:endParaRPr lang="en-US" sz="2000" dirty="0">
                  <a:latin typeface="Calibri" panose="020F0502020204030204" pitchFamily="34" charset="0"/>
                  <a:cs typeface="Calibri" panose="020F0502020204030204" pitchFamily="34" charset="0"/>
                </a:endParaRPr>
              </a:p>
            </p:txBody>
          </p:sp>
        </mc:Choice>
        <mc:Fallback xmlns="">
          <p:sp>
            <p:nvSpPr>
              <p:cNvPr id="7" name="Object 6">
                <a:extLst>
                  <a:ext uri="{FF2B5EF4-FFF2-40B4-BE49-F238E27FC236}">
                    <a16:creationId xmlns:a16="http://schemas.microsoft.com/office/drawing/2014/main" id="{61CA4E81-40FB-4363-BD70-C240C3BAA973}"/>
                  </a:ext>
                </a:extLst>
              </p:cNvPr>
              <p:cNvSpPr txBox="1">
                <a:spLocks noRot="1" noChangeAspect="1" noMove="1" noResize="1" noEditPoints="1" noAdjustHandles="1" noChangeArrowheads="1" noChangeShapeType="1" noTextEdit="1"/>
              </p:cNvSpPr>
              <p:nvPr/>
            </p:nvSpPr>
            <p:spPr>
              <a:xfrm>
                <a:off x="2033847" y="2276332"/>
                <a:ext cx="8302078" cy="1514503"/>
              </a:xfrm>
              <a:prstGeom prst="rect">
                <a:avLst/>
              </a:prstGeom>
              <a:blipFill>
                <a:blip r:embed="rId3"/>
                <a:stretch>
                  <a:fillRect b="-5221"/>
                </a:stretch>
              </a:blipFill>
            </p:spPr>
            <p:txBody>
              <a:bodyPr/>
              <a:lstStyle/>
              <a:p>
                <a:r>
                  <a:rPr lang="en-US">
                    <a:noFill/>
                  </a:rPr>
                  <a:t> </a:t>
                </a:r>
              </a:p>
            </p:txBody>
          </p:sp>
        </mc:Fallback>
      </mc:AlternateContent>
    </p:spTree>
    <p:extLst>
      <p:ext uri="{BB962C8B-B14F-4D97-AF65-F5344CB8AC3E}">
        <p14:creationId xmlns:p14="http://schemas.microsoft.com/office/powerpoint/2010/main" val="1229794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1621D0-014B-43C5-B6BB-8F296BFA1DAD}"/>
              </a:ext>
              <a:ext uri="{C183D7F6-B498-43B3-948B-1728B52AA6E4}">
                <adec:decorative xmlns:adec="http://schemas.microsoft.com/office/drawing/2017/decorative" val="1"/>
              </a:ext>
            </a:extLst>
          </p:cNvPr>
          <p:cNvSpPr/>
          <p:nvPr/>
        </p:nvSpPr>
        <p:spPr>
          <a:xfrm>
            <a:off x="1881189" y="3910643"/>
            <a:ext cx="8429624" cy="2696634"/>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itle 25"/>
          <p:cNvSpPr txBox="1">
            <a:spLocks noGrp="1"/>
          </p:cNvSpPr>
          <p:nvPr>
            <p:ph type="title" idx="4294967295"/>
          </p:nvPr>
        </p:nvSpPr>
        <p:spPr>
          <a:xfrm>
            <a:off x="1524002" y="122245"/>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National Saving and Investment Identity Equation 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oogle Shape;154;p18" descr="Governments often spend more than they receive in taxes; therefore, public saving (T−G) is negative.">
            <a:extLst>
              <a:ext uri="{FF2B5EF4-FFF2-40B4-BE49-F238E27FC236}">
                <a16:creationId xmlns:a16="http://schemas.microsoft.com/office/drawing/2014/main" id="{F9733BB2-B16E-478A-BE2C-A6521495B392}"/>
              </a:ext>
            </a:extLst>
          </p:cNvPr>
          <p:cNvGrpSpPr/>
          <p:nvPr/>
        </p:nvGrpSpPr>
        <p:grpSpPr>
          <a:xfrm>
            <a:off x="2066931" y="1515231"/>
            <a:ext cx="8058300" cy="994870"/>
            <a:chOff x="542923" y="1736761"/>
            <a:chExt cx="8058300" cy="807000"/>
          </a:xfrm>
        </p:grpSpPr>
        <p:sp>
          <p:nvSpPr>
            <p:cNvPr id="10" name="Google Shape;155;p18">
              <a:extLst>
                <a:ext uri="{FF2B5EF4-FFF2-40B4-BE49-F238E27FC236}">
                  <a16:creationId xmlns:a16="http://schemas.microsoft.com/office/drawing/2014/main" id="{01AC3949-A759-4370-9CF1-F2CFF76548FD}"/>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1" name="Google Shape;156;p18">
              <a:extLst>
                <a:ext uri="{FF2B5EF4-FFF2-40B4-BE49-F238E27FC236}">
                  <a16:creationId xmlns:a16="http://schemas.microsoft.com/office/drawing/2014/main" id="{E02EC3CA-1728-4B68-83E1-85D44257A22B}"/>
                </a:ext>
              </a:extLst>
            </p:cNvPr>
            <p:cNvSpPr txBox="1"/>
            <p:nvPr/>
          </p:nvSpPr>
          <p:spPr>
            <a:xfrm>
              <a:off x="648182" y="1854357"/>
              <a:ext cx="7702073"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Governments often spend more than they receive in taxes; therefore, public saving (</a:t>
              </a:r>
              <a:r>
                <a:rPr lang="en-US" sz="2000" i="1" dirty="0">
                  <a:solidFill>
                    <a:schemeClr val="bg1"/>
                  </a:solidFill>
                  <a:latin typeface="Calibri" panose="020F0502020204030204" pitchFamily="34" charset="0"/>
                  <a:cs typeface="Times New Roman" panose="02020603050405020304" pitchFamily="18" charset="0"/>
                </a:rPr>
                <a:t>T</a:t>
              </a:r>
              <a:r>
                <a:rPr lang="en-US" sz="2000" dirty="0">
                  <a:solidFill>
                    <a:schemeClr val="bg1"/>
                  </a:solidFill>
                  <a:latin typeface="Calibri" panose="020F0502020204030204" pitchFamily="34" charset="0"/>
                  <a:cs typeface="Times New Roman" panose="02020603050405020304" pitchFamily="18" charset="0"/>
                </a:rPr>
                <a:t>−</a:t>
              </a:r>
              <a:r>
                <a:rPr lang="en-US" sz="2000" i="1" dirty="0">
                  <a:solidFill>
                    <a:schemeClr val="bg1"/>
                  </a:solidFill>
                  <a:latin typeface="Calibri" panose="020F0502020204030204" pitchFamily="34" charset="0"/>
                  <a:cs typeface="Times New Roman" panose="02020603050405020304" pitchFamily="18" charset="0"/>
                </a:rPr>
                <a:t>G</a:t>
              </a:r>
              <a:r>
                <a:rPr lang="en-US" sz="2000" dirty="0">
                  <a:solidFill>
                    <a:schemeClr val="bg1"/>
                  </a:solidFill>
                  <a:latin typeface="Calibri" panose="020F0502020204030204" pitchFamily="34" charset="0"/>
                  <a:cs typeface="Times New Roman" panose="02020603050405020304" pitchFamily="18" charset="0"/>
                </a:rPr>
                <a:t>) is negative.</a:t>
              </a:r>
            </a:p>
          </p:txBody>
        </p:sp>
      </p:grpSp>
      <p:grpSp>
        <p:nvGrpSpPr>
          <p:cNvPr id="12" name="Google Shape;157;p18" descr="This causes a need to borrow money in the amount of G−T instead of adding to the nation's savings.">
            <a:extLst>
              <a:ext uri="{FF2B5EF4-FFF2-40B4-BE49-F238E27FC236}">
                <a16:creationId xmlns:a16="http://schemas.microsoft.com/office/drawing/2014/main" id="{99A3D883-E8C9-4006-BF3C-BBC4997B4CEE}"/>
              </a:ext>
            </a:extLst>
          </p:cNvPr>
          <p:cNvGrpSpPr/>
          <p:nvPr/>
        </p:nvGrpSpPr>
        <p:grpSpPr>
          <a:xfrm>
            <a:off x="2066936" y="2643344"/>
            <a:ext cx="8058300" cy="1047325"/>
            <a:chOff x="542923" y="1736761"/>
            <a:chExt cx="8058300" cy="807000"/>
          </a:xfrm>
        </p:grpSpPr>
        <p:sp>
          <p:nvSpPr>
            <p:cNvPr id="13" name="Google Shape;158;p18">
              <a:extLst>
                <a:ext uri="{FF2B5EF4-FFF2-40B4-BE49-F238E27FC236}">
                  <a16:creationId xmlns:a16="http://schemas.microsoft.com/office/drawing/2014/main" id="{430436C5-7C5C-4AA3-A085-9800190593DF}"/>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4" name="Google Shape;159;p18">
              <a:extLst>
                <a:ext uri="{FF2B5EF4-FFF2-40B4-BE49-F238E27FC236}">
                  <a16:creationId xmlns:a16="http://schemas.microsoft.com/office/drawing/2014/main" id="{1C62E2D9-C39B-4287-98C7-DE2884D2072C}"/>
                </a:ext>
              </a:extLst>
            </p:cNvPr>
            <p:cNvSpPr txBox="1"/>
            <p:nvPr/>
          </p:nvSpPr>
          <p:spPr>
            <a:xfrm>
              <a:off x="648177" y="1862834"/>
              <a:ext cx="7702074"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This causes a need to borrow money in the amount of </a:t>
              </a:r>
              <a:r>
                <a:rPr lang="en-US" sz="2000" i="1" dirty="0">
                  <a:solidFill>
                    <a:schemeClr val="bg1"/>
                  </a:solidFill>
                  <a:latin typeface="Calibri" panose="020F0502020204030204" pitchFamily="34" charset="0"/>
                  <a:cs typeface="Times New Roman" panose="02020603050405020304" pitchFamily="18" charset="0"/>
                </a:rPr>
                <a:t>G</a:t>
              </a:r>
              <a:r>
                <a:rPr lang="en-US" sz="2000" dirty="0">
                  <a:solidFill>
                    <a:schemeClr val="bg1"/>
                  </a:solidFill>
                  <a:latin typeface="Calibri" panose="020F0502020204030204" pitchFamily="34" charset="0"/>
                  <a:cs typeface="Times New Roman" panose="02020603050405020304" pitchFamily="18" charset="0"/>
                </a:rPr>
                <a:t>−</a:t>
              </a:r>
              <a:r>
                <a:rPr lang="en-US" sz="2000" i="1" dirty="0">
                  <a:solidFill>
                    <a:schemeClr val="bg1"/>
                  </a:solidFill>
                  <a:latin typeface="Calibri" panose="020F0502020204030204" pitchFamily="34" charset="0"/>
                  <a:cs typeface="Times New Roman" panose="02020603050405020304" pitchFamily="18" charset="0"/>
                </a:rPr>
                <a:t>T</a:t>
              </a:r>
              <a:r>
                <a:rPr lang="en-US" sz="2000" dirty="0">
                  <a:solidFill>
                    <a:schemeClr val="bg1"/>
                  </a:solidFill>
                  <a:latin typeface="Calibri" panose="020F0502020204030204" pitchFamily="34" charset="0"/>
                  <a:cs typeface="Times New Roman" panose="02020603050405020304" pitchFamily="18" charset="0"/>
                </a:rPr>
                <a:t> instead of adding to the nation's savings.</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sp>
        <p:nvSpPr>
          <p:cNvPr id="3" name="Google Shape;156;p18">
            <a:extLst>
              <a:ext uri="{FF2B5EF4-FFF2-40B4-BE49-F238E27FC236}">
                <a16:creationId xmlns:a16="http://schemas.microsoft.com/office/drawing/2014/main" id="{3601E3BA-053D-463A-9A46-79AA4CDD62A6}"/>
              </a:ext>
            </a:extLst>
          </p:cNvPr>
          <p:cNvSpPr txBox="1"/>
          <p:nvPr/>
        </p:nvSpPr>
        <p:spPr>
          <a:xfrm>
            <a:off x="2172191" y="4097377"/>
            <a:ext cx="7596645" cy="493367"/>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When governments are viewed as demanders of financial capital instead of suppliers, the identity can be written like this:</a:t>
            </a:r>
          </a:p>
        </p:txBody>
      </p:sp>
      <mc:AlternateContent xmlns:mc="http://schemas.openxmlformats.org/markup-compatibility/2006" xmlns:a14="http://schemas.microsoft.com/office/drawing/2010/main">
        <mc:Choice Requires="a14">
          <p:sp>
            <p:nvSpPr>
              <p:cNvPr id="7" name="Object 6">
                <a:extLst>
                  <a:ext uri="{FF2B5EF4-FFF2-40B4-BE49-F238E27FC236}">
                    <a16:creationId xmlns:a16="http://schemas.microsoft.com/office/drawing/2014/main" id="{61CA4E81-40FB-4363-BD70-C240C3BAA973}"/>
                  </a:ext>
                </a:extLst>
              </p:cNvPr>
              <p:cNvSpPr txBox="1"/>
              <p:nvPr/>
            </p:nvSpPr>
            <p:spPr>
              <a:xfrm>
                <a:off x="2009632" y="4926304"/>
                <a:ext cx="8172735" cy="1146175"/>
              </a:xfrm>
              <a:prstGeom prst="rect">
                <a:avLst/>
              </a:prstGeom>
            </p:spPr>
            <p:txBody>
              <a:bodyPr>
                <a:noAutofit/>
              </a:bodyPr>
              <a:lstStyle/>
              <a:p>
                <a:pPr algn="ctr"/>
                <a14:m>
                  <m:oMathPara xmlns:m="http://schemas.openxmlformats.org/officeDocument/2006/math">
                    <m:oMathParaPr>
                      <m:jc m:val="center"/>
                    </m:oMathParaPr>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quantity</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of</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financial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capital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supplied</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quantity</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of</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financial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capital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demanded</m:t>
                      </m:r>
                    </m:oMath>
                  </m:oMathPara>
                </a14:m>
                <a:endParaRPr lang="en-US" sz="2000" i="0" dirty="0">
                  <a:solidFill>
                    <a:srgbClr val="FFFFFF"/>
                  </a:solidFill>
                  <a:latin typeface="Calibri" panose="020F0502020204030204" pitchFamily="34" charset="0"/>
                  <a:cs typeface="Calibri" panose="020F0502020204030204" pitchFamily="34" charset="0"/>
                </a:endParaRPr>
              </a:p>
              <a:p>
                <a:pPr algn="ctr"/>
                <a:br>
                  <a:rPr lang="en-US" sz="2000" i="0" dirty="0">
                    <a:solidFill>
                      <a:srgbClr val="FFFFFF"/>
                    </a:solidFill>
                    <a:latin typeface="Calibri" panose="020F0502020204030204" pitchFamily="34" charset="0"/>
                    <a:cs typeface="Calibri" panose="020F0502020204030204" pitchFamily="34" charset="0"/>
                  </a:rPr>
                </a:br>
                <a:r>
                  <a:rPr lang="en-US" sz="2000" i="0" dirty="0">
                    <a:solidFill>
                      <a:srgbClr val="FFFFFF"/>
                    </a:solidFill>
                    <a:latin typeface="Calibri" panose="020F0502020204030204" pitchFamily="34" charset="0"/>
                    <a:cs typeface="Calibri" panose="020F0502020204030204" pitchFamily="34" charset="0"/>
                  </a:rPr>
                  <a:t>   </a:t>
                </a:r>
                <a14:m>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investment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public</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oMath>
                </a14:m>
                <a:r>
                  <a:rPr lang="en-US" sz="2000" i="0" dirty="0">
                    <a:solidFill>
                      <a:srgbClr val="FFFFFF"/>
                    </a:solidFill>
                    <a:latin typeface="Calibri" panose="020F0502020204030204" pitchFamily="34" charset="0"/>
                    <a:cs typeface="Calibri" panose="020F0502020204030204" pitchFamily="34" charset="0"/>
                  </a:rPr>
                  <a:t> + trade deficit</a:t>
                </a:r>
              </a:p>
              <a:p>
                <a:pPr algn="ctr"/>
                <a:br>
                  <a:rPr lang="en-US" sz="2000" i="0" dirty="0">
                    <a:solidFill>
                      <a:srgbClr val="FFFFFF"/>
                    </a:solidFill>
                    <a:latin typeface="Calibri" panose="020F0502020204030204" pitchFamily="34" charset="0"/>
                    <a:cs typeface="Calibri" panose="020F0502020204030204" pitchFamily="34" charset="0"/>
                  </a:rPr>
                </a:br>
                <a:r>
                  <a:rPr lang="en-US" sz="2000" i="0" dirty="0">
                    <a:solidFill>
                      <a:srgbClr val="FFFFFF"/>
                    </a:solidFill>
                    <a:latin typeface="Calibri" panose="020F0502020204030204" pitchFamily="34" charset="0"/>
                    <a:cs typeface="Calibri" panose="020F0502020204030204" pitchFamily="34" charset="0"/>
                  </a:rPr>
                  <a:t>   </a:t>
                </a:r>
                <a14:m>
                  <m:oMath xmlns:m="http://schemas.openxmlformats.org/officeDocument/2006/math">
                    <m:r>
                      <m:rPr>
                        <m:nor/>
                      </m:rPr>
                      <a:rPr lang="en-US" sz="2000" i="1">
                        <a:solidFill>
                          <a:srgbClr val="FFFFFF"/>
                        </a:solidFill>
                        <a:latin typeface="Calibri" panose="020F0502020204030204" pitchFamily="34" charset="0"/>
                        <a:cs typeface="Calibri" panose="020F0502020204030204" pitchFamily="34" charset="0"/>
                      </a:rPr>
                      <m:t>I</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1">
                        <a:solidFill>
                          <a:srgbClr val="FFFFFF"/>
                        </a:solidFill>
                        <a:latin typeface="Calibri" panose="020F0502020204030204" pitchFamily="34" charset="0"/>
                        <a:cs typeface="Calibri" panose="020F0502020204030204" pitchFamily="34" charset="0"/>
                      </a:rPr>
                      <m:t>S</m:t>
                    </m:r>
                    <m:r>
                      <m:rPr>
                        <m:nor/>
                      </m:rPr>
                      <a:rPr lang="en-US" sz="2000" i="0">
                        <a:solidFill>
                          <a:srgbClr val="FFFFFF"/>
                        </a:solidFill>
                        <a:latin typeface="Calibri" panose="020F0502020204030204" pitchFamily="34" charset="0"/>
                        <a:cs typeface="Calibri" panose="020F0502020204030204" pitchFamily="34" charset="0"/>
                      </a:rPr>
                      <m:t> + </m:t>
                    </m:r>
                    <m:r>
                      <a:rPr lang="en-US" sz="2000" i="1">
                        <a:solidFill>
                          <a:srgbClr val="FFFFFF"/>
                        </a:solidFill>
                        <a:latin typeface="Cambria Math" panose="02040503050406030204" pitchFamily="18" charset="0"/>
                      </a:rPr>
                      <m:t>(</m:t>
                    </m:r>
                    <m:r>
                      <m:rPr>
                        <m:nor/>
                      </m:rPr>
                      <a:rPr lang="en-US" sz="2000" i="1">
                        <a:solidFill>
                          <a:srgbClr val="FFFFFF"/>
                        </a:solidFill>
                        <a:latin typeface="Calibri" panose="020F0502020204030204" pitchFamily="34" charset="0"/>
                        <a:cs typeface="Calibri" panose="020F0502020204030204" pitchFamily="34" charset="0"/>
                      </a:rPr>
                      <m:t>T</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G</m:t>
                    </m:r>
                    <m:r>
                      <a:rPr lang="en-US" sz="2000" i="1">
                        <a:solidFill>
                          <a:srgbClr val="FFFFFF"/>
                        </a:solidFill>
                        <a:latin typeface="Cambria Math" panose="02040503050406030204" pitchFamily="18" charset="0"/>
                      </a:rPr>
                      <m:t>)</m:t>
                    </m:r>
                    <m:r>
                      <m:rPr>
                        <m:nor/>
                      </m:rPr>
                      <a:rPr lang="en-US" sz="2000" i="0">
                        <a:solidFill>
                          <a:srgbClr val="FFFFFF"/>
                        </a:solidFill>
                        <a:latin typeface="Calibri" panose="020F0502020204030204" pitchFamily="34" charset="0"/>
                        <a:cs typeface="Calibri" panose="020F0502020204030204" pitchFamily="34" charset="0"/>
                      </a:rPr>
                      <m:t> + </m:t>
                    </m:r>
                    <m:r>
                      <a:rPr lang="en-US" sz="2000" i="1">
                        <a:solidFill>
                          <a:srgbClr val="FFFFFF"/>
                        </a:solidFill>
                        <a:latin typeface="Cambria Math" panose="02040503050406030204" pitchFamily="18" charset="0"/>
                      </a:rPr>
                      <m:t>(</m:t>
                    </m:r>
                    <m:r>
                      <m:rPr>
                        <m:nor/>
                      </m:rPr>
                      <a:rPr lang="en-US" sz="2000" i="1">
                        <a:solidFill>
                          <a:srgbClr val="FFFFFF"/>
                        </a:solidFill>
                        <a:latin typeface="Calibri" panose="020F0502020204030204" pitchFamily="34" charset="0"/>
                        <a:cs typeface="Calibri" panose="020F0502020204030204" pitchFamily="34" charset="0"/>
                      </a:rPr>
                      <m:t>M</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X</m:t>
                    </m:r>
                    <m:r>
                      <a:rPr lang="en-US" sz="2000" i="1">
                        <a:solidFill>
                          <a:srgbClr val="FFFFFF"/>
                        </a:solidFill>
                        <a:latin typeface="Cambria Math" panose="02040503050406030204" pitchFamily="18" charset="0"/>
                      </a:rPr>
                      <m:t>)</m:t>
                    </m:r>
                  </m:oMath>
                </a14:m>
                <a:endParaRPr lang="en-US" sz="2000" dirty="0">
                  <a:latin typeface="Calibri" panose="020F0502020204030204" pitchFamily="34" charset="0"/>
                  <a:cs typeface="Calibri" panose="020F0502020204030204" pitchFamily="34" charset="0"/>
                </a:endParaRPr>
              </a:p>
            </p:txBody>
          </p:sp>
        </mc:Choice>
        <mc:Fallback xmlns="">
          <p:sp>
            <p:nvSpPr>
              <p:cNvPr id="7" name="Object 6">
                <a:extLst>
                  <a:ext uri="{FF2B5EF4-FFF2-40B4-BE49-F238E27FC236}">
                    <a16:creationId xmlns:a16="http://schemas.microsoft.com/office/drawing/2014/main" id="{61CA4E81-40FB-4363-BD70-C240C3BAA973}"/>
                  </a:ext>
                </a:extLst>
              </p:cNvPr>
              <p:cNvSpPr txBox="1">
                <a:spLocks noRot="1" noChangeAspect="1" noMove="1" noResize="1" noEditPoints="1" noAdjustHandles="1" noChangeArrowheads="1" noChangeShapeType="1" noTextEdit="1"/>
              </p:cNvSpPr>
              <p:nvPr/>
            </p:nvSpPr>
            <p:spPr>
              <a:xfrm>
                <a:off x="2009632" y="4926304"/>
                <a:ext cx="8172735" cy="1146175"/>
              </a:xfrm>
              <a:prstGeom prst="rect">
                <a:avLst/>
              </a:prstGeom>
              <a:blipFill>
                <a:blip r:embed="rId3"/>
                <a:stretch>
                  <a:fillRect l="-448" b="-46809"/>
                </a:stretch>
              </a:blipFill>
            </p:spPr>
            <p:txBody>
              <a:bodyPr/>
              <a:lstStyle/>
              <a:p>
                <a:r>
                  <a:rPr lang="en-US">
                    <a:noFill/>
                  </a:rPr>
                  <a:t> </a:t>
                </a:r>
              </a:p>
            </p:txBody>
          </p:sp>
        </mc:Fallback>
      </mc:AlternateContent>
    </p:spTree>
    <p:extLst>
      <p:ext uri="{BB962C8B-B14F-4D97-AF65-F5344CB8AC3E}">
        <p14:creationId xmlns:p14="http://schemas.microsoft.com/office/powerpoint/2010/main" val="64031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569721" y="225068"/>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1200" cap="none" spc="0" normalizeH="0" baseline="0" noProof="0" dirty="0">
                <a:ln>
                  <a:noFill/>
                </a:ln>
                <a:solidFill>
                  <a:schemeClr val="tx1"/>
                </a:solidFill>
                <a:effectLst/>
                <a:uLnTx/>
                <a:uFillTx/>
                <a:latin typeface="Century Gothic"/>
                <a:ea typeface="+mn-ea"/>
                <a:cs typeface="+mn-cs"/>
                <a:sym typeface="Century Gothic"/>
              </a:rPr>
              <a:t>Offsetting Changes in the Identity</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5" name="Rectangle 4">
            <a:extLst>
              <a:ext uri="{FF2B5EF4-FFF2-40B4-BE49-F238E27FC236}">
                <a16:creationId xmlns:a16="http://schemas.microsoft.com/office/drawing/2014/main" id="{0CEB262A-DD9E-4FD7-A369-69C768805D40}"/>
              </a:ext>
            </a:extLst>
          </p:cNvPr>
          <p:cNvSpPr/>
          <p:nvPr/>
        </p:nvSpPr>
        <p:spPr>
          <a:xfrm>
            <a:off x="966477" y="3089168"/>
            <a:ext cx="1802916" cy="1015615"/>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Budget deficit rises (or budget surplus falls)</a:t>
            </a:r>
          </a:p>
        </p:txBody>
      </p:sp>
      <p:sp>
        <p:nvSpPr>
          <p:cNvPr id="10" name="Rectangle 9">
            <a:extLst>
              <a:ext uri="{FF2B5EF4-FFF2-40B4-BE49-F238E27FC236}">
                <a16:creationId xmlns:a16="http://schemas.microsoft.com/office/drawing/2014/main" id="{00C009D9-7FF4-4AEE-8A80-4A5B9C6D6320}"/>
              </a:ext>
            </a:extLst>
          </p:cNvPr>
          <p:cNvSpPr/>
          <p:nvPr/>
        </p:nvSpPr>
        <p:spPr>
          <a:xfrm>
            <a:off x="3776351" y="2087659"/>
            <a:ext cx="1802916" cy="634232"/>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Domestic private investment falls</a:t>
            </a:r>
          </a:p>
        </p:txBody>
      </p:sp>
      <p:sp>
        <p:nvSpPr>
          <p:cNvPr id="40" name="TextBox 39">
            <a:extLst>
              <a:ext uri="{FF2B5EF4-FFF2-40B4-BE49-F238E27FC236}">
                <a16:creationId xmlns:a16="http://schemas.microsoft.com/office/drawing/2014/main" id="{C5B7D314-15FE-466E-8E66-FE8EAA0E3BE5}"/>
              </a:ext>
            </a:extLst>
          </p:cNvPr>
          <p:cNvSpPr txBox="1"/>
          <p:nvPr/>
        </p:nvSpPr>
        <p:spPr>
          <a:xfrm>
            <a:off x="4227443" y="2845496"/>
            <a:ext cx="1006958" cy="307777"/>
          </a:xfrm>
          <a:prstGeom prst="rect">
            <a:avLst/>
          </a:prstGeom>
          <a:noFill/>
          <a:ln>
            <a:noFill/>
          </a:ln>
        </p:spPr>
        <p:txBody>
          <a:bodyPr wrap="square" rtlCol="0">
            <a:spAutoFit/>
          </a:bodyPr>
          <a:lstStyle/>
          <a:p>
            <a:pPr algn="ctr"/>
            <a:r>
              <a:rPr lang="en-US" dirty="0">
                <a:solidFill>
                  <a:srgbClr val="627981"/>
                </a:solidFill>
              </a:rPr>
              <a:t>OR</a:t>
            </a:r>
          </a:p>
        </p:txBody>
      </p:sp>
      <p:sp>
        <p:nvSpPr>
          <p:cNvPr id="17" name="Rectangle 16">
            <a:extLst>
              <a:ext uri="{FF2B5EF4-FFF2-40B4-BE49-F238E27FC236}">
                <a16:creationId xmlns:a16="http://schemas.microsoft.com/office/drawing/2014/main" id="{C95AAE45-E4A1-4BE7-AE95-395A4CEBEDA4}"/>
              </a:ext>
            </a:extLst>
          </p:cNvPr>
          <p:cNvSpPr/>
          <p:nvPr/>
        </p:nvSpPr>
        <p:spPr>
          <a:xfrm>
            <a:off x="3776351" y="3276878"/>
            <a:ext cx="1802916" cy="634232"/>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Private savings rise</a:t>
            </a:r>
          </a:p>
        </p:txBody>
      </p:sp>
      <p:sp>
        <p:nvSpPr>
          <p:cNvPr id="41" name="TextBox 40">
            <a:extLst>
              <a:ext uri="{FF2B5EF4-FFF2-40B4-BE49-F238E27FC236}">
                <a16:creationId xmlns:a16="http://schemas.microsoft.com/office/drawing/2014/main" id="{15976FEE-0F94-4414-A611-6B9B4425E098}"/>
              </a:ext>
            </a:extLst>
          </p:cNvPr>
          <p:cNvSpPr txBox="1"/>
          <p:nvPr/>
        </p:nvSpPr>
        <p:spPr>
          <a:xfrm>
            <a:off x="4227443" y="4034715"/>
            <a:ext cx="1006958" cy="307777"/>
          </a:xfrm>
          <a:prstGeom prst="rect">
            <a:avLst/>
          </a:prstGeom>
          <a:noFill/>
          <a:ln>
            <a:noFill/>
          </a:ln>
        </p:spPr>
        <p:txBody>
          <a:bodyPr wrap="square" rtlCol="0">
            <a:spAutoFit/>
          </a:bodyPr>
          <a:lstStyle/>
          <a:p>
            <a:pPr algn="ctr"/>
            <a:r>
              <a:rPr lang="en-US" dirty="0">
                <a:solidFill>
                  <a:srgbClr val="627981"/>
                </a:solidFill>
              </a:rPr>
              <a:t>OR</a:t>
            </a:r>
          </a:p>
        </p:txBody>
      </p:sp>
      <p:sp>
        <p:nvSpPr>
          <p:cNvPr id="16" name="Rectangle 15">
            <a:extLst>
              <a:ext uri="{FF2B5EF4-FFF2-40B4-BE49-F238E27FC236}">
                <a16:creationId xmlns:a16="http://schemas.microsoft.com/office/drawing/2014/main" id="{DC396BF6-9D22-49C3-B590-83C50C5E8E18}"/>
              </a:ext>
            </a:extLst>
          </p:cNvPr>
          <p:cNvSpPr/>
          <p:nvPr/>
        </p:nvSpPr>
        <p:spPr>
          <a:xfrm>
            <a:off x="3776351" y="4466096"/>
            <a:ext cx="1802916" cy="831117"/>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Trade deficit rises (or trade surplus falls)</a:t>
            </a:r>
          </a:p>
        </p:txBody>
      </p:sp>
      <p:sp>
        <p:nvSpPr>
          <p:cNvPr id="18" name="Rectangle 17">
            <a:extLst>
              <a:ext uri="{FF2B5EF4-FFF2-40B4-BE49-F238E27FC236}">
                <a16:creationId xmlns:a16="http://schemas.microsoft.com/office/drawing/2014/main" id="{5D7201C7-6722-47DF-B963-E5C40312D504}"/>
              </a:ext>
            </a:extLst>
          </p:cNvPr>
          <p:cNvSpPr/>
          <p:nvPr/>
        </p:nvSpPr>
        <p:spPr>
          <a:xfrm>
            <a:off x="6586225" y="3084344"/>
            <a:ext cx="1802916" cy="1015615"/>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Budget deficit falls (or budget surplus rises)</a:t>
            </a:r>
          </a:p>
        </p:txBody>
      </p:sp>
      <p:sp>
        <p:nvSpPr>
          <p:cNvPr id="19" name="Rectangle 18">
            <a:extLst>
              <a:ext uri="{FF2B5EF4-FFF2-40B4-BE49-F238E27FC236}">
                <a16:creationId xmlns:a16="http://schemas.microsoft.com/office/drawing/2014/main" id="{FE848B8E-D2F7-4936-A5C8-0CFB5EA48CC1}"/>
              </a:ext>
            </a:extLst>
          </p:cNvPr>
          <p:cNvSpPr/>
          <p:nvPr/>
        </p:nvSpPr>
        <p:spPr>
          <a:xfrm>
            <a:off x="9396099" y="2087659"/>
            <a:ext cx="1802916" cy="634232"/>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Domestic private investment rises</a:t>
            </a:r>
          </a:p>
        </p:txBody>
      </p:sp>
      <p:sp>
        <p:nvSpPr>
          <p:cNvPr id="43" name="TextBox 42">
            <a:extLst>
              <a:ext uri="{FF2B5EF4-FFF2-40B4-BE49-F238E27FC236}">
                <a16:creationId xmlns:a16="http://schemas.microsoft.com/office/drawing/2014/main" id="{E07717E5-4320-44F9-86CA-AFE97B3E33C6}"/>
              </a:ext>
            </a:extLst>
          </p:cNvPr>
          <p:cNvSpPr txBox="1"/>
          <p:nvPr/>
        </p:nvSpPr>
        <p:spPr>
          <a:xfrm>
            <a:off x="9794078" y="2845496"/>
            <a:ext cx="1006958" cy="307777"/>
          </a:xfrm>
          <a:prstGeom prst="rect">
            <a:avLst/>
          </a:prstGeom>
          <a:noFill/>
          <a:ln>
            <a:noFill/>
          </a:ln>
        </p:spPr>
        <p:txBody>
          <a:bodyPr wrap="square" rtlCol="0">
            <a:spAutoFit/>
          </a:bodyPr>
          <a:lstStyle/>
          <a:p>
            <a:pPr algn="ctr"/>
            <a:r>
              <a:rPr lang="en-US" dirty="0">
                <a:solidFill>
                  <a:srgbClr val="627981"/>
                </a:solidFill>
              </a:rPr>
              <a:t>OR</a:t>
            </a:r>
          </a:p>
        </p:txBody>
      </p:sp>
      <p:sp>
        <p:nvSpPr>
          <p:cNvPr id="21" name="Rectangle 20">
            <a:extLst>
              <a:ext uri="{FF2B5EF4-FFF2-40B4-BE49-F238E27FC236}">
                <a16:creationId xmlns:a16="http://schemas.microsoft.com/office/drawing/2014/main" id="{ED5D9630-ACC3-4E6C-9131-5595A4F78C9E}"/>
              </a:ext>
            </a:extLst>
          </p:cNvPr>
          <p:cNvSpPr/>
          <p:nvPr/>
        </p:nvSpPr>
        <p:spPr>
          <a:xfrm>
            <a:off x="9396099" y="3276878"/>
            <a:ext cx="1802916" cy="634232"/>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Private savings fall</a:t>
            </a:r>
          </a:p>
        </p:txBody>
      </p:sp>
      <p:sp>
        <p:nvSpPr>
          <p:cNvPr id="45" name="TextBox 44">
            <a:extLst>
              <a:ext uri="{FF2B5EF4-FFF2-40B4-BE49-F238E27FC236}">
                <a16:creationId xmlns:a16="http://schemas.microsoft.com/office/drawing/2014/main" id="{1BB89F24-C570-4E4A-9714-815617D85B20}"/>
              </a:ext>
            </a:extLst>
          </p:cNvPr>
          <p:cNvSpPr txBox="1"/>
          <p:nvPr/>
        </p:nvSpPr>
        <p:spPr>
          <a:xfrm>
            <a:off x="9794078" y="4033291"/>
            <a:ext cx="1006958" cy="307777"/>
          </a:xfrm>
          <a:prstGeom prst="rect">
            <a:avLst/>
          </a:prstGeom>
          <a:noFill/>
          <a:ln>
            <a:noFill/>
          </a:ln>
        </p:spPr>
        <p:txBody>
          <a:bodyPr wrap="square" rtlCol="0">
            <a:spAutoFit/>
          </a:bodyPr>
          <a:lstStyle/>
          <a:p>
            <a:pPr algn="ctr"/>
            <a:r>
              <a:rPr lang="en-US" dirty="0">
                <a:solidFill>
                  <a:srgbClr val="627981"/>
                </a:solidFill>
              </a:rPr>
              <a:t>OR</a:t>
            </a:r>
          </a:p>
        </p:txBody>
      </p:sp>
      <p:sp>
        <p:nvSpPr>
          <p:cNvPr id="23" name="Rectangle 22">
            <a:extLst>
              <a:ext uri="{FF2B5EF4-FFF2-40B4-BE49-F238E27FC236}">
                <a16:creationId xmlns:a16="http://schemas.microsoft.com/office/drawing/2014/main" id="{E3AB9FFC-7AC4-4047-9F24-5A89190A277C}"/>
              </a:ext>
            </a:extLst>
          </p:cNvPr>
          <p:cNvSpPr/>
          <p:nvPr/>
        </p:nvSpPr>
        <p:spPr>
          <a:xfrm>
            <a:off x="9396099" y="4466097"/>
            <a:ext cx="1802916" cy="831116"/>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Trade deficit falls  (or trade surplus rises)</a:t>
            </a:r>
          </a:p>
        </p:txBody>
      </p:sp>
      <p:cxnSp>
        <p:nvCxnSpPr>
          <p:cNvPr id="35" name="Straight Arrow Connector 34">
            <a:extLst>
              <a:ext uri="{FF2B5EF4-FFF2-40B4-BE49-F238E27FC236}">
                <a16:creationId xmlns:a16="http://schemas.microsoft.com/office/drawing/2014/main" id="{9769102D-C8BB-4EB5-8041-F104946604E2}"/>
              </a:ext>
              <a:ext uri="{C183D7F6-B498-43B3-948B-1728B52AA6E4}">
                <adec:decorative xmlns:adec="http://schemas.microsoft.com/office/drawing/2017/decorative" val="1"/>
              </a:ext>
            </a:extLst>
          </p:cNvPr>
          <p:cNvCxnSpPr>
            <a:cxnSpLocks/>
          </p:cNvCxnSpPr>
          <p:nvPr/>
        </p:nvCxnSpPr>
        <p:spPr>
          <a:xfrm flipV="1">
            <a:off x="2769393" y="2721892"/>
            <a:ext cx="1006958" cy="431381"/>
          </a:xfrm>
          <a:prstGeom prst="straightConnector1">
            <a:avLst/>
          </a:prstGeom>
          <a:ln w="50800">
            <a:solidFill>
              <a:srgbClr val="62798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C8AE550-500A-469C-85D5-73C4243BDD29}"/>
              </a:ext>
              <a:ext uri="{C183D7F6-B498-43B3-948B-1728B52AA6E4}">
                <adec:decorative xmlns:adec="http://schemas.microsoft.com/office/drawing/2017/decorative" val="1"/>
              </a:ext>
            </a:extLst>
          </p:cNvPr>
          <p:cNvCxnSpPr>
            <a:cxnSpLocks/>
            <a:endCxn id="17" idx="1"/>
          </p:cNvCxnSpPr>
          <p:nvPr/>
        </p:nvCxnSpPr>
        <p:spPr>
          <a:xfrm flipV="1">
            <a:off x="2769393" y="3593994"/>
            <a:ext cx="1006958" cy="10406"/>
          </a:xfrm>
          <a:prstGeom prst="straightConnector1">
            <a:avLst/>
          </a:prstGeom>
          <a:ln w="50800">
            <a:solidFill>
              <a:srgbClr val="62798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FA015EA-B0E4-4A35-BFA1-24D88170A65E}"/>
              </a:ext>
              <a:ext uri="{C183D7F6-B498-43B3-948B-1728B52AA6E4}">
                <adec:decorative xmlns:adec="http://schemas.microsoft.com/office/drawing/2017/decorative" val="1"/>
              </a:ext>
            </a:extLst>
          </p:cNvPr>
          <p:cNvCxnSpPr>
            <a:cxnSpLocks/>
          </p:cNvCxnSpPr>
          <p:nvPr/>
        </p:nvCxnSpPr>
        <p:spPr>
          <a:xfrm>
            <a:off x="2769393" y="4033291"/>
            <a:ext cx="1006958" cy="432806"/>
          </a:xfrm>
          <a:prstGeom prst="straightConnector1">
            <a:avLst/>
          </a:prstGeom>
          <a:ln w="50800">
            <a:solidFill>
              <a:srgbClr val="62798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2B528D7-F1CC-446D-9C30-CD86B6BA4087}"/>
              </a:ext>
              <a:ext uri="{C183D7F6-B498-43B3-948B-1728B52AA6E4}">
                <adec:decorative xmlns:adec="http://schemas.microsoft.com/office/drawing/2017/decorative" val="1"/>
              </a:ext>
            </a:extLst>
          </p:cNvPr>
          <p:cNvCxnSpPr>
            <a:cxnSpLocks/>
          </p:cNvCxnSpPr>
          <p:nvPr/>
        </p:nvCxnSpPr>
        <p:spPr>
          <a:xfrm flipV="1">
            <a:off x="8389141" y="2716689"/>
            <a:ext cx="1006958" cy="436584"/>
          </a:xfrm>
          <a:prstGeom prst="straightConnector1">
            <a:avLst/>
          </a:prstGeom>
          <a:ln w="50800">
            <a:solidFill>
              <a:srgbClr val="62798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4A0B872-EB0F-4243-9E51-CD53C72CEF48}"/>
              </a:ext>
              <a:ext uri="{C183D7F6-B498-43B3-948B-1728B52AA6E4}">
                <adec:decorative xmlns:adec="http://schemas.microsoft.com/office/drawing/2017/decorative" val="1"/>
              </a:ext>
            </a:extLst>
          </p:cNvPr>
          <p:cNvCxnSpPr>
            <a:cxnSpLocks/>
          </p:cNvCxnSpPr>
          <p:nvPr/>
        </p:nvCxnSpPr>
        <p:spPr>
          <a:xfrm flipV="1">
            <a:off x="8389141" y="3588791"/>
            <a:ext cx="1006958" cy="10406"/>
          </a:xfrm>
          <a:prstGeom prst="straightConnector1">
            <a:avLst/>
          </a:prstGeom>
          <a:ln w="50800">
            <a:solidFill>
              <a:srgbClr val="62798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AF4B290F-506B-4F68-8192-59A3FB031385}"/>
              </a:ext>
              <a:ext uri="{C183D7F6-B498-43B3-948B-1728B52AA6E4}">
                <adec:decorative xmlns:adec="http://schemas.microsoft.com/office/drawing/2017/decorative" val="1"/>
              </a:ext>
            </a:extLst>
          </p:cNvPr>
          <p:cNvCxnSpPr>
            <a:cxnSpLocks/>
          </p:cNvCxnSpPr>
          <p:nvPr/>
        </p:nvCxnSpPr>
        <p:spPr>
          <a:xfrm>
            <a:off x="8389141" y="4033291"/>
            <a:ext cx="1006958" cy="427603"/>
          </a:xfrm>
          <a:prstGeom prst="straightConnector1">
            <a:avLst/>
          </a:prstGeom>
          <a:ln w="50800">
            <a:solidFill>
              <a:srgbClr val="62798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9470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407712" y="240350"/>
            <a:ext cx="9376518"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1200" cap="none" spc="0" normalizeH="0" baseline="0" noProof="0" dirty="0">
                <a:ln>
                  <a:noFill/>
                </a:ln>
                <a:solidFill>
                  <a:schemeClr val="tx1"/>
                </a:solidFill>
                <a:effectLst/>
                <a:uLnTx/>
                <a:uFillTx/>
                <a:latin typeface="Century Gothic"/>
                <a:ea typeface="+mn-ea"/>
                <a:cs typeface="+mn-cs"/>
                <a:sym typeface="Century Gothic"/>
              </a:rPr>
              <a:t>On Your Own</a:t>
            </a:r>
            <a:r>
              <a:rPr kumimoji="0" lang="en-US" sz="3000" b="0" i="0" u="none" strike="noStrike" kern="1200" cap="none" spc="0" normalizeH="0" baseline="-25000" noProof="0" dirty="0">
                <a:ln>
                  <a:noFill/>
                </a:ln>
                <a:solidFill>
                  <a:schemeClr val="tx1"/>
                </a:solidFill>
                <a:effectLst/>
                <a:uLnTx/>
                <a:uFillTx/>
                <a:latin typeface="Century Gothic"/>
                <a:ea typeface="+mn-ea"/>
                <a:cs typeface="+mn-cs"/>
                <a:sym typeface="Century Gothic"/>
              </a:rPr>
              <a:t>1</a:t>
            </a:r>
            <a:endParaRPr kumimoji="0" lang="en-US" sz="1800" b="0" i="0" u="none" strike="noStrike" kern="1200" cap="none" spc="0" normalizeH="0" baseline="-25000" noProof="0" dirty="0">
              <a:ln>
                <a:noFill/>
              </a:ln>
              <a:solidFill>
                <a:schemeClr val="tx1"/>
              </a:solidFill>
              <a:effectLst/>
              <a:uLnTx/>
              <a:uFillTx/>
              <a:latin typeface="+mn-lt"/>
              <a:ea typeface="+mn-ea"/>
              <a:cs typeface="+mn-cs"/>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descr="Suppose a country has a budget deficit of $300 billion, investment of $3,800 billion, and private saving of $3,750 billion. How much is the trade deficit, or foreign capital inflow? If the budget deficit increases to $500 billion and saving and the trade deficit remain constant, what would happen to investment?&#10;">
            <a:extLst>
              <a:ext uri="{FF2B5EF4-FFF2-40B4-BE49-F238E27FC236}">
                <a16:creationId xmlns:a16="http://schemas.microsoft.com/office/drawing/2014/main" id="{8F4E44DC-A241-4411-96F1-1C705D4D565F}"/>
              </a:ext>
            </a:extLst>
          </p:cNvPr>
          <p:cNvGrpSpPr/>
          <p:nvPr/>
        </p:nvGrpSpPr>
        <p:grpSpPr>
          <a:xfrm>
            <a:off x="1161364" y="1357468"/>
            <a:ext cx="9869016" cy="1732466"/>
            <a:chOff x="542761" y="1678982"/>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761" y="1678982"/>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61" y="1764100"/>
              <a:ext cx="8058127"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Suppose a country has a budget deficit of $300 billion, investment of $3,800 billion, and private saving of $3,750 billion. How much is the trade deficit, or foreign capital inflow? If the budget deficit increases to $500 billion and saving and the trade deficit remain constant, what would happen to investment?</a:t>
              </a:r>
            </a:p>
          </p:txBody>
        </p:sp>
      </p:grpSp>
    </p:spTree>
    <p:extLst>
      <p:ext uri="{BB962C8B-B14F-4D97-AF65-F5344CB8AC3E}">
        <p14:creationId xmlns:p14="http://schemas.microsoft.com/office/powerpoint/2010/main" val="1251457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D6E967F-20CB-4DC3-8C88-6F03DF6C0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53E40C-F5EE-4C93-B5FF-773DA612BD97}">
  <ds:schemaRefs>
    <ds:schemaRef ds:uri="http://schemas.microsoft.com/sharepoint/v3/contenttype/forms"/>
  </ds:schemaRefs>
</ds:datastoreItem>
</file>

<file path=customXml/itemProps3.xml><?xml version="1.0" encoding="utf-8"?>
<ds:datastoreItem xmlns:ds="http://schemas.openxmlformats.org/officeDocument/2006/customXml" ds:itemID="{6D5F091D-AB4B-4189-98DF-B9ADDC0E7A20}">
  <ds:schemaRefs>
    <ds:schemaRef ds:uri="http://purl.org/dc/dcmitype/"/>
    <ds:schemaRef ds:uri="http://schemas.microsoft.com/office/2006/documentManagement/types"/>
    <ds:schemaRef ds:uri="06d9c582-05c2-476b-83d2-72ab8b1380b2"/>
    <ds:schemaRef ds:uri="fdab59f7-c3a7-48e5-acd8-618ce834776e"/>
    <ds:schemaRef ds:uri="http://purl.org/dc/terms/"/>
    <ds:schemaRef ds:uri="http://www.w3.org/XML/1998/namespace"/>
    <ds:schemaRef ds:uri="http://schemas.microsoft.com/office/2006/metadata/properties"/>
    <ds:schemaRef ds:uri="http://purl.org/dc/elements/1.1/"/>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1811</TotalTime>
  <Words>1962</Words>
  <Application>Microsoft Office PowerPoint</Application>
  <PresentationFormat>Widescreen</PresentationFormat>
  <Paragraphs>117</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Century Gothic</vt:lpstr>
      <vt:lpstr>Arial</vt:lpstr>
      <vt:lpstr>Calibri</vt:lpstr>
      <vt:lpstr>Times New Roman</vt:lpstr>
      <vt:lpstr>Cambria Math</vt:lpstr>
      <vt:lpstr>Calibri Light</vt:lpstr>
      <vt:lpstr>Office Theme</vt:lpstr>
      <vt:lpstr>How Government Borrowing Affects Investment and the Trade Balance</vt:lpstr>
      <vt:lpstr>Problems with Excessive Borrowing</vt:lpstr>
      <vt:lpstr>Sources of Government Funds</vt:lpstr>
      <vt:lpstr>The National Saving and Investment Identity</vt:lpstr>
      <vt:lpstr>National Saving and Investment Identity Variables</vt:lpstr>
      <vt:lpstr>National Saving and Investment Identity Equation 1</vt:lpstr>
      <vt:lpstr>National Saving and Investment Identity Equation 2</vt:lpstr>
      <vt:lpstr>Offsetting Changes in the Identity</vt:lpstr>
      <vt:lpstr>On Your Own1</vt:lpstr>
      <vt:lpstr>On Your Own2</vt:lpstr>
      <vt:lpstr>National Saving and Investment Identity Equation 3</vt:lpstr>
      <vt:lpstr>National Saving and Investment Identity Equation 4</vt:lpstr>
      <vt:lpstr>National Saving and Investment Identity Variables2</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77</cp:revision>
  <dcterms:modified xsi:type="dcterms:W3CDTF">2026-02-02T19:38:59Z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