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3"/>
  </p:notesMasterIdLst>
  <p:sldIdLst>
    <p:sldId id="447" r:id="rId5"/>
    <p:sldId id="448" r:id="rId6"/>
    <p:sldId id="449" r:id="rId7"/>
    <p:sldId id="450" r:id="rId8"/>
    <p:sldId id="451" r:id="rId9"/>
    <p:sldId id="452" r:id="rId10"/>
    <p:sldId id="453" r:id="rId11"/>
    <p:sldId id="340" r:id="rId12"/>
  </p:sldIdLst>
  <p:sldSz cx="12192000" cy="6858000"/>
  <p:notesSz cx="6858000" cy="9144000"/>
  <p:embeddedFontLst>
    <p:embeddedFont>
      <p:font typeface="Century Gothic" panose="020B0502020202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EF73D-B38E-48C2-B4CC-5EEDD36C7DBB}" v="4" dt="2026-02-02T19:34:42.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68" d="100"/>
          <a:sy n="68"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2-02T19:30:37.029" v="3" actId="6549"/>
      <pc:docMkLst>
        <pc:docMk/>
      </pc:docMkLst>
      <pc:sldChg chg="del">
        <pc:chgData name="Caitlin Coleman" userId="96f87ca1-0e64-4ae8-8d77-98757b85df0b" providerId="ADAL" clId="{DDA6BCD5-DC0D-434C-93A0-51E2BCD25B34}" dt="2026-02-02T19:30:25.569" v="1" actId="47"/>
        <pc:sldMkLst>
          <pc:docMk/>
          <pc:sldMk cId="0" sldId="256"/>
        </pc:sldMkLst>
      </pc:sldChg>
      <pc:sldChg chg="del">
        <pc:chgData name="Caitlin Coleman" userId="96f87ca1-0e64-4ae8-8d77-98757b85df0b" providerId="ADAL" clId="{DDA6BCD5-DC0D-434C-93A0-51E2BCD25B34}" dt="2026-02-02T19:30:25.569" v="1" actId="47"/>
        <pc:sldMkLst>
          <pc:docMk/>
          <pc:sldMk cId="0" sldId="275"/>
        </pc:sldMkLst>
      </pc:sldChg>
      <pc:sldChg chg="add">
        <pc:chgData name="Caitlin Coleman" userId="96f87ca1-0e64-4ae8-8d77-98757b85df0b" providerId="ADAL" clId="{DDA6BCD5-DC0D-434C-93A0-51E2BCD25B34}" dt="2026-02-02T19:30:20.677" v="0"/>
        <pc:sldMkLst>
          <pc:docMk/>
          <pc:sldMk cId="1693029773" sldId="340"/>
        </pc:sldMkLst>
      </pc:sldChg>
      <pc:sldChg chg="del">
        <pc:chgData name="Caitlin Coleman" userId="96f87ca1-0e64-4ae8-8d77-98757b85df0b" providerId="ADAL" clId="{DDA6BCD5-DC0D-434C-93A0-51E2BCD25B34}" dt="2026-02-02T19:30:25.569" v="1" actId="47"/>
        <pc:sldMkLst>
          <pc:docMk/>
          <pc:sldMk cId="1744979055" sldId="364"/>
        </pc:sldMkLst>
      </pc:sldChg>
      <pc:sldChg chg="del">
        <pc:chgData name="Caitlin Coleman" userId="96f87ca1-0e64-4ae8-8d77-98757b85df0b" providerId="ADAL" clId="{DDA6BCD5-DC0D-434C-93A0-51E2BCD25B34}" dt="2026-02-02T19:30:25.569" v="1" actId="47"/>
        <pc:sldMkLst>
          <pc:docMk/>
          <pc:sldMk cId="1367550219" sldId="394"/>
        </pc:sldMkLst>
      </pc:sldChg>
      <pc:sldChg chg="del">
        <pc:chgData name="Caitlin Coleman" userId="96f87ca1-0e64-4ae8-8d77-98757b85df0b" providerId="ADAL" clId="{DDA6BCD5-DC0D-434C-93A0-51E2BCD25B34}" dt="2026-02-02T19:30:25.569" v="1" actId="47"/>
        <pc:sldMkLst>
          <pc:docMk/>
          <pc:sldMk cId="1885808148" sldId="395"/>
        </pc:sldMkLst>
      </pc:sldChg>
      <pc:sldChg chg="del">
        <pc:chgData name="Caitlin Coleman" userId="96f87ca1-0e64-4ae8-8d77-98757b85df0b" providerId="ADAL" clId="{DDA6BCD5-DC0D-434C-93A0-51E2BCD25B34}" dt="2026-02-02T19:30:25.569" v="1" actId="47"/>
        <pc:sldMkLst>
          <pc:docMk/>
          <pc:sldMk cId="3153771429" sldId="396"/>
        </pc:sldMkLst>
      </pc:sldChg>
      <pc:sldChg chg="del">
        <pc:chgData name="Caitlin Coleman" userId="96f87ca1-0e64-4ae8-8d77-98757b85df0b" providerId="ADAL" clId="{DDA6BCD5-DC0D-434C-93A0-51E2BCD25B34}" dt="2026-02-02T19:30:25.569" v="1" actId="47"/>
        <pc:sldMkLst>
          <pc:docMk/>
          <pc:sldMk cId="2200563437" sldId="397"/>
        </pc:sldMkLst>
      </pc:sldChg>
      <pc:sldChg chg="del">
        <pc:chgData name="Caitlin Coleman" userId="96f87ca1-0e64-4ae8-8d77-98757b85df0b" providerId="ADAL" clId="{DDA6BCD5-DC0D-434C-93A0-51E2BCD25B34}" dt="2026-02-02T19:30:25.569" v="1" actId="47"/>
        <pc:sldMkLst>
          <pc:docMk/>
          <pc:sldMk cId="3142414727" sldId="398"/>
        </pc:sldMkLst>
      </pc:sldChg>
      <pc:sldChg chg="add">
        <pc:chgData name="Caitlin Coleman" userId="96f87ca1-0e64-4ae8-8d77-98757b85df0b" providerId="ADAL" clId="{DDA6BCD5-DC0D-434C-93A0-51E2BCD25B34}" dt="2026-02-02T19:30:20.677" v="0"/>
        <pc:sldMkLst>
          <pc:docMk/>
          <pc:sldMk cId="0" sldId="447"/>
        </pc:sldMkLst>
      </pc:sldChg>
      <pc:sldChg chg="modSp add mod">
        <pc:chgData name="Caitlin Coleman" userId="96f87ca1-0e64-4ae8-8d77-98757b85df0b" providerId="ADAL" clId="{DDA6BCD5-DC0D-434C-93A0-51E2BCD25B34}" dt="2026-02-02T19:30:29.296" v="2" actId="6549"/>
        <pc:sldMkLst>
          <pc:docMk/>
          <pc:sldMk cId="3812911866" sldId="448"/>
        </pc:sldMkLst>
        <pc:spChg chg="mod">
          <ac:chgData name="Caitlin Coleman" userId="96f87ca1-0e64-4ae8-8d77-98757b85df0b" providerId="ADAL" clId="{DDA6BCD5-DC0D-434C-93A0-51E2BCD25B34}" dt="2026-02-02T19:30:29.296" v="2" actId="6549"/>
          <ac:spMkLst>
            <pc:docMk/>
            <pc:sldMk cId="3812911866" sldId="448"/>
            <ac:spMk id="26" creationId="{00000000-0000-0000-0000-000000000000}"/>
          </ac:spMkLst>
        </pc:spChg>
      </pc:sldChg>
      <pc:sldChg chg="add">
        <pc:chgData name="Caitlin Coleman" userId="96f87ca1-0e64-4ae8-8d77-98757b85df0b" providerId="ADAL" clId="{DDA6BCD5-DC0D-434C-93A0-51E2BCD25B34}" dt="2026-02-02T19:30:20.677" v="0"/>
        <pc:sldMkLst>
          <pc:docMk/>
          <pc:sldMk cId="1899184757" sldId="449"/>
        </pc:sldMkLst>
      </pc:sldChg>
      <pc:sldChg chg="add">
        <pc:chgData name="Caitlin Coleman" userId="96f87ca1-0e64-4ae8-8d77-98757b85df0b" providerId="ADAL" clId="{DDA6BCD5-DC0D-434C-93A0-51E2BCD25B34}" dt="2026-02-02T19:30:20.677" v="0"/>
        <pc:sldMkLst>
          <pc:docMk/>
          <pc:sldMk cId="2172148292" sldId="450"/>
        </pc:sldMkLst>
      </pc:sldChg>
      <pc:sldChg chg="add">
        <pc:chgData name="Caitlin Coleman" userId="96f87ca1-0e64-4ae8-8d77-98757b85df0b" providerId="ADAL" clId="{DDA6BCD5-DC0D-434C-93A0-51E2BCD25B34}" dt="2026-02-02T19:30:20.677" v="0"/>
        <pc:sldMkLst>
          <pc:docMk/>
          <pc:sldMk cId="909072748" sldId="451"/>
        </pc:sldMkLst>
      </pc:sldChg>
      <pc:sldChg chg="add">
        <pc:chgData name="Caitlin Coleman" userId="96f87ca1-0e64-4ae8-8d77-98757b85df0b" providerId="ADAL" clId="{DDA6BCD5-DC0D-434C-93A0-51E2BCD25B34}" dt="2026-02-02T19:30:20.677" v="0"/>
        <pc:sldMkLst>
          <pc:docMk/>
          <pc:sldMk cId="1158254642" sldId="452"/>
        </pc:sldMkLst>
      </pc:sldChg>
      <pc:sldChg chg="modSp add mod">
        <pc:chgData name="Caitlin Coleman" userId="96f87ca1-0e64-4ae8-8d77-98757b85df0b" providerId="ADAL" clId="{DDA6BCD5-DC0D-434C-93A0-51E2BCD25B34}" dt="2026-02-02T19:30:37.029" v="3" actId="6549"/>
        <pc:sldMkLst>
          <pc:docMk/>
          <pc:sldMk cId="2447368204" sldId="453"/>
        </pc:sldMkLst>
        <pc:spChg chg="mod">
          <ac:chgData name="Caitlin Coleman" userId="96f87ca1-0e64-4ae8-8d77-98757b85df0b" providerId="ADAL" clId="{DDA6BCD5-DC0D-434C-93A0-51E2BCD25B34}" dt="2026-02-02T19:30:37.029" v="3" actId="6549"/>
          <ac:spMkLst>
            <pc:docMk/>
            <pc:sldMk cId="2447368204" sldId="453"/>
            <ac:spMk id="26" creationId="{00000000-0000-0000-0000-000000000000}"/>
          </ac:spMkLst>
        </pc:spChg>
      </pc:sldChg>
      <pc:sldMasterChg chg="del delSldLayout">
        <pc:chgData name="Caitlin Coleman" userId="96f87ca1-0e64-4ae8-8d77-98757b85df0b" providerId="ADAL" clId="{DDA6BCD5-DC0D-434C-93A0-51E2BCD25B34}" dt="2026-02-02T19:30:25.569" v="1" actId="47"/>
        <pc:sldMasterMkLst>
          <pc:docMk/>
          <pc:sldMasterMk cId="3015661721" sldId="2147483658"/>
        </pc:sldMasterMkLst>
        <pc:sldLayoutChg chg="del">
          <pc:chgData name="Caitlin Coleman" userId="96f87ca1-0e64-4ae8-8d77-98757b85df0b" providerId="ADAL" clId="{DDA6BCD5-DC0D-434C-93A0-51E2BCD25B34}" dt="2026-02-02T19:30:25.569" v="1" actId="47"/>
          <pc:sldLayoutMkLst>
            <pc:docMk/>
            <pc:sldMasterMk cId="3015661721" sldId="2147483658"/>
            <pc:sldLayoutMk cId="3197616528" sldId="2147483659"/>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432476154" sldId="2147483660"/>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3923544353" sldId="2147483661"/>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559926337" sldId="2147483662"/>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3472851373" sldId="2147483663"/>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1058467579" sldId="2147483664"/>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4226789953" sldId="2147483665"/>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2117819477" sldId="2147483666"/>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1182722774" sldId="2147483667"/>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3671053220" sldId="2147483668"/>
          </pc:sldLayoutMkLst>
        </pc:sldLayoutChg>
        <pc:sldLayoutChg chg="del">
          <pc:chgData name="Caitlin Coleman" userId="96f87ca1-0e64-4ae8-8d77-98757b85df0b" providerId="ADAL" clId="{DDA6BCD5-DC0D-434C-93A0-51E2BCD25B34}" dt="2026-02-02T19:30:25.569" v="1" actId="47"/>
          <pc:sldLayoutMkLst>
            <pc:docMk/>
            <pc:sldMasterMk cId="3015661721" sldId="2147483658"/>
            <pc:sldLayoutMk cId="2286311588"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Since the 1930s, various legislators have proposed that the U.S. government should balance its budget every year. In 1995, a proposed constitutional amendment that would require a balanced budget passed the U.S. House of Representatives but failed in the U.S. Senate by a single vote. Most economists view these proposals with bemusement because in the short term, they expect budget deficits and surpluses to fluctuate up and down with the economy and automatic stabilizers.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Some supporters of a balanced budget argue that since households must balance their own budgets, the government should too. Households often borrow to buy things like houses or tuition, while the government has macroeconomic responsibilities. From a Keynesian viewpoint, the government should be spending when times are hard and saving when times are good for the sake of the overall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is no particular reason why a government should balance its budget in the medium term of a few years. Running a large budget deficit could be necessary in making crucial long-term investments in human capital and physical infrastructure. As long as the percentage increases in debt are smaller than the percentage growth of GDP, the debt to GDP ratio will decline.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Budget deficits are not always a wise policy. A government running a large budget deficit can increase aggregate demand substantially and trigger severe inflation. Unwise borrowing by a government can reduce national saving, hampering economic growth and leading to international financial crises. Despite this, requiring the federal budget to be balanced each calendar year is typically a misguided overreaction.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what extent have you balanced your budget? Is this a task you take seriously or something you rarely, if ever, think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17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7111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4993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2217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0777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916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459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4983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9540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5195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4987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596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7156266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404040"/>
              </a:buClr>
              <a:buSzPts val="1800"/>
              <a:buFont typeface="Calibri"/>
              <a:buNone/>
              <a:tabLst/>
              <a:defRPr/>
            </a:pPr>
            <a:endParaRPr kumimoji="0" sz="1800" b="0" i="0" u="none" strike="noStrike" kern="1200" cap="none" spc="0" normalizeH="0" baseline="0" noProof="0">
              <a:ln>
                <a:noFill/>
              </a:ln>
              <a:solidFill>
                <a:srgbClr val="404040"/>
              </a:solidFill>
              <a:effectLst/>
              <a:uLnTx/>
              <a:uFillTx/>
              <a:latin typeface="Calibri"/>
              <a:ea typeface="Calibri"/>
              <a:cs typeface="Calibri"/>
              <a:sym typeface="Calibri"/>
            </a:endParaRPr>
          </a:p>
        </p:txBody>
      </p:sp>
      <p:sp>
        <p:nvSpPr>
          <p:cNvPr id="50" name="Google Shape;50;p1"/>
          <p:cNvSpPr txBox="1">
            <a:spLocks noGrp="1"/>
          </p:cNvSpPr>
          <p:nvPr>
            <p:ph type="title" idx="4294967295"/>
          </p:nvPr>
        </p:nvSpPr>
        <p:spPr>
          <a:xfrm>
            <a:off x="1569719" y="2081740"/>
            <a:ext cx="9052562" cy="193895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The Question of a Balanced Budget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60" y="423809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defTabSz="457200" rtl="0" eaLnBrk="1" fontAlgn="auto" latinLnBrk="0" hangingPunct="1">
              <a:lnSpc>
                <a:spcPct val="100000"/>
              </a:lnSpc>
              <a:spcBef>
                <a:spcPts val="0"/>
              </a:spcBef>
              <a:spcAft>
                <a:spcPts val="0"/>
              </a:spcAft>
              <a:buClr>
                <a:srgbClr val="FFFFFF"/>
              </a:buClr>
              <a:buSzPts val="3000"/>
              <a:buFont typeface="Century Gothic"/>
              <a:buNone/>
              <a:tabLst/>
              <a:defRPr/>
            </a:pPr>
            <a:r>
              <a:rPr kumimoji="0" lang="en-US" sz="3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HAWKES</a:t>
            </a:r>
            <a:r>
              <a:rPr kumimoji="0" lang="en-US" sz="2800" b="0"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 LEARNING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3;p1">
            <a:extLst>
              <a:ext uri="{C183D7F6-B498-43B3-948B-1728B52AA6E4}">
                <adec:decorative xmlns:adec="http://schemas.microsoft.com/office/drawing/2017/decorative" val="1"/>
              </a:ext>
            </a:extLst>
          </p:cNvPr>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ince the 1930s, various legislators have proposed that the U.S. government should balance its budget every year.">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the 1930s, various legislators have proposed that the U.S. government should balance its budget every year.</a:t>
              </a:r>
            </a:p>
          </p:txBody>
        </p:sp>
      </p:grpSp>
      <p:grpSp>
        <p:nvGrpSpPr>
          <p:cNvPr id="12" name="Group 11" descr="In 1995, a proposed constitutional amendment that would require a balanced budget passed the U.S. House of Representatives but failed in the U.S. Senate by a single vote.">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9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51946"/>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1995, a proposed constitutional amendment that would require a balanced budget passed the U.S. House of Representatives but failed in the U.S. Senate by a single vote.</a:t>
              </a:r>
            </a:p>
          </p:txBody>
        </p:sp>
      </p:grpSp>
      <p:grpSp>
        <p:nvGrpSpPr>
          <p:cNvPr id="18" name="Group 17" descr="Most economists view these proposals with bemusement because in the short term, they expect budget deficits and surpluses to fluctuate up and down with the economy and automatic stabilizers.">
            <a:extLst>
              <a:ext uri="{FF2B5EF4-FFF2-40B4-BE49-F238E27FC236}">
                <a16:creationId xmlns:a16="http://schemas.microsoft.com/office/drawing/2014/main" id="{E9D645EB-241F-4F9B-863D-C6DF2287895D}"/>
              </a:ext>
            </a:extLst>
          </p:cNvPr>
          <p:cNvGrpSpPr/>
          <p:nvPr/>
        </p:nvGrpSpPr>
        <p:grpSpPr>
          <a:xfrm>
            <a:off x="2072703" y="3659820"/>
            <a:ext cx="8052105" cy="1015663"/>
            <a:chOff x="542923" y="1735503"/>
            <a:chExt cx="8058154" cy="1015663"/>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3550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economists view these proposals with bemusement because in the short term, they expect budget deficits and surpluses to fluctuate up and down with the economy and automatic stabilizers. </a:t>
              </a:r>
            </a:p>
          </p:txBody>
        </p:sp>
      </p:grpSp>
    </p:spTree>
    <p:extLst>
      <p:ext uri="{BB962C8B-B14F-4D97-AF65-F5344CB8AC3E}">
        <p14:creationId xmlns:p14="http://schemas.microsoft.com/office/powerpoint/2010/main" val="38129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Household Budget vs. Government Budget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ome supporters of a balanced budget argue that since households must balance their own budgets, the government should too.">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supporters of a balanced budget argue that since households must balance their own budgets, the government should too.</a:t>
              </a:r>
            </a:p>
          </p:txBody>
        </p:sp>
      </p:grpSp>
      <p:grpSp>
        <p:nvGrpSpPr>
          <p:cNvPr id="12" name="Group 11" descr="Households often borrow to buy things like houses or tuition, while the government has macroeconomic responsibilities.">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Households often borrow to buy things like houses or tuition, while the government has macroeconomic responsibilities.</a:t>
              </a:r>
            </a:p>
          </p:txBody>
        </p:sp>
      </p:grpSp>
      <p:grpSp>
        <p:nvGrpSpPr>
          <p:cNvPr id="18" name="Group 17" descr="From a Keynesian viewpoint, the government should be spending when times are hard and saving when times are good for the sake of the overall economy.">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a Keynesian viewpoint, the government should be spending when times are hard and saving when times are good for the sake of the overall economy.</a:t>
              </a:r>
            </a:p>
          </p:txBody>
        </p:sp>
      </p:grpSp>
    </p:spTree>
    <p:extLst>
      <p:ext uri="{BB962C8B-B14F-4D97-AF65-F5344CB8AC3E}">
        <p14:creationId xmlns:p14="http://schemas.microsoft.com/office/powerpoint/2010/main" val="189918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Arguments for a Budget Deficit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re is no particular reason why a government should balance its budget in the medium term of a few years.">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is no particular reason why a government should balance its budget in the medium term of a few years.</a:t>
              </a:r>
            </a:p>
          </p:txBody>
        </p:sp>
      </p:grpSp>
      <p:grpSp>
        <p:nvGrpSpPr>
          <p:cNvPr id="12" name="Group 11" descr="Running a large budget deficit could be necessary in making crucial long-term investments in human capital and physical infrastructure.">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Running a large budget deficit could be necessary in making crucial long-term investments in human capital and physical infrastructure.</a:t>
              </a:r>
            </a:p>
          </p:txBody>
        </p:sp>
      </p:grpSp>
      <p:grpSp>
        <p:nvGrpSpPr>
          <p:cNvPr id="18" name="Group 17" descr="As long as the percentage increases in debt are smaller than the percentage growth of GDP, the debt-to-GDP ratio will decline.">
            <a:extLst>
              <a:ext uri="{FF2B5EF4-FFF2-40B4-BE49-F238E27FC236}">
                <a16:creationId xmlns:a16="http://schemas.microsoft.com/office/drawing/2014/main" id="{E9D645EB-241F-4F9B-863D-C6DF2287895D}"/>
              </a:ext>
            </a:extLst>
          </p:cNvPr>
          <p:cNvGrpSpPr/>
          <p:nvPr/>
        </p:nvGrpSpPr>
        <p:grpSpPr>
          <a:xfrm>
            <a:off x="2066922" y="3399817"/>
            <a:ext cx="8052105" cy="806935"/>
            <a:chOff x="542923" y="1736761"/>
            <a:chExt cx="8058154"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long as the percentage increases in debt are smaller than the percentage growth of GDP, the debt-to-GDP ratio will decline.</a:t>
              </a:r>
            </a:p>
          </p:txBody>
        </p:sp>
      </p:grpSp>
    </p:spTree>
    <p:extLst>
      <p:ext uri="{BB962C8B-B14F-4D97-AF65-F5344CB8AC3E}">
        <p14:creationId xmlns:p14="http://schemas.microsoft.com/office/powerpoint/2010/main" val="217214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Argument Against a Budget Deficit</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udget deficits are not always a wise policy.">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35096"/>
              <a:ext cx="8058154"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Budget deficits are not always a wise policy.</a:t>
              </a:r>
            </a:p>
          </p:txBody>
        </p:sp>
      </p:grpSp>
      <p:grpSp>
        <p:nvGrpSpPr>
          <p:cNvPr id="12" name="Group 11" descr="A government running a large budget deficit can increase aggregate demand substantially and trigger severe inflation.">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government running a large budget deficit can increase aggregate demand substantially and trigger severe inflation.</a:t>
              </a:r>
            </a:p>
          </p:txBody>
        </p:sp>
      </p:grpSp>
      <p:grpSp>
        <p:nvGrpSpPr>
          <p:cNvPr id="18" name="Group 17" descr="Unwise borrowing by a government can reduce national saving, hampering economic growth and leading to international financial crises.">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Unwise borrowing by a government can reduce national saving, hampering economic growth and leading to international financial crises.</a:t>
              </a:r>
            </a:p>
          </p:txBody>
        </p:sp>
      </p:grpSp>
      <p:grpSp>
        <p:nvGrpSpPr>
          <p:cNvPr id="14" name="Group 13" descr="Despite this, requiring the federal budget to be balanced each calendar year is typically a misguided overreaction.">
            <a:extLst>
              <a:ext uri="{FF2B5EF4-FFF2-40B4-BE49-F238E27FC236}">
                <a16:creationId xmlns:a16="http://schemas.microsoft.com/office/drawing/2014/main" id="{AF6C8D42-0A20-4362-B135-A2AA6E7CF8D0}"/>
              </a:ext>
            </a:extLst>
          </p:cNvPr>
          <p:cNvGrpSpPr/>
          <p:nvPr/>
        </p:nvGrpSpPr>
        <p:grpSpPr>
          <a:xfrm>
            <a:off x="2066654" y="4547923"/>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9699B7C5-4F43-47B5-8216-813F92A310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CFB103D-4726-47A0-97F7-82AD8818B5EC}"/>
                </a:ext>
              </a:extLst>
            </p:cNvPr>
            <p:cNvSpPr txBox="1"/>
            <p:nvPr/>
          </p:nvSpPr>
          <p:spPr>
            <a:xfrm>
              <a:off x="542923" y="1754753"/>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this, requiring the federal budget to be balanced each calendar year is typically a misguided overreaction.</a:t>
              </a:r>
            </a:p>
          </p:txBody>
        </p:sp>
      </p:grpSp>
    </p:spTree>
    <p:extLst>
      <p:ext uri="{BB962C8B-B14F-4D97-AF65-F5344CB8AC3E}">
        <p14:creationId xmlns:p14="http://schemas.microsoft.com/office/powerpoint/2010/main" val="90907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Argument Against a Budget Deficit</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o what extent have you balanced your budget? Is this a task you take seriously or something you rarely, if ever, think about?&#10;">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what extent have you balanced your budget? Is this a task you take seriously or something you rarely, if ever, think about?</a:t>
              </a:r>
            </a:p>
          </p:txBody>
        </p:sp>
      </p:grpSp>
      <p:pic>
        <p:nvPicPr>
          <p:cNvPr id="3" name="Picture 2" descr="A calculator and pen on top of a sheet of paper with budget-like numbers">
            <a:extLst>
              <a:ext uri="{FF2B5EF4-FFF2-40B4-BE49-F238E27FC236}">
                <a16:creationId xmlns:a16="http://schemas.microsoft.com/office/drawing/2014/main" id="{9566BD88-3416-484C-9D1E-AD76F7B8F408}"/>
              </a:ext>
            </a:extLst>
          </p:cNvPr>
          <p:cNvPicPr>
            <a:picLocks noChangeAspect="1"/>
          </p:cNvPicPr>
          <p:nvPr/>
        </p:nvPicPr>
        <p:blipFill>
          <a:blip r:embed="rId3"/>
          <a:stretch>
            <a:fillRect/>
          </a:stretch>
        </p:blipFill>
        <p:spPr>
          <a:xfrm>
            <a:off x="3223458" y="2830850"/>
            <a:ext cx="5745084" cy="3384345"/>
          </a:xfrm>
          <a:prstGeom prst="rect">
            <a:avLst/>
          </a:prstGeom>
        </p:spPr>
      </p:pic>
    </p:spTree>
    <p:extLst>
      <p:ext uri="{BB962C8B-B14F-4D97-AF65-F5344CB8AC3E}">
        <p14:creationId xmlns:p14="http://schemas.microsoft.com/office/powerpoint/2010/main" val="115825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A47D3-2BAC-43BD-8E1E-40ABC02B20E6}"/>
              </a:ext>
              <a:ext uri="{C183D7F6-B498-43B3-948B-1728B52AA6E4}">
                <adec:decorative xmlns:adec="http://schemas.microsoft.com/office/drawing/2017/decorative" val="1"/>
              </a:ext>
            </a:extLst>
          </p:cNvPr>
          <p:cNvSpPr/>
          <p:nvPr/>
        </p:nvSpPr>
        <p:spPr>
          <a:xfrm>
            <a:off x="1881187" y="1439392"/>
            <a:ext cx="8429625" cy="385292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724226"/>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Balanced budget amendments are a popular political idea, but their economic validity is questionable.</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684969"/>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Most economists accept that fiscal policy needs to be flexible enough to accommodate unforeseen expenditures, such as wars or recessions.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848670"/>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While persistent, large budget deficits can indeed be a problem, a balanced federal budget would prevent even small, temporary deficits that may be necessary for overall economic health.</a:t>
            </a:r>
          </a:p>
        </p:txBody>
      </p:sp>
    </p:spTree>
    <p:extLst>
      <p:ext uri="{BB962C8B-B14F-4D97-AF65-F5344CB8AC3E}">
        <p14:creationId xmlns:p14="http://schemas.microsoft.com/office/powerpoint/2010/main" val="244736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3909F-9531-4A9F-9E31-6F9D7224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5C1362-7115-4A44-AADA-E2C326DAC23F}">
  <ds:schemaRefs>
    <ds:schemaRef ds:uri="http://schemas.microsoft.com/office/2006/metadata/properties"/>
    <ds:schemaRef ds:uri="http://purl.org/dc/terms/"/>
    <ds:schemaRef ds:uri="http://www.w3.org/XML/1998/namespace"/>
    <ds:schemaRef ds:uri="fdab59f7-c3a7-48e5-acd8-618ce834776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06d9c582-05c2-476b-83d2-72ab8b1380b2"/>
    <ds:schemaRef ds:uri="http://purl.org/dc/dcmitype/"/>
  </ds:schemaRefs>
</ds:datastoreItem>
</file>

<file path=customXml/itemProps3.xml><?xml version="1.0" encoding="utf-8"?>
<ds:datastoreItem xmlns:ds="http://schemas.openxmlformats.org/officeDocument/2006/customXml" ds:itemID="{758B1F99-9BCF-4EF6-BF40-9ED347A26E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768</TotalTime>
  <Words>734</Words>
  <Application>Microsoft Office PowerPoint</Application>
  <PresentationFormat>Widescreen</PresentationFormat>
  <Paragraphs>346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Arial</vt:lpstr>
      <vt:lpstr>Calibri</vt:lpstr>
      <vt:lpstr>Calibri Light</vt:lpstr>
      <vt:lpstr>1_Office Theme</vt:lpstr>
      <vt:lpstr>The Question of a Balanced Budget</vt:lpstr>
      <vt:lpstr>Introduction</vt:lpstr>
      <vt:lpstr>Household Budget vs. Government Budget</vt:lpstr>
      <vt:lpstr>Arguments for a Budget Deficit</vt:lpstr>
      <vt:lpstr>Argument Against a Budget Deficit1</vt:lpstr>
      <vt:lpstr>Argument Against a Budget Deficit2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in Economics, 2nd Edition</dc:title>
  <dc:creator>Hawkes Learning</dc:creator>
  <cp:lastModifiedBy>Caitlin Coleman</cp:lastModifiedBy>
  <cp:revision>50</cp:revision>
  <dcterms:modified xsi:type="dcterms:W3CDTF">2026-02-02T19:34:52Z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