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Lst>
  <p:notesMasterIdLst>
    <p:notesMasterId r:id="rId17"/>
  </p:notesMasterIdLst>
  <p:sldIdLst>
    <p:sldId id="436" r:id="rId5"/>
    <p:sldId id="437" r:id="rId6"/>
    <p:sldId id="438" r:id="rId7"/>
    <p:sldId id="439" r:id="rId8"/>
    <p:sldId id="440" r:id="rId9"/>
    <p:sldId id="441" r:id="rId10"/>
    <p:sldId id="442" r:id="rId11"/>
    <p:sldId id="443" r:id="rId12"/>
    <p:sldId id="444" r:id="rId13"/>
    <p:sldId id="445" r:id="rId14"/>
    <p:sldId id="446" r:id="rId15"/>
    <p:sldId id="340" r:id="rId16"/>
  </p:sldIdLst>
  <p:sldSz cx="12192000" cy="6858000"/>
  <p:notesSz cx="6858000" cy="9144000"/>
  <p:embeddedFontLst>
    <p:embeddedFont>
      <p:font typeface="Century Gothic" panose="020B050202020202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0B9A8A-8331-4DCF-BCC3-7C01FF0AD086}" v="5" dt="2026-02-02T19:29:15.0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529" autoAdjust="0"/>
  </p:normalViewPr>
  <p:slideViewPr>
    <p:cSldViewPr snapToGrid="0">
      <p:cViewPr varScale="1">
        <p:scale>
          <a:sx n="67" d="100"/>
          <a:sy n="67" d="100"/>
        </p:scale>
        <p:origin x="119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34"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delMainMaster">
      <pc:chgData name="Caitlin Coleman" userId="96f87ca1-0e64-4ae8-8d77-98757b85df0b" providerId="ADAL" clId="{DDA6BCD5-DC0D-434C-93A0-51E2BCD25B34}" dt="2026-02-02T19:28:13.658" v="5" actId="6549"/>
      <pc:docMkLst>
        <pc:docMk/>
      </pc:docMkLst>
      <pc:sldChg chg="del">
        <pc:chgData name="Caitlin Coleman" userId="96f87ca1-0e64-4ae8-8d77-98757b85df0b" providerId="ADAL" clId="{DDA6BCD5-DC0D-434C-93A0-51E2BCD25B34}" dt="2026-02-02T19:27:48.248" v="2" actId="47"/>
        <pc:sldMkLst>
          <pc:docMk/>
          <pc:sldMk cId="0" sldId="256"/>
        </pc:sldMkLst>
      </pc:sldChg>
      <pc:sldChg chg="del">
        <pc:chgData name="Caitlin Coleman" userId="96f87ca1-0e64-4ae8-8d77-98757b85df0b" providerId="ADAL" clId="{DDA6BCD5-DC0D-434C-93A0-51E2BCD25B34}" dt="2026-02-02T19:27:48.248" v="2" actId="47"/>
        <pc:sldMkLst>
          <pc:docMk/>
          <pc:sldMk cId="0" sldId="258"/>
        </pc:sldMkLst>
      </pc:sldChg>
      <pc:sldChg chg="del">
        <pc:chgData name="Caitlin Coleman" userId="96f87ca1-0e64-4ae8-8d77-98757b85df0b" providerId="ADAL" clId="{DDA6BCD5-DC0D-434C-93A0-51E2BCD25B34}" dt="2026-02-02T19:27:48.248" v="2" actId="47"/>
        <pc:sldMkLst>
          <pc:docMk/>
          <pc:sldMk cId="0" sldId="275"/>
        </pc:sldMkLst>
      </pc:sldChg>
      <pc:sldChg chg="add">
        <pc:chgData name="Caitlin Coleman" userId="96f87ca1-0e64-4ae8-8d77-98757b85df0b" providerId="ADAL" clId="{DDA6BCD5-DC0D-434C-93A0-51E2BCD25B34}" dt="2026-02-02T19:27:41.910" v="1"/>
        <pc:sldMkLst>
          <pc:docMk/>
          <pc:sldMk cId="1693029773" sldId="340"/>
        </pc:sldMkLst>
      </pc:sldChg>
      <pc:sldChg chg="del">
        <pc:chgData name="Caitlin Coleman" userId="96f87ca1-0e64-4ae8-8d77-98757b85df0b" providerId="ADAL" clId="{DDA6BCD5-DC0D-434C-93A0-51E2BCD25B34}" dt="2026-02-02T19:27:48.248" v="2" actId="47"/>
        <pc:sldMkLst>
          <pc:docMk/>
          <pc:sldMk cId="932547792" sldId="369"/>
        </pc:sldMkLst>
      </pc:sldChg>
      <pc:sldChg chg="del">
        <pc:chgData name="Caitlin Coleman" userId="96f87ca1-0e64-4ae8-8d77-98757b85df0b" providerId="ADAL" clId="{DDA6BCD5-DC0D-434C-93A0-51E2BCD25B34}" dt="2026-02-02T19:27:48.248" v="2" actId="47"/>
        <pc:sldMkLst>
          <pc:docMk/>
          <pc:sldMk cId="2336260528" sldId="372"/>
        </pc:sldMkLst>
      </pc:sldChg>
      <pc:sldChg chg="del">
        <pc:chgData name="Caitlin Coleman" userId="96f87ca1-0e64-4ae8-8d77-98757b85df0b" providerId="ADAL" clId="{DDA6BCD5-DC0D-434C-93A0-51E2BCD25B34}" dt="2026-02-02T19:27:48.248" v="2" actId="47"/>
        <pc:sldMkLst>
          <pc:docMk/>
          <pc:sldMk cId="1367550219" sldId="394"/>
        </pc:sldMkLst>
      </pc:sldChg>
      <pc:sldChg chg="del">
        <pc:chgData name="Caitlin Coleman" userId="96f87ca1-0e64-4ae8-8d77-98757b85df0b" providerId="ADAL" clId="{DDA6BCD5-DC0D-434C-93A0-51E2BCD25B34}" dt="2026-02-02T19:27:48.248" v="2" actId="47"/>
        <pc:sldMkLst>
          <pc:docMk/>
          <pc:sldMk cId="2785959786" sldId="395"/>
        </pc:sldMkLst>
      </pc:sldChg>
      <pc:sldChg chg="del">
        <pc:chgData name="Caitlin Coleman" userId="96f87ca1-0e64-4ae8-8d77-98757b85df0b" providerId="ADAL" clId="{DDA6BCD5-DC0D-434C-93A0-51E2BCD25B34}" dt="2026-02-02T19:27:48.248" v="2" actId="47"/>
        <pc:sldMkLst>
          <pc:docMk/>
          <pc:sldMk cId="710936285" sldId="396"/>
        </pc:sldMkLst>
      </pc:sldChg>
      <pc:sldChg chg="del">
        <pc:chgData name="Caitlin Coleman" userId="96f87ca1-0e64-4ae8-8d77-98757b85df0b" providerId="ADAL" clId="{DDA6BCD5-DC0D-434C-93A0-51E2BCD25B34}" dt="2026-02-02T19:27:48.248" v="2" actId="47"/>
        <pc:sldMkLst>
          <pc:docMk/>
          <pc:sldMk cId="4249047185" sldId="397"/>
        </pc:sldMkLst>
      </pc:sldChg>
      <pc:sldChg chg="del">
        <pc:chgData name="Caitlin Coleman" userId="96f87ca1-0e64-4ae8-8d77-98757b85df0b" providerId="ADAL" clId="{DDA6BCD5-DC0D-434C-93A0-51E2BCD25B34}" dt="2026-02-02T19:27:48.248" v="2" actId="47"/>
        <pc:sldMkLst>
          <pc:docMk/>
          <pc:sldMk cId="3324657665" sldId="398"/>
        </pc:sldMkLst>
      </pc:sldChg>
      <pc:sldChg chg="del">
        <pc:chgData name="Caitlin Coleman" userId="96f87ca1-0e64-4ae8-8d77-98757b85df0b" providerId="ADAL" clId="{DDA6BCD5-DC0D-434C-93A0-51E2BCD25B34}" dt="2026-02-02T19:27:48.248" v="2" actId="47"/>
        <pc:sldMkLst>
          <pc:docMk/>
          <pc:sldMk cId="575798730" sldId="399"/>
        </pc:sldMkLst>
      </pc:sldChg>
      <pc:sldChg chg="del">
        <pc:chgData name="Caitlin Coleman" userId="96f87ca1-0e64-4ae8-8d77-98757b85df0b" providerId="ADAL" clId="{DDA6BCD5-DC0D-434C-93A0-51E2BCD25B34}" dt="2026-02-02T19:27:48.248" v="2" actId="47"/>
        <pc:sldMkLst>
          <pc:docMk/>
          <pc:sldMk cId="407321673" sldId="400"/>
        </pc:sldMkLst>
      </pc:sldChg>
      <pc:sldChg chg="add">
        <pc:chgData name="Caitlin Coleman" userId="96f87ca1-0e64-4ae8-8d77-98757b85df0b" providerId="ADAL" clId="{DDA6BCD5-DC0D-434C-93A0-51E2BCD25B34}" dt="2026-02-02T19:27:30.378" v="0"/>
        <pc:sldMkLst>
          <pc:docMk/>
          <pc:sldMk cId="0" sldId="436"/>
        </pc:sldMkLst>
      </pc:sldChg>
      <pc:sldChg chg="modSp add mod">
        <pc:chgData name="Caitlin Coleman" userId="96f87ca1-0e64-4ae8-8d77-98757b85df0b" providerId="ADAL" clId="{DDA6BCD5-DC0D-434C-93A0-51E2BCD25B34}" dt="2026-02-02T19:27:53.868" v="3" actId="6549"/>
        <pc:sldMkLst>
          <pc:docMk/>
          <pc:sldMk cId="3291198259" sldId="437"/>
        </pc:sldMkLst>
        <pc:spChg chg="mod">
          <ac:chgData name="Caitlin Coleman" userId="96f87ca1-0e64-4ae8-8d77-98757b85df0b" providerId="ADAL" clId="{DDA6BCD5-DC0D-434C-93A0-51E2BCD25B34}" dt="2026-02-02T19:27:53.868" v="3" actId="6549"/>
          <ac:spMkLst>
            <pc:docMk/>
            <pc:sldMk cId="3291198259" sldId="437"/>
            <ac:spMk id="26" creationId="{00000000-0000-0000-0000-000000000000}"/>
          </ac:spMkLst>
        </pc:spChg>
      </pc:sldChg>
      <pc:sldChg chg="add">
        <pc:chgData name="Caitlin Coleman" userId="96f87ca1-0e64-4ae8-8d77-98757b85df0b" providerId="ADAL" clId="{DDA6BCD5-DC0D-434C-93A0-51E2BCD25B34}" dt="2026-02-02T19:27:30.378" v="0"/>
        <pc:sldMkLst>
          <pc:docMk/>
          <pc:sldMk cId="0" sldId="438"/>
        </pc:sldMkLst>
      </pc:sldChg>
      <pc:sldChg chg="add">
        <pc:chgData name="Caitlin Coleman" userId="96f87ca1-0e64-4ae8-8d77-98757b85df0b" providerId="ADAL" clId="{DDA6BCD5-DC0D-434C-93A0-51E2BCD25B34}" dt="2026-02-02T19:27:30.378" v="0"/>
        <pc:sldMkLst>
          <pc:docMk/>
          <pc:sldMk cId="2606145835" sldId="439"/>
        </pc:sldMkLst>
      </pc:sldChg>
      <pc:sldChg chg="add">
        <pc:chgData name="Caitlin Coleman" userId="96f87ca1-0e64-4ae8-8d77-98757b85df0b" providerId="ADAL" clId="{DDA6BCD5-DC0D-434C-93A0-51E2BCD25B34}" dt="2026-02-02T19:27:30.378" v="0"/>
        <pc:sldMkLst>
          <pc:docMk/>
          <pc:sldMk cId="2847269476" sldId="440"/>
        </pc:sldMkLst>
      </pc:sldChg>
      <pc:sldChg chg="add">
        <pc:chgData name="Caitlin Coleman" userId="96f87ca1-0e64-4ae8-8d77-98757b85df0b" providerId="ADAL" clId="{DDA6BCD5-DC0D-434C-93A0-51E2BCD25B34}" dt="2026-02-02T19:27:30.378" v="0"/>
        <pc:sldMkLst>
          <pc:docMk/>
          <pc:sldMk cId="2506228745" sldId="441"/>
        </pc:sldMkLst>
      </pc:sldChg>
      <pc:sldChg chg="modSp add mod">
        <pc:chgData name="Caitlin Coleman" userId="96f87ca1-0e64-4ae8-8d77-98757b85df0b" providerId="ADAL" clId="{DDA6BCD5-DC0D-434C-93A0-51E2BCD25B34}" dt="2026-02-02T19:28:04.648" v="4" actId="6549"/>
        <pc:sldMkLst>
          <pc:docMk/>
          <pc:sldMk cId="1217525675" sldId="442"/>
        </pc:sldMkLst>
        <pc:spChg chg="mod">
          <ac:chgData name="Caitlin Coleman" userId="96f87ca1-0e64-4ae8-8d77-98757b85df0b" providerId="ADAL" clId="{DDA6BCD5-DC0D-434C-93A0-51E2BCD25B34}" dt="2026-02-02T19:28:04.648" v="4" actId="6549"/>
          <ac:spMkLst>
            <pc:docMk/>
            <pc:sldMk cId="1217525675" sldId="442"/>
            <ac:spMk id="26" creationId="{00000000-0000-0000-0000-000000000000}"/>
          </ac:spMkLst>
        </pc:spChg>
      </pc:sldChg>
      <pc:sldChg chg="add">
        <pc:chgData name="Caitlin Coleman" userId="96f87ca1-0e64-4ae8-8d77-98757b85df0b" providerId="ADAL" clId="{DDA6BCD5-DC0D-434C-93A0-51E2BCD25B34}" dt="2026-02-02T19:27:30.378" v="0"/>
        <pc:sldMkLst>
          <pc:docMk/>
          <pc:sldMk cId="342055178" sldId="443"/>
        </pc:sldMkLst>
      </pc:sldChg>
      <pc:sldChg chg="add">
        <pc:chgData name="Caitlin Coleman" userId="96f87ca1-0e64-4ae8-8d77-98757b85df0b" providerId="ADAL" clId="{DDA6BCD5-DC0D-434C-93A0-51E2BCD25B34}" dt="2026-02-02T19:27:30.378" v="0"/>
        <pc:sldMkLst>
          <pc:docMk/>
          <pc:sldMk cId="189991407" sldId="444"/>
        </pc:sldMkLst>
      </pc:sldChg>
      <pc:sldChg chg="add">
        <pc:chgData name="Caitlin Coleman" userId="96f87ca1-0e64-4ae8-8d77-98757b85df0b" providerId="ADAL" clId="{DDA6BCD5-DC0D-434C-93A0-51E2BCD25B34}" dt="2026-02-02T19:27:30.378" v="0"/>
        <pc:sldMkLst>
          <pc:docMk/>
          <pc:sldMk cId="1473689899" sldId="445"/>
        </pc:sldMkLst>
      </pc:sldChg>
      <pc:sldChg chg="modSp add mod">
        <pc:chgData name="Caitlin Coleman" userId="96f87ca1-0e64-4ae8-8d77-98757b85df0b" providerId="ADAL" clId="{DDA6BCD5-DC0D-434C-93A0-51E2BCD25B34}" dt="2026-02-02T19:28:13.658" v="5" actId="6549"/>
        <pc:sldMkLst>
          <pc:docMk/>
          <pc:sldMk cId="3113873548" sldId="446"/>
        </pc:sldMkLst>
        <pc:spChg chg="mod">
          <ac:chgData name="Caitlin Coleman" userId="96f87ca1-0e64-4ae8-8d77-98757b85df0b" providerId="ADAL" clId="{DDA6BCD5-DC0D-434C-93A0-51E2BCD25B34}" dt="2026-02-02T19:28:13.658" v="5" actId="6549"/>
          <ac:spMkLst>
            <pc:docMk/>
            <pc:sldMk cId="3113873548" sldId="446"/>
            <ac:spMk id="26" creationId="{00000000-0000-0000-0000-000000000000}"/>
          </ac:spMkLst>
        </pc:spChg>
      </pc:sldChg>
      <pc:sldMasterChg chg="del delSldLayout">
        <pc:chgData name="Caitlin Coleman" userId="96f87ca1-0e64-4ae8-8d77-98757b85df0b" providerId="ADAL" clId="{DDA6BCD5-DC0D-434C-93A0-51E2BCD25B34}" dt="2026-02-02T19:27:48.248" v="2" actId="47"/>
        <pc:sldMasterMkLst>
          <pc:docMk/>
          <pc:sldMasterMk cId="1384647150" sldId="2147483658"/>
        </pc:sldMasterMkLst>
        <pc:sldLayoutChg chg="del">
          <pc:chgData name="Caitlin Coleman" userId="96f87ca1-0e64-4ae8-8d77-98757b85df0b" providerId="ADAL" clId="{DDA6BCD5-DC0D-434C-93A0-51E2BCD25B34}" dt="2026-02-02T19:27:48.248" v="2" actId="47"/>
          <pc:sldLayoutMkLst>
            <pc:docMk/>
            <pc:sldMasterMk cId="1384647150" sldId="2147483658"/>
            <pc:sldLayoutMk cId="1337463407" sldId="2147483659"/>
          </pc:sldLayoutMkLst>
        </pc:sldLayoutChg>
        <pc:sldLayoutChg chg="del">
          <pc:chgData name="Caitlin Coleman" userId="96f87ca1-0e64-4ae8-8d77-98757b85df0b" providerId="ADAL" clId="{DDA6BCD5-DC0D-434C-93A0-51E2BCD25B34}" dt="2026-02-02T19:27:48.248" v="2" actId="47"/>
          <pc:sldLayoutMkLst>
            <pc:docMk/>
            <pc:sldMasterMk cId="1384647150" sldId="2147483658"/>
            <pc:sldLayoutMk cId="1214690071" sldId="2147483660"/>
          </pc:sldLayoutMkLst>
        </pc:sldLayoutChg>
        <pc:sldLayoutChg chg="del">
          <pc:chgData name="Caitlin Coleman" userId="96f87ca1-0e64-4ae8-8d77-98757b85df0b" providerId="ADAL" clId="{DDA6BCD5-DC0D-434C-93A0-51E2BCD25B34}" dt="2026-02-02T19:27:48.248" v="2" actId="47"/>
          <pc:sldLayoutMkLst>
            <pc:docMk/>
            <pc:sldMasterMk cId="1384647150" sldId="2147483658"/>
            <pc:sldLayoutMk cId="702943461" sldId="2147483661"/>
          </pc:sldLayoutMkLst>
        </pc:sldLayoutChg>
        <pc:sldLayoutChg chg="del">
          <pc:chgData name="Caitlin Coleman" userId="96f87ca1-0e64-4ae8-8d77-98757b85df0b" providerId="ADAL" clId="{DDA6BCD5-DC0D-434C-93A0-51E2BCD25B34}" dt="2026-02-02T19:27:48.248" v="2" actId="47"/>
          <pc:sldLayoutMkLst>
            <pc:docMk/>
            <pc:sldMasterMk cId="1384647150" sldId="2147483658"/>
            <pc:sldLayoutMk cId="4141843515" sldId="2147483662"/>
          </pc:sldLayoutMkLst>
        </pc:sldLayoutChg>
        <pc:sldLayoutChg chg="del">
          <pc:chgData name="Caitlin Coleman" userId="96f87ca1-0e64-4ae8-8d77-98757b85df0b" providerId="ADAL" clId="{DDA6BCD5-DC0D-434C-93A0-51E2BCD25B34}" dt="2026-02-02T19:27:48.248" v="2" actId="47"/>
          <pc:sldLayoutMkLst>
            <pc:docMk/>
            <pc:sldMasterMk cId="1384647150" sldId="2147483658"/>
            <pc:sldLayoutMk cId="274455112" sldId="2147483663"/>
          </pc:sldLayoutMkLst>
        </pc:sldLayoutChg>
        <pc:sldLayoutChg chg="del">
          <pc:chgData name="Caitlin Coleman" userId="96f87ca1-0e64-4ae8-8d77-98757b85df0b" providerId="ADAL" clId="{DDA6BCD5-DC0D-434C-93A0-51E2BCD25B34}" dt="2026-02-02T19:27:48.248" v="2" actId="47"/>
          <pc:sldLayoutMkLst>
            <pc:docMk/>
            <pc:sldMasterMk cId="1384647150" sldId="2147483658"/>
            <pc:sldLayoutMk cId="1701174192" sldId="2147483664"/>
          </pc:sldLayoutMkLst>
        </pc:sldLayoutChg>
        <pc:sldLayoutChg chg="del">
          <pc:chgData name="Caitlin Coleman" userId="96f87ca1-0e64-4ae8-8d77-98757b85df0b" providerId="ADAL" clId="{DDA6BCD5-DC0D-434C-93A0-51E2BCD25B34}" dt="2026-02-02T19:27:48.248" v="2" actId="47"/>
          <pc:sldLayoutMkLst>
            <pc:docMk/>
            <pc:sldMasterMk cId="1384647150" sldId="2147483658"/>
            <pc:sldLayoutMk cId="1537406055" sldId="2147483665"/>
          </pc:sldLayoutMkLst>
        </pc:sldLayoutChg>
        <pc:sldLayoutChg chg="del">
          <pc:chgData name="Caitlin Coleman" userId="96f87ca1-0e64-4ae8-8d77-98757b85df0b" providerId="ADAL" clId="{DDA6BCD5-DC0D-434C-93A0-51E2BCD25B34}" dt="2026-02-02T19:27:48.248" v="2" actId="47"/>
          <pc:sldLayoutMkLst>
            <pc:docMk/>
            <pc:sldMasterMk cId="1384647150" sldId="2147483658"/>
            <pc:sldLayoutMk cId="562343941" sldId="2147483666"/>
          </pc:sldLayoutMkLst>
        </pc:sldLayoutChg>
        <pc:sldLayoutChg chg="del">
          <pc:chgData name="Caitlin Coleman" userId="96f87ca1-0e64-4ae8-8d77-98757b85df0b" providerId="ADAL" clId="{DDA6BCD5-DC0D-434C-93A0-51E2BCD25B34}" dt="2026-02-02T19:27:48.248" v="2" actId="47"/>
          <pc:sldLayoutMkLst>
            <pc:docMk/>
            <pc:sldMasterMk cId="1384647150" sldId="2147483658"/>
            <pc:sldLayoutMk cId="509971829" sldId="2147483667"/>
          </pc:sldLayoutMkLst>
        </pc:sldLayoutChg>
        <pc:sldLayoutChg chg="del">
          <pc:chgData name="Caitlin Coleman" userId="96f87ca1-0e64-4ae8-8d77-98757b85df0b" providerId="ADAL" clId="{DDA6BCD5-DC0D-434C-93A0-51E2BCD25B34}" dt="2026-02-02T19:27:48.248" v="2" actId="47"/>
          <pc:sldLayoutMkLst>
            <pc:docMk/>
            <pc:sldMasterMk cId="1384647150" sldId="2147483658"/>
            <pc:sldLayoutMk cId="3800717519" sldId="2147483668"/>
          </pc:sldLayoutMkLst>
        </pc:sldLayoutChg>
        <pc:sldLayoutChg chg="del">
          <pc:chgData name="Caitlin Coleman" userId="96f87ca1-0e64-4ae8-8d77-98757b85df0b" providerId="ADAL" clId="{DDA6BCD5-DC0D-434C-93A0-51E2BCD25B34}" dt="2026-02-02T19:27:48.248" v="2" actId="47"/>
          <pc:sldLayoutMkLst>
            <pc:docMk/>
            <pc:sldMasterMk cId="1384647150" sldId="2147483658"/>
            <pc:sldLayoutMk cId="2801570615" sldId="214748366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It proves difficult to explain to politicians how countercyclical fiscal policy, that runs against the tide of the business cycle, should work. Countercyclical policy says that an economic boom should be an appropriate time for keeping taxes high and restraining spending. Politicians tend to prove less willing to hear the message that in good economic times, they should propose tax increases and spending limits. From a political viewpoint, sometimes it simply just looks better to maintain a booming economic climate.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398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In the early 1960s, many economists believed that the problem of the business cycle, unemployment, and inflation were all but solved. The U.S. economy faced several significant recessions in the 1960s, 70s, and 80s, showing that the problems of macroeconomic policy were not entirely solved. As economists began to explore these problems, they identified several issues that make discretionary fiscal policy more difficult than previously believed during the optimism of the 1960s.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66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Fiscal policy affects both aggregate demand and interest rates. An increase in government budget deficits shifts the demand for financial capital rightward. An increase in budget deficits by 1% of GDP will cause an increase of roughly ½% to 1% in the interest rate.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Expansionary fiscal policy, through tax cuts and increased government spending, is intended to increase aggregate demand. If expansionary fiscal policy also increases interest rates, firms and households are discouraged from borrowing and spending, which reduces aggregate demand. Even if the effect of expansionary fiscal policy is not completely offset, fiscal policy can still end up less powerful than was originally expected. We refer to this as crowding out. If expansionary fiscal policy is to work as intended, the government must coordinate fiscal and monetary policy.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328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government can change monetary policy multiple times a year, but it takes a substantially longer time to enact fiscal policy.</a:t>
            </a:r>
          </a:p>
          <a:p>
            <a:pPr marL="0" lvl="0" indent="0" algn="l" rtl="0">
              <a:spcBef>
                <a:spcPts val="0"/>
              </a:spcBef>
              <a:spcAft>
                <a:spcPts val="0"/>
              </a:spcAft>
              <a:buNone/>
            </a:pPr>
            <a:r>
              <a:rPr lang="en-US" dirty="0"/>
              <a:t>Recognition Lag: time it takes to determine that a recession has occurred</a:t>
            </a:r>
          </a:p>
          <a:p>
            <a:pPr marL="0" lvl="0" indent="0" algn="l" rtl="0">
              <a:spcBef>
                <a:spcPts val="0"/>
              </a:spcBef>
              <a:spcAft>
                <a:spcPts val="0"/>
              </a:spcAft>
              <a:buNone/>
            </a:pPr>
            <a:r>
              <a:rPr lang="en-US" dirty="0"/>
              <a:t>Legislative Lag: time it takes to pass a bill</a:t>
            </a:r>
          </a:p>
          <a:p>
            <a:pPr marL="0" lvl="0" indent="0" algn="l" rtl="0">
              <a:spcBef>
                <a:spcPts val="0"/>
              </a:spcBef>
              <a:spcAft>
                <a:spcPts val="0"/>
              </a:spcAft>
              <a:buNone/>
            </a:pPr>
            <a:r>
              <a:rPr lang="en-US" dirty="0"/>
              <a:t>Implementation Lag: time it takes to start projects after a bill is passed</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1646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temporary tax cut or spending increase will last only for a year or two and then revert to its original level. A permanent tax cut or spending increase is expected to stay in place for the foreseeable future. The appropriate policy may be an expansionary fiscal policy with large budget deficits during a recession and a contractionary fiscal policy with budget surpluses when the economy is growing. If both policies are explicitly temporary, they will have a less powerful effect than a permanent policy.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5795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How would you react if the government announced a tax cut that would only last one year? What about if the government announced a permanent tax cut? Consider the different policies that were enacted during the COVID-19 pandemic to help ease the economic implications of the virus. Do you think the time frames of the policies had an impact on their effects?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8770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When an economy begins to recover from a recession, it does not immediately revert to its state from before the start of the recession. The economy's internal structure has evolved and changed, and the process of recovery can take time. Fiscal policy can increase demand, but the process of structural economic change, the expansion of a new set of industries and the movement of workers, inevitably takes a long time.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628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Fiscal policy can help an economy that is producing below its potential GDP to expand aggregate demand so that it produces closer to potential GDP, thus lowering unemployment. However, fiscal policy cannot help an economy produce at an output level above potential GDP without causing inflation. At this point, unemployment becomes so low that workers become scarce, and wages rise rapidly.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075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566100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76154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1388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4105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649884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06609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930603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849656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787998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41379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73757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221320626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a:extLst>
              <a:ext uri="{C183D7F6-B498-43B3-948B-1728B52AA6E4}">
                <adec:decorative xmlns:adec="http://schemas.microsoft.com/office/drawing/2017/decorative" val="1"/>
              </a:ext>
            </a:extLst>
          </p:cNvPr>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defTabSz="457200" rtl="0" eaLnBrk="1" fontAlgn="auto" latinLnBrk="0" hangingPunct="1">
              <a:lnSpc>
                <a:spcPct val="100000"/>
              </a:lnSpc>
              <a:spcBef>
                <a:spcPts val="0"/>
              </a:spcBef>
              <a:spcAft>
                <a:spcPts val="0"/>
              </a:spcAft>
              <a:buClr>
                <a:srgbClr val="404040"/>
              </a:buClr>
              <a:buSzPts val="1800"/>
              <a:buFont typeface="Calibri"/>
              <a:buNone/>
              <a:tabLst/>
              <a:defRPr/>
            </a:pPr>
            <a:endParaRPr kumimoji="0" sz="1800" b="0" i="0" u="none" strike="noStrike" kern="1200" cap="none" spc="0" normalizeH="0" baseline="0" noProof="0">
              <a:ln>
                <a:noFill/>
              </a:ln>
              <a:solidFill>
                <a:srgbClr val="404040"/>
              </a:solidFill>
              <a:effectLst/>
              <a:uLnTx/>
              <a:uFillTx/>
              <a:latin typeface="Calibri"/>
              <a:ea typeface="Calibri"/>
              <a:cs typeface="Calibri"/>
              <a:sym typeface="Calibri"/>
            </a:endParaRPr>
          </a:p>
        </p:txBody>
      </p:sp>
      <p:sp>
        <p:nvSpPr>
          <p:cNvPr id="50" name="Google Shape;50;p1"/>
          <p:cNvSpPr txBox="1">
            <a:spLocks noGrp="1"/>
          </p:cNvSpPr>
          <p:nvPr>
            <p:ph type="title" idx="4294967295"/>
          </p:nvPr>
        </p:nvSpPr>
        <p:spPr>
          <a:xfrm>
            <a:off x="1569719" y="2081740"/>
            <a:ext cx="9052562" cy="2862282"/>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
                <a:srgbClr val="000000"/>
              </a:buClr>
              <a:buSzPts val="6000"/>
              <a:buFont typeface="Century Gothic"/>
              <a:buNone/>
              <a:tabLst/>
              <a:defRPr/>
            </a:pPr>
            <a:r>
              <a:rPr kumimoji="0" lang="en-US" sz="6000" b="0" i="0" u="none" strike="noStrike" kern="1200" cap="none" spc="0" normalizeH="0" baseline="0" noProof="0" dirty="0">
                <a:ln>
                  <a:noFill/>
                </a:ln>
                <a:solidFill>
                  <a:srgbClr val="000000"/>
                </a:solidFill>
                <a:effectLst/>
                <a:uLnTx/>
                <a:uFillTx/>
                <a:latin typeface="Century Gothic"/>
                <a:ea typeface="Century Gothic"/>
                <a:cs typeface="Century Gothic"/>
                <a:sym typeface="Century Gothic"/>
              </a:rPr>
              <a:t>Practical Problems with Discretionary Fiscal Policy</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51" name="Google Shape;51;p1">
            <a:extLst>
              <a:ext uri="{C183D7F6-B498-43B3-948B-1728B52AA6E4}">
                <adec:decorative xmlns:adec="http://schemas.microsoft.com/office/drawing/2017/decorative" val="1"/>
              </a:ext>
            </a:extLst>
          </p:cNvPr>
          <p:cNvCxnSpPr/>
          <p:nvPr/>
        </p:nvCxnSpPr>
        <p:spPr>
          <a:xfrm>
            <a:off x="3130060" y="4953712"/>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defTabSz="457200" rtl="0" eaLnBrk="1" fontAlgn="auto" latinLnBrk="0" hangingPunct="1">
              <a:lnSpc>
                <a:spcPct val="100000"/>
              </a:lnSpc>
              <a:spcBef>
                <a:spcPts val="0"/>
              </a:spcBef>
              <a:spcAft>
                <a:spcPts val="0"/>
              </a:spcAft>
              <a:buClr>
                <a:srgbClr val="FFFFFF"/>
              </a:buClr>
              <a:buSzPts val="3000"/>
              <a:buFont typeface="Century Gothic"/>
              <a:buNone/>
              <a:tabLst/>
              <a:defRPr/>
            </a:pPr>
            <a:r>
              <a:rPr kumimoji="0" lang="en-US" sz="3000" b="1" i="0" u="none" strike="noStrike" kern="1200" cap="none" spc="0" normalizeH="0" baseline="0" noProof="0">
                <a:ln>
                  <a:noFill/>
                </a:ln>
                <a:solidFill>
                  <a:srgbClr val="FFFFFF"/>
                </a:solidFill>
                <a:effectLst/>
                <a:uLnTx/>
                <a:uFillTx/>
                <a:latin typeface="Century Gothic"/>
                <a:ea typeface="Century Gothic"/>
                <a:cs typeface="Century Gothic"/>
                <a:sym typeface="Century Gothic"/>
              </a:rPr>
              <a:t>HAWKES</a:t>
            </a:r>
            <a:r>
              <a:rPr kumimoji="0" lang="en-US" sz="2800" b="0" i="0" u="none" strike="noStrike" kern="1200" cap="none" spc="0" normalizeH="0" baseline="0" noProof="0">
                <a:ln>
                  <a:noFill/>
                </a:ln>
                <a:solidFill>
                  <a:srgbClr val="FFFFFF"/>
                </a:solidFill>
                <a:effectLst/>
                <a:uLnTx/>
                <a:uFillTx/>
                <a:latin typeface="Century Gothic"/>
                <a:ea typeface="Century Gothic"/>
                <a:cs typeface="Century Gothic"/>
                <a:sym typeface="Century Gothic"/>
              </a:rPr>
              <a:t> LEARNING</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3" name="Google Shape;53;p1">
            <a:extLst>
              <a:ext uri="{C183D7F6-B498-43B3-948B-1728B52AA6E4}">
                <adec:decorative xmlns:adec="http://schemas.microsoft.com/office/drawing/2017/decorative" val="1"/>
              </a:ext>
            </a:extLst>
          </p:cNvPr>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702325" y="408619"/>
            <a:ext cx="878681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Political Realties and Discretionary Fiscal Policy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It proves difficult to explain to politicians how countercyclical fiscal policy, that runs against the tide of the business cycle, should work.">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It proves difficult to explain to politicians how countercyclical fiscal policy, that runs against the tide of the business cycle, should work.</a:t>
              </a:r>
            </a:p>
          </p:txBody>
        </p:sp>
      </p:grpSp>
      <p:grpSp>
        <p:nvGrpSpPr>
          <p:cNvPr id="12" name="Group 11" descr="Countercyclical policy says that an economic boom should be an appropriate time for keeping taxes high and restraining spending.">
            <a:extLst>
              <a:ext uri="{FF2B5EF4-FFF2-40B4-BE49-F238E27FC236}">
                <a16:creationId xmlns:a16="http://schemas.microsoft.com/office/drawing/2014/main" id="{1FCE88C0-12B0-4BFD-B1EC-2AFE88155099}"/>
              </a:ext>
            </a:extLst>
          </p:cNvPr>
          <p:cNvGrpSpPr/>
          <p:nvPr/>
        </p:nvGrpSpPr>
        <p:grpSpPr>
          <a:xfrm>
            <a:off x="2069814" y="2495629"/>
            <a:ext cx="8052105"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81021"/>
              <a:ext cx="8055259"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Countercyclical policy says that an economic boom should be an appropriate time for keeping taxes high and restraining spending.</a:t>
              </a:r>
            </a:p>
          </p:txBody>
        </p:sp>
      </p:grpSp>
      <p:grpSp>
        <p:nvGrpSpPr>
          <p:cNvPr id="18" name="Group 17" descr="Politicians tend to prove less willing to hear the message that in good economic times, they should propose tax increases and spending limits.">
            <a:extLst>
              <a:ext uri="{FF2B5EF4-FFF2-40B4-BE49-F238E27FC236}">
                <a16:creationId xmlns:a16="http://schemas.microsoft.com/office/drawing/2014/main" id="{E9D645EB-241F-4F9B-863D-C6DF2287895D}"/>
              </a:ext>
            </a:extLst>
          </p:cNvPr>
          <p:cNvGrpSpPr/>
          <p:nvPr/>
        </p:nvGrpSpPr>
        <p:grpSpPr>
          <a:xfrm>
            <a:off x="2064029" y="3388228"/>
            <a:ext cx="8057890" cy="806935"/>
            <a:chOff x="542923" y="1736761"/>
            <a:chExt cx="8063943" cy="80693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70519"/>
              <a:ext cx="8063943"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Politicians tend to prove less willing to hear the message that in good economic times, they should propose tax increases and spending limits.</a:t>
              </a:r>
            </a:p>
          </p:txBody>
        </p:sp>
      </p:grpSp>
      <p:grpSp>
        <p:nvGrpSpPr>
          <p:cNvPr id="14" name="Group 13" descr="From a political viewpoint, sometimes it simply just looks better to maintain a booming economic climate.">
            <a:extLst>
              <a:ext uri="{FF2B5EF4-FFF2-40B4-BE49-F238E27FC236}">
                <a16:creationId xmlns:a16="http://schemas.microsoft.com/office/drawing/2014/main" id="{134ABE6E-E1D1-452F-8BC8-06F074B9D03C}"/>
              </a:ext>
            </a:extLst>
          </p:cNvPr>
          <p:cNvGrpSpPr/>
          <p:nvPr/>
        </p:nvGrpSpPr>
        <p:grpSpPr>
          <a:xfrm>
            <a:off x="2066918" y="4283053"/>
            <a:ext cx="8057890" cy="806935"/>
            <a:chOff x="542923" y="1736761"/>
            <a:chExt cx="8063943" cy="806935"/>
          </a:xfrm>
          <a:solidFill>
            <a:srgbClr val="627981"/>
          </a:solidFill>
        </p:grpSpPr>
        <p:sp>
          <p:nvSpPr>
            <p:cNvPr id="16" name="Rectangle 15">
              <a:extLst>
                <a:ext uri="{FF2B5EF4-FFF2-40B4-BE49-F238E27FC236}">
                  <a16:creationId xmlns:a16="http://schemas.microsoft.com/office/drawing/2014/main" id="{AE39956F-8466-4D59-B98E-F929CA4F13D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066D536C-5C10-4DC4-AC47-B5D2B679C373}"/>
                </a:ext>
              </a:extLst>
            </p:cNvPr>
            <p:cNvSpPr txBox="1"/>
            <p:nvPr/>
          </p:nvSpPr>
          <p:spPr>
            <a:xfrm>
              <a:off x="542923" y="1770519"/>
              <a:ext cx="8063943"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From a political viewpoint, sometimes it simply just looks better to maintain a booming economic climate. </a:t>
              </a:r>
            </a:p>
          </p:txBody>
        </p:sp>
      </p:grpSp>
    </p:spTree>
    <p:extLst>
      <p:ext uri="{BB962C8B-B14F-4D97-AF65-F5344CB8AC3E}">
        <p14:creationId xmlns:p14="http://schemas.microsoft.com/office/powerpoint/2010/main" val="1473689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1BF55C-25BF-4E02-93AB-BB8214B46B16}"/>
              </a:ext>
              <a:ext uri="{C183D7F6-B498-43B3-948B-1728B52AA6E4}">
                <adec:decorative xmlns:adec="http://schemas.microsoft.com/office/drawing/2017/decorative" val="1"/>
              </a:ext>
            </a:extLst>
          </p:cNvPr>
          <p:cNvSpPr/>
          <p:nvPr/>
        </p:nvSpPr>
        <p:spPr>
          <a:xfrm>
            <a:off x="1181100" y="1744592"/>
            <a:ext cx="9829800" cy="432619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7E8372D-36D2-456F-8C12-2DB123C1456A}"/>
              </a:ext>
            </a:extLst>
          </p:cNvPr>
          <p:cNvSpPr txBox="1"/>
          <p:nvPr/>
        </p:nvSpPr>
        <p:spPr>
          <a:xfrm>
            <a:off x="1265264" y="1830197"/>
            <a:ext cx="9661472" cy="4154984"/>
          </a:xfrm>
          <a:prstGeom prst="rect">
            <a:avLst/>
          </a:prstGeom>
          <a:solidFill>
            <a:srgbClr val="627981"/>
          </a:solidFill>
        </p:spPr>
        <p:txBody>
          <a:bodyPr wrap="square" rtlCol="0" anchor="ctr">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Because fiscal policy affects the quantity of money the government borrows in financial capital markets, it affects not only AD but also interest rates.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If an expansionary fiscal policy also causes higher interest rates, firms and households are discouraged from borrowing and spending, reducing AD in a situation called crowding out.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Given the uncertainties over interest rate effects, time lags (implementation lag, legislative lag, and recognition lag), temporary and permanent policies, and unpredictable political behavior, many economists and knowledgeable policy makers have concluded that discretionary fiscal policy is a blunt instrument and better used only in extreme situations.</a:t>
            </a:r>
          </a:p>
        </p:txBody>
      </p:sp>
    </p:spTree>
    <p:extLst>
      <p:ext uri="{BB962C8B-B14F-4D97-AF65-F5344CB8AC3E}">
        <p14:creationId xmlns:p14="http://schemas.microsoft.com/office/powerpoint/2010/main" val="3113873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LEARNING</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69302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702325" y="408619"/>
            <a:ext cx="878681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Introduction</a:t>
            </a:r>
            <a:endParaRPr kumimoji="0" lang="en-US" sz="3200" b="0" i="0" u="none" strike="noStrike" kern="1200" cap="none" spc="0" normalizeH="0" baseline="-25000" noProof="0" dirty="0">
              <a:ln>
                <a:noFill/>
              </a:ln>
              <a:solidFill>
                <a:schemeClr val="tx1"/>
              </a:solidFill>
              <a:effectLst/>
              <a:uLnTx/>
              <a:uFillTx/>
              <a:latin typeface="+mn-lt"/>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In the early 1960s, many economists believed that the problem of the business cycle, unemployment, and inflation were all but solved.&#10;">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early 1960s, many economists believed that the problem of the business cycle, unemployment, and inflation were all but solved.</a:t>
              </a:r>
            </a:p>
          </p:txBody>
        </p:sp>
      </p:grpSp>
      <p:grpSp>
        <p:nvGrpSpPr>
          <p:cNvPr id="12" name="Group 11" descr="The U.S. economy faced several significant recessions in the 1960s, ‘70s, and ‘80s, showing that the problems of macroeconomic policy were not entirely solved.&#10;">
            <a:extLst>
              <a:ext uri="{FF2B5EF4-FFF2-40B4-BE49-F238E27FC236}">
                <a16:creationId xmlns:a16="http://schemas.microsoft.com/office/drawing/2014/main" id="{1FCE88C0-12B0-4BFD-B1EC-2AFE88155099}"/>
              </a:ext>
            </a:extLst>
          </p:cNvPr>
          <p:cNvGrpSpPr/>
          <p:nvPr/>
        </p:nvGrpSpPr>
        <p:grpSpPr>
          <a:xfrm>
            <a:off x="2066654" y="2495629"/>
            <a:ext cx="8055265" cy="1059923"/>
            <a:chOff x="539761" y="1736761"/>
            <a:chExt cx="8061316" cy="1059923"/>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9761" y="1781021"/>
              <a:ext cx="8058422"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U.S. economy faced several significant recessions in the 1960s, ‘70s, and ‘80s, showing that the problems of macroeconomic policy were not entirely solved.</a:t>
              </a:r>
            </a:p>
          </p:txBody>
        </p:sp>
      </p:grpSp>
      <p:grpSp>
        <p:nvGrpSpPr>
          <p:cNvPr id="18" name="Group 17" descr="As economists began to explore these problems, they identified several issues that make discretionary fiscal policy more difficult than previously believed during the optimism of the 1960s.&#10;">
            <a:extLst>
              <a:ext uri="{FF2B5EF4-FFF2-40B4-BE49-F238E27FC236}">
                <a16:creationId xmlns:a16="http://schemas.microsoft.com/office/drawing/2014/main" id="{E9D645EB-241F-4F9B-863D-C6DF2287895D}"/>
              </a:ext>
            </a:extLst>
          </p:cNvPr>
          <p:cNvGrpSpPr/>
          <p:nvPr/>
        </p:nvGrpSpPr>
        <p:grpSpPr>
          <a:xfrm>
            <a:off x="2072703" y="3667834"/>
            <a:ext cx="8052105" cy="1033655"/>
            <a:chOff x="542923" y="1736761"/>
            <a:chExt cx="8058154" cy="103365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55259"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As economists began to explore these problems, they identified several issues that make discretionary fiscal policy more difficult than previously believed during the optimism of the 1960s.</a:t>
              </a:r>
            </a:p>
          </p:txBody>
        </p:sp>
      </p:grpSp>
    </p:spTree>
    <p:extLst>
      <p:ext uri="{BB962C8B-B14F-4D97-AF65-F5344CB8AC3E}">
        <p14:creationId xmlns:p14="http://schemas.microsoft.com/office/powerpoint/2010/main" val="3291198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1200" cap="none" spc="0" normalizeH="0" baseline="0" noProof="0" dirty="0">
                <a:ln>
                  <a:noFill/>
                </a:ln>
                <a:solidFill>
                  <a:srgbClr val="000000"/>
                </a:solidFill>
                <a:effectLst/>
                <a:uLnTx/>
                <a:uFillTx/>
                <a:latin typeface="Century Gothic"/>
                <a:ea typeface="Century Gothic"/>
                <a:cs typeface="Century Gothic"/>
                <a:sym typeface="Century Gothic"/>
              </a:rPr>
              <a:t>Fiscal Policy and Interest Rates</a:t>
            </a:r>
            <a:r>
              <a:rPr kumimoji="0" lang="en-US" sz="3000" b="0" i="0" u="none" strike="noStrike" kern="1200" cap="none" spc="0" normalizeH="0" baseline="-25000" noProof="0" dirty="0">
                <a:ln>
                  <a:noFill/>
                </a:ln>
                <a:solidFill>
                  <a:srgbClr val="000000"/>
                </a:solidFill>
                <a:effectLst/>
                <a:uLnTx/>
                <a:uFillTx/>
                <a:latin typeface="Century Gothic"/>
                <a:ea typeface="Century Gothic"/>
                <a:cs typeface="Century Gothic"/>
                <a:sym typeface="Century Gothic"/>
              </a:rPr>
              <a:t>1</a:t>
            </a:r>
            <a:endParaRPr kumimoji="0" lang="en-US" sz="1800" b="0" i="0" u="none" strike="noStrike" kern="1200" cap="none" spc="0" normalizeH="0" baseline="-25000" noProof="0" dirty="0">
              <a:ln>
                <a:noFill/>
              </a:ln>
              <a:solidFill>
                <a:schemeClr val="tx1"/>
              </a:solidFill>
              <a:effectLst/>
              <a:uLnTx/>
              <a:uFillTx/>
              <a:latin typeface="+mn-lt"/>
              <a:ea typeface="+mn-ea"/>
              <a:cs typeface="+mn-cs"/>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4" name="Rectangle 3">
            <a:extLst>
              <a:ext uri="{FF2B5EF4-FFF2-40B4-BE49-F238E27FC236}">
                <a16:creationId xmlns:a16="http://schemas.microsoft.com/office/drawing/2014/main" id="{E13C59C3-88D4-4D8B-B927-4B4BE1412456}"/>
              </a:ext>
              <a:ext uri="{C183D7F6-B498-43B3-948B-1728B52AA6E4}">
                <adec:decorative xmlns:adec="http://schemas.microsoft.com/office/drawing/2017/decorative" val="1"/>
              </a:ext>
            </a:extLst>
          </p:cNvPr>
          <p:cNvSpPr/>
          <p:nvPr/>
        </p:nvSpPr>
        <p:spPr>
          <a:xfrm>
            <a:off x="7503332" y="1657107"/>
            <a:ext cx="3727132" cy="4062986"/>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aph of what happens economically when the government borrows money.">
            <a:extLst>
              <a:ext uri="{FF2B5EF4-FFF2-40B4-BE49-F238E27FC236}">
                <a16:creationId xmlns:a16="http://schemas.microsoft.com/office/drawing/2014/main" id="{F6B2D5D2-017B-4AEF-BCF3-6D1FBA8AC17B}"/>
              </a:ext>
            </a:extLst>
          </p:cNvPr>
          <p:cNvPicPr>
            <a:picLocks noChangeAspect="1"/>
          </p:cNvPicPr>
          <p:nvPr/>
        </p:nvPicPr>
        <p:blipFill>
          <a:blip r:embed="rId3"/>
          <a:stretch>
            <a:fillRect/>
          </a:stretch>
        </p:blipFill>
        <p:spPr>
          <a:xfrm>
            <a:off x="1444532" y="1448516"/>
            <a:ext cx="5868415" cy="4763772"/>
          </a:xfrm>
          <a:prstGeom prst="rect">
            <a:avLst/>
          </a:prstGeom>
        </p:spPr>
      </p:pic>
      <p:sp>
        <p:nvSpPr>
          <p:cNvPr id="8" name="TextBox 7">
            <a:extLst>
              <a:ext uri="{FF2B5EF4-FFF2-40B4-BE49-F238E27FC236}">
                <a16:creationId xmlns:a16="http://schemas.microsoft.com/office/drawing/2014/main" id="{3A5A22DE-1D2D-483B-A7C2-A66EA77C9FB2}"/>
              </a:ext>
            </a:extLst>
          </p:cNvPr>
          <p:cNvSpPr txBox="1"/>
          <p:nvPr/>
        </p:nvSpPr>
        <p:spPr>
          <a:xfrm>
            <a:off x="7579140" y="1858808"/>
            <a:ext cx="3575523" cy="1015663"/>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
                <a:prstClr val="white"/>
              </a:buClr>
              <a:buSzTx/>
              <a:buFont typeface="Calibri" panose="020F050202020403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rPr>
              <a:t>Fiscal policy affects both aggregate demand and interest rates. </a:t>
            </a:r>
          </a:p>
        </p:txBody>
      </p:sp>
      <p:sp>
        <p:nvSpPr>
          <p:cNvPr id="9" name="TextBox 8">
            <a:extLst>
              <a:ext uri="{FF2B5EF4-FFF2-40B4-BE49-F238E27FC236}">
                <a16:creationId xmlns:a16="http://schemas.microsoft.com/office/drawing/2014/main" id="{B5E91B25-57AA-4A9F-8AE3-45B6A52573AE}"/>
              </a:ext>
            </a:extLst>
          </p:cNvPr>
          <p:cNvSpPr txBox="1"/>
          <p:nvPr/>
        </p:nvSpPr>
        <p:spPr>
          <a:xfrm>
            <a:off x="7579138" y="2874938"/>
            <a:ext cx="3575523" cy="1323439"/>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
                <a:prstClr val="white"/>
              </a:buClr>
              <a:buSzTx/>
              <a:buFont typeface="Calibri" panose="020F050202020403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rPr>
              <a:t>An increase in government budget deficits shifts the demand for financial capital rightward.</a:t>
            </a:r>
          </a:p>
        </p:txBody>
      </p:sp>
      <p:sp>
        <p:nvSpPr>
          <p:cNvPr id="10" name="TextBox 9">
            <a:extLst>
              <a:ext uri="{FF2B5EF4-FFF2-40B4-BE49-F238E27FC236}">
                <a16:creationId xmlns:a16="http://schemas.microsoft.com/office/drawing/2014/main" id="{E3E8CAE7-E45C-478D-A30D-30561488E76F}"/>
              </a:ext>
            </a:extLst>
          </p:cNvPr>
          <p:cNvSpPr txBox="1"/>
          <p:nvPr/>
        </p:nvSpPr>
        <p:spPr>
          <a:xfrm>
            <a:off x="7579137" y="4198377"/>
            <a:ext cx="3575523" cy="1323439"/>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
                <a:prstClr val="white"/>
              </a:buClr>
              <a:buSzTx/>
              <a:buFont typeface="Calibri" panose="020F050202020403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rPr>
              <a:t>An increase in budget deficits by 1% of GDP will cause an increase of roughly 0.5% to 1% in the interest rate.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702325" y="408619"/>
            <a:ext cx="878681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Fiscal Policy and Interest Rates</a:t>
            </a:r>
            <a:r>
              <a:rPr kumimoji="0" lang="en-US" sz="3000" b="0" i="0" u="none" strike="noStrike" kern="1200" cap="none" spc="0" normalizeH="0" baseline="-25000" noProof="0" dirty="0">
                <a:ln>
                  <a:noFill/>
                </a:ln>
                <a:solidFill>
                  <a:schemeClr val="dk1"/>
                </a:solidFill>
                <a:effectLst/>
                <a:uLnTx/>
                <a:uFillTx/>
                <a:latin typeface="Century Gothic"/>
                <a:ea typeface="Century Gothic"/>
                <a:cs typeface="Century Gothic"/>
                <a:sym typeface="Century Gothic"/>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Expansionary fiscal policy, through tax cuts and increased government spending, is intended to increase aggregate demand.&#10;">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Expansionary fiscal policy, through tax cuts and increased government spending, is intended to increase aggregate demand.</a:t>
              </a:r>
            </a:p>
          </p:txBody>
        </p:sp>
      </p:grpSp>
      <p:grpSp>
        <p:nvGrpSpPr>
          <p:cNvPr id="12" name="Group 11" descr="If expansionary fiscal policy also increases interest rates, firms and households are discouraged from borrowing and spending, which reduces aggregate demand.&#10;">
            <a:extLst>
              <a:ext uri="{FF2B5EF4-FFF2-40B4-BE49-F238E27FC236}">
                <a16:creationId xmlns:a16="http://schemas.microsoft.com/office/drawing/2014/main" id="{1FCE88C0-12B0-4BFD-B1EC-2AFE88155099}"/>
              </a:ext>
            </a:extLst>
          </p:cNvPr>
          <p:cNvGrpSpPr/>
          <p:nvPr/>
        </p:nvGrpSpPr>
        <p:grpSpPr>
          <a:xfrm>
            <a:off x="2069813" y="2495629"/>
            <a:ext cx="8052106" cy="1059923"/>
            <a:chOff x="542923" y="1736761"/>
            <a:chExt cx="8058154" cy="1059923"/>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81021"/>
              <a:ext cx="8055260"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expansionary fiscal policy also increases interest rates, firms and households are discouraged from borrowing and spending, which reduces aggregate demand.</a:t>
              </a:r>
            </a:p>
          </p:txBody>
        </p:sp>
      </p:grpSp>
      <p:grpSp>
        <p:nvGrpSpPr>
          <p:cNvPr id="18" name="Group 17" descr="Even if the effect of expansionary fiscal policy is not completely offset, fiscal policy can still end up less powerful than was originally expected; We refer to this as crowding out.&#10;">
            <a:extLst>
              <a:ext uri="{FF2B5EF4-FFF2-40B4-BE49-F238E27FC236}">
                <a16:creationId xmlns:a16="http://schemas.microsoft.com/office/drawing/2014/main" id="{E9D645EB-241F-4F9B-863D-C6DF2287895D}"/>
              </a:ext>
            </a:extLst>
          </p:cNvPr>
          <p:cNvGrpSpPr/>
          <p:nvPr/>
        </p:nvGrpSpPr>
        <p:grpSpPr>
          <a:xfrm>
            <a:off x="2072703" y="3667834"/>
            <a:ext cx="8052105" cy="1033655"/>
            <a:chOff x="542923" y="1736761"/>
            <a:chExt cx="8058154" cy="103365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55259"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Even if the effect of expansionary fiscal policy is not completely offset, fiscal policy can still end up less powerful than was originally expected; We refer to this as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crowding out</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grpSp>
        <p:nvGrpSpPr>
          <p:cNvPr id="14" name="Group 13" descr="If expansionary fiscal policy is to work as intended, the government must coordinate fiscal and monetary policy.&#10;">
            <a:extLst>
              <a:ext uri="{FF2B5EF4-FFF2-40B4-BE49-F238E27FC236}">
                <a16:creationId xmlns:a16="http://schemas.microsoft.com/office/drawing/2014/main" id="{615484A3-A7B0-4921-B2AD-E7EA9FF12D81}"/>
              </a:ext>
            </a:extLst>
          </p:cNvPr>
          <p:cNvGrpSpPr/>
          <p:nvPr/>
        </p:nvGrpSpPr>
        <p:grpSpPr>
          <a:xfrm>
            <a:off x="2066922" y="4804007"/>
            <a:ext cx="8052105" cy="806935"/>
            <a:chOff x="542923" y="1736761"/>
            <a:chExt cx="8058154" cy="806935"/>
          </a:xfrm>
          <a:solidFill>
            <a:srgbClr val="627981"/>
          </a:solidFill>
        </p:grpSpPr>
        <p:sp>
          <p:nvSpPr>
            <p:cNvPr id="16" name="Rectangle 15">
              <a:extLst>
                <a:ext uri="{FF2B5EF4-FFF2-40B4-BE49-F238E27FC236}">
                  <a16:creationId xmlns:a16="http://schemas.microsoft.com/office/drawing/2014/main" id="{7F9C73B7-F25B-4239-BBF8-91329E06D2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ABFE268F-1288-48F3-AD35-E0A08E34163D}"/>
                </a:ext>
              </a:extLst>
            </p:cNvPr>
            <p:cNvSpPr txBox="1"/>
            <p:nvPr/>
          </p:nvSpPr>
          <p:spPr>
            <a:xfrm>
              <a:off x="542923" y="1786285"/>
              <a:ext cx="8055259"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expansionary fiscal policy is to work as intended, the government must coordinate fiscal and monetary policy.</a:t>
              </a:r>
            </a:p>
          </p:txBody>
        </p:sp>
      </p:grpSp>
    </p:spTree>
    <p:extLst>
      <p:ext uri="{BB962C8B-B14F-4D97-AF65-F5344CB8AC3E}">
        <p14:creationId xmlns:p14="http://schemas.microsoft.com/office/powerpoint/2010/main" val="2606145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1200" cap="none" spc="0" normalizeH="0" baseline="0" noProof="0" dirty="0">
                <a:ln>
                  <a:noFill/>
                </a:ln>
                <a:solidFill>
                  <a:schemeClr val="tx1"/>
                </a:solidFill>
                <a:effectLst/>
                <a:uLnTx/>
                <a:uFillTx/>
                <a:latin typeface="Century Gothic"/>
                <a:ea typeface="+mn-ea"/>
                <a:cs typeface="+mn-cs"/>
                <a:sym typeface="Century Gothic"/>
              </a:rPr>
              <a:t>Long and Variable Time Lags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The government can change monetary policy multiple times a year, but it takes a substantially longer time to enact fiscal policy.&#10;">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5722"/>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defTabSz="457200" rtl="0" eaLnBrk="1" fontAlgn="auto" latinLnBrk="0" hangingPunct="1">
                <a:lnSpc>
                  <a:spcPct val="100000"/>
                </a:lnSpc>
                <a:spcBef>
                  <a:spcPts val="0"/>
                </a:spcBef>
                <a:spcAft>
                  <a:spcPts val="0"/>
                </a:spcAft>
                <a:buClr>
                  <a:prstClr val="white"/>
                </a:buClr>
                <a:buSzPts val="2000"/>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The government can change monetary policy multiple times a year, but it takes a substantially longer time to enact fiscal policy.</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 name="Rectangle 3">
            <a:extLst>
              <a:ext uri="{FF2B5EF4-FFF2-40B4-BE49-F238E27FC236}">
                <a16:creationId xmlns:a16="http://schemas.microsoft.com/office/drawing/2014/main" id="{35011638-03F1-4F89-B43B-7FB7AF1BFD64}"/>
              </a:ext>
            </a:extLst>
          </p:cNvPr>
          <p:cNvSpPr/>
          <p:nvPr/>
        </p:nvSpPr>
        <p:spPr>
          <a:xfrm>
            <a:off x="2066765" y="2875721"/>
            <a:ext cx="1857536" cy="201060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Recognition Lag: time it takes to determine that a recession has occurred</a:t>
            </a:r>
          </a:p>
        </p:txBody>
      </p:sp>
      <p:sp>
        <p:nvSpPr>
          <p:cNvPr id="6" name="Rectangle 5">
            <a:extLst>
              <a:ext uri="{FF2B5EF4-FFF2-40B4-BE49-F238E27FC236}">
                <a16:creationId xmlns:a16="http://schemas.microsoft.com/office/drawing/2014/main" id="{A0BE3B87-0ECA-4678-83B9-F3B0BE944604}"/>
              </a:ext>
            </a:extLst>
          </p:cNvPr>
          <p:cNvSpPr/>
          <p:nvPr/>
        </p:nvSpPr>
        <p:spPr>
          <a:xfrm>
            <a:off x="5101770" y="2885831"/>
            <a:ext cx="1944991" cy="201060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Legislative Lag: time it takes to pass a bill</a:t>
            </a:r>
          </a:p>
        </p:txBody>
      </p:sp>
      <p:sp>
        <p:nvSpPr>
          <p:cNvPr id="7" name="Rectangle 6">
            <a:extLst>
              <a:ext uri="{FF2B5EF4-FFF2-40B4-BE49-F238E27FC236}">
                <a16:creationId xmlns:a16="http://schemas.microsoft.com/office/drawing/2014/main" id="{D81814AE-7EF0-4C6E-A22B-03A719C30590}"/>
              </a:ext>
            </a:extLst>
          </p:cNvPr>
          <p:cNvSpPr/>
          <p:nvPr/>
        </p:nvSpPr>
        <p:spPr>
          <a:xfrm>
            <a:off x="8136830" y="2885832"/>
            <a:ext cx="1988401" cy="2010601"/>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Implementation Lag: time it takes to start projects after a bill is passed</a:t>
            </a:r>
          </a:p>
        </p:txBody>
      </p:sp>
      <p:cxnSp>
        <p:nvCxnSpPr>
          <p:cNvPr id="9" name="Straight Arrow Connector 8">
            <a:extLst>
              <a:ext uri="{FF2B5EF4-FFF2-40B4-BE49-F238E27FC236}">
                <a16:creationId xmlns:a16="http://schemas.microsoft.com/office/drawing/2014/main" id="{7DBC9AA4-CE3F-4831-976B-8D0ACCC83D07}"/>
              </a:ext>
              <a:ext uri="{C183D7F6-B498-43B3-948B-1728B52AA6E4}">
                <adec:decorative xmlns:adec="http://schemas.microsoft.com/office/drawing/2017/decorative" val="1"/>
              </a:ext>
            </a:extLst>
          </p:cNvPr>
          <p:cNvCxnSpPr>
            <a:cxnSpLocks/>
            <a:stCxn id="4" idx="3"/>
            <a:endCxn id="6" idx="1"/>
          </p:cNvCxnSpPr>
          <p:nvPr/>
        </p:nvCxnSpPr>
        <p:spPr>
          <a:xfrm>
            <a:off x="3924301" y="3881023"/>
            <a:ext cx="1177469" cy="10109"/>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AE52918-2C6C-422A-A16B-67D76DA780E2}"/>
              </a:ext>
              <a:ext uri="{C183D7F6-B498-43B3-948B-1728B52AA6E4}">
                <adec:decorative xmlns:adec="http://schemas.microsoft.com/office/drawing/2017/decorative" val="1"/>
              </a:ext>
            </a:extLst>
          </p:cNvPr>
          <p:cNvCxnSpPr>
            <a:cxnSpLocks/>
            <a:stCxn id="6" idx="3"/>
            <a:endCxn id="7" idx="1"/>
          </p:cNvCxnSpPr>
          <p:nvPr/>
        </p:nvCxnSpPr>
        <p:spPr>
          <a:xfrm>
            <a:off x="7046761" y="3891132"/>
            <a:ext cx="1090069" cy="1"/>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269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702325" y="408619"/>
            <a:ext cx="878681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Temporary and Permanent Fiscal Policy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A temporary tax cut or spending increase will last only for a year or two and then revert to its original level.">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temporary tax cut or spending increase will last only for a year or two and then revert to its original level.</a:t>
              </a:r>
            </a:p>
          </p:txBody>
        </p:sp>
      </p:grpSp>
      <p:grpSp>
        <p:nvGrpSpPr>
          <p:cNvPr id="12" name="Group 11" descr="A permanent tax cut or spending increase is expected to stay in place for the foreseeable future.">
            <a:extLst>
              <a:ext uri="{FF2B5EF4-FFF2-40B4-BE49-F238E27FC236}">
                <a16:creationId xmlns:a16="http://schemas.microsoft.com/office/drawing/2014/main" id="{1FCE88C0-12B0-4BFD-B1EC-2AFE88155099}"/>
              </a:ext>
            </a:extLst>
          </p:cNvPr>
          <p:cNvGrpSpPr/>
          <p:nvPr/>
        </p:nvGrpSpPr>
        <p:grpSpPr>
          <a:xfrm>
            <a:off x="2069813" y="2495629"/>
            <a:ext cx="8052106"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67398" y="1781021"/>
              <a:ext cx="8030785"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permanent tax cut or spending increase is expected to stay in place for the foreseeable future. </a:t>
              </a:r>
            </a:p>
          </p:txBody>
        </p:sp>
      </p:grpSp>
      <p:grpSp>
        <p:nvGrpSpPr>
          <p:cNvPr id="18" name="Group 17" descr="The appropriate policy may be an expansionary fiscal policy with large budget deficits during a recession and a contractionary fiscal policy with budget surpluses when the economy is growing.">
            <a:extLst>
              <a:ext uri="{FF2B5EF4-FFF2-40B4-BE49-F238E27FC236}">
                <a16:creationId xmlns:a16="http://schemas.microsoft.com/office/drawing/2014/main" id="{E9D645EB-241F-4F9B-863D-C6DF2287895D}"/>
              </a:ext>
            </a:extLst>
          </p:cNvPr>
          <p:cNvGrpSpPr/>
          <p:nvPr/>
        </p:nvGrpSpPr>
        <p:grpSpPr>
          <a:xfrm>
            <a:off x="2064029" y="3388228"/>
            <a:ext cx="8057890" cy="1033655"/>
            <a:chOff x="542923" y="1736761"/>
            <a:chExt cx="8063943" cy="103365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63943"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appropriate policy may be an expansionary fiscal policy with large budget deficits during a recession and a contractionary fiscal policy with budget surpluses when the economy is growing. </a:t>
              </a:r>
            </a:p>
          </p:txBody>
        </p:sp>
      </p:grpSp>
      <p:grpSp>
        <p:nvGrpSpPr>
          <p:cNvPr id="14" name="Group 13" descr="If both policies are explicitly temporary, they will have a less powerful effect than a permanent policy.">
            <a:extLst>
              <a:ext uri="{FF2B5EF4-FFF2-40B4-BE49-F238E27FC236}">
                <a16:creationId xmlns:a16="http://schemas.microsoft.com/office/drawing/2014/main" id="{615484A3-A7B0-4921-B2AD-E7EA9FF12D81}"/>
              </a:ext>
            </a:extLst>
          </p:cNvPr>
          <p:cNvGrpSpPr/>
          <p:nvPr/>
        </p:nvGrpSpPr>
        <p:grpSpPr>
          <a:xfrm>
            <a:off x="2064028" y="4525539"/>
            <a:ext cx="8052105" cy="806935"/>
            <a:chOff x="542923" y="1736761"/>
            <a:chExt cx="8058154" cy="806935"/>
          </a:xfrm>
          <a:solidFill>
            <a:srgbClr val="627981"/>
          </a:solidFill>
        </p:grpSpPr>
        <p:sp>
          <p:nvSpPr>
            <p:cNvPr id="16" name="Rectangle 15">
              <a:extLst>
                <a:ext uri="{FF2B5EF4-FFF2-40B4-BE49-F238E27FC236}">
                  <a16:creationId xmlns:a16="http://schemas.microsoft.com/office/drawing/2014/main" id="{7F9C73B7-F25B-4239-BBF8-91329E06D2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ABFE268F-1288-48F3-AD35-E0A08E34163D}"/>
                </a:ext>
              </a:extLst>
            </p:cNvPr>
            <p:cNvSpPr txBox="1"/>
            <p:nvPr/>
          </p:nvSpPr>
          <p:spPr>
            <a:xfrm>
              <a:off x="542923" y="1786285"/>
              <a:ext cx="8055259"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both policies are explicitly temporary, they will have a less powerful effect than a permanent policy.</a:t>
              </a:r>
            </a:p>
          </p:txBody>
        </p:sp>
      </p:grpSp>
    </p:spTree>
    <p:extLst>
      <p:ext uri="{BB962C8B-B14F-4D97-AF65-F5344CB8AC3E}">
        <p14:creationId xmlns:p14="http://schemas.microsoft.com/office/powerpoint/2010/main" val="2506228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702325" y="408619"/>
            <a:ext cx="878681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On Your Own</a:t>
            </a:r>
            <a:endParaRPr kumimoji="0" lang="en-US" sz="3000" b="0" i="0" u="none" strike="noStrike" kern="1200" cap="none" spc="0" normalizeH="0" baseline="-25000" noProof="0" dirty="0">
              <a:ln>
                <a:noFill/>
              </a:ln>
              <a:solidFill>
                <a:schemeClr val="dk1"/>
              </a:solidFill>
              <a:effectLst/>
              <a:uLnTx/>
              <a:uFillTx/>
              <a:latin typeface="Century Gothic"/>
              <a:ea typeface="Century Gothic"/>
              <a:cs typeface="Century Gothic"/>
              <a:sym typeface="Century Gothic"/>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How would you react if the government announced a tax cut that would only last one year? What about if the government announced a permanent tax cut? Consider the different policies that were enacted during the COVID-19 pandemic to help ease the economic implications of the virus. Do you think the time frames of the policies had an impact on their effects?&#10;">
            <a:extLst>
              <a:ext uri="{FF2B5EF4-FFF2-40B4-BE49-F238E27FC236}">
                <a16:creationId xmlns:a16="http://schemas.microsoft.com/office/drawing/2014/main" id="{F206F903-0E48-4B2D-831E-FF1BD1ADBE8A}"/>
              </a:ext>
            </a:extLst>
          </p:cNvPr>
          <p:cNvGrpSpPr/>
          <p:nvPr/>
        </p:nvGrpSpPr>
        <p:grpSpPr>
          <a:xfrm>
            <a:off x="2066519" y="1421775"/>
            <a:ext cx="8058422" cy="1675546"/>
            <a:chOff x="542655" y="1736761"/>
            <a:chExt cx="8058422" cy="1675546"/>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1631216"/>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 would you react if the government announced a tax cut that would only last one year? What about if the government announced a permanent tax cut? Consider the different policies that were enacted during the COVID-19 pandemic to help ease the economic implications of the virus. Do you think the time frames of the policies had an impact on their effects?</a:t>
              </a:r>
            </a:p>
          </p:txBody>
        </p:sp>
      </p:grpSp>
      <p:pic>
        <p:nvPicPr>
          <p:cNvPr id="3" name="Picture 2" descr="A woman putting on a medical mask">
            <a:extLst>
              <a:ext uri="{FF2B5EF4-FFF2-40B4-BE49-F238E27FC236}">
                <a16:creationId xmlns:a16="http://schemas.microsoft.com/office/drawing/2014/main" id="{250A5A05-7D6C-49E5-8D83-F6B88E2EAFED}"/>
              </a:ext>
            </a:extLst>
          </p:cNvPr>
          <p:cNvPicPr>
            <a:picLocks noChangeAspect="1"/>
          </p:cNvPicPr>
          <p:nvPr/>
        </p:nvPicPr>
        <p:blipFill rotWithShape="1">
          <a:blip r:embed="rId3"/>
          <a:srcRect t="16023" r="2703"/>
          <a:stretch/>
        </p:blipFill>
        <p:spPr>
          <a:xfrm>
            <a:off x="4289171" y="3249002"/>
            <a:ext cx="3613658" cy="3382942"/>
          </a:xfrm>
          <a:prstGeom prst="rect">
            <a:avLst/>
          </a:prstGeom>
        </p:spPr>
      </p:pic>
    </p:spTree>
    <p:extLst>
      <p:ext uri="{BB962C8B-B14F-4D97-AF65-F5344CB8AC3E}">
        <p14:creationId xmlns:p14="http://schemas.microsoft.com/office/powerpoint/2010/main" val="1217525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702325" y="408619"/>
            <a:ext cx="878681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Timespan of Economic Change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When an economy begins to recover from a recession, it does not immediately revert to its state from before the start of the recession.">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an economy begins to recover from a recession, it does not immediately revert to its state from before the start of the recession.</a:t>
              </a:r>
            </a:p>
          </p:txBody>
        </p:sp>
      </p:grpSp>
      <p:grpSp>
        <p:nvGrpSpPr>
          <p:cNvPr id="12" name="Group 11" descr="The economy's internal structure has evolved and changed, and the process of recovery can take time.">
            <a:extLst>
              <a:ext uri="{FF2B5EF4-FFF2-40B4-BE49-F238E27FC236}">
                <a16:creationId xmlns:a16="http://schemas.microsoft.com/office/drawing/2014/main" id="{1FCE88C0-12B0-4BFD-B1EC-2AFE88155099}"/>
              </a:ext>
            </a:extLst>
          </p:cNvPr>
          <p:cNvGrpSpPr/>
          <p:nvPr/>
        </p:nvGrpSpPr>
        <p:grpSpPr>
          <a:xfrm>
            <a:off x="2069814" y="2495629"/>
            <a:ext cx="8052105"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7559" y="1781021"/>
              <a:ext cx="8040623"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economy's internal structure has evolved and changed, and the process of recovery can take time.</a:t>
              </a:r>
            </a:p>
          </p:txBody>
        </p:sp>
      </p:grpSp>
      <p:grpSp>
        <p:nvGrpSpPr>
          <p:cNvPr id="18" name="Group 17" descr="Fiscal policy can increase demand, but the process of structural economic change—the expansion of a new set of industries and the movement of workers—inevitably takes a long time.">
            <a:extLst>
              <a:ext uri="{FF2B5EF4-FFF2-40B4-BE49-F238E27FC236}">
                <a16:creationId xmlns:a16="http://schemas.microsoft.com/office/drawing/2014/main" id="{E9D645EB-241F-4F9B-863D-C6DF2287895D}"/>
              </a:ext>
            </a:extLst>
          </p:cNvPr>
          <p:cNvGrpSpPr/>
          <p:nvPr/>
        </p:nvGrpSpPr>
        <p:grpSpPr>
          <a:xfrm>
            <a:off x="2064029" y="3388228"/>
            <a:ext cx="8057890" cy="1047506"/>
            <a:chOff x="542923" y="1736761"/>
            <a:chExt cx="8063943" cy="1047506"/>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68604"/>
              <a:ext cx="8063943"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Fiscal policy can increase demand, but the process of structural economic change—the expansion of a new set of industries and the movement of workers—inevitably takes a long time.</a:t>
              </a:r>
            </a:p>
          </p:txBody>
        </p:sp>
      </p:grpSp>
    </p:spTree>
    <p:extLst>
      <p:ext uri="{BB962C8B-B14F-4D97-AF65-F5344CB8AC3E}">
        <p14:creationId xmlns:p14="http://schemas.microsoft.com/office/powerpoint/2010/main" val="342055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702325" y="408619"/>
            <a:ext cx="878681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The Limitations of Fiscal Policy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Fiscal policy can help an economy that is producing below its potential GDP to expand aggregate demand so that it produces closer to potential GDP, thus lowering unemployment.&#10;">
            <a:extLst>
              <a:ext uri="{FF2B5EF4-FFF2-40B4-BE49-F238E27FC236}">
                <a16:creationId xmlns:a16="http://schemas.microsoft.com/office/drawing/2014/main" id="{F206F903-0E48-4B2D-831E-FF1BD1ADBE8A}"/>
              </a:ext>
            </a:extLst>
          </p:cNvPr>
          <p:cNvGrpSpPr/>
          <p:nvPr/>
        </p:nvGrpSpPr>
        <p:grpSpPr>
          <a:xfrm>
            <a:off x="2066654" y="1580912"/>
            <a:ext cx="8058422" cy="1059993"/>
            <a:chOff x="542655" y="1736761"/>
            <a:chExt cx="8058422" cy="1059993"/>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Fiscal policy can help an economy that is producing below its potential GDP to expand aggregate demand so that it produces closer to potential GDP, thus lowering unemployment.</a:t>
              </a:r>
            </a:p>
          </p:txBody>
        </p:sp>
      </p:grpSp>
      <p:grpSp>
        <p:nvGrpSpPr>
          <p:cNvPr id="12" name="Group 11" descr="However, fiscal policy cannot help an economy produce at an output level above potential GDP without causing inflation.&#10;">
            <a:extLst>
              <a:ext uri="{FF2B5EF4-FFF2-40B4-BE49-F238E27FC236}">
                <a16:creationId xmlns:a16="http://schemas.microsoft.com/office/drawing/2014/main" id="{1FCE88C0-12B0-4BFD-B1EC-2AFE88155099}"/>
              </a:ext>
            </a:extLst>
          </p:cNvPr>
          <p:cNvGrpSpPr/>
          <p:nvPr/>
        </p:nvGrpSpPr>
        <p:grpSpPr>
          <a:xfrm>
            <a:off x="2069814" y="2747885"/>
            <a:ext cx="8052105"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7559" y="1781021"/>
              <a:ext cx="8040623"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However, fiscal policy cannot help an economy produce at an output level above potential GDP without causing inflation.</a:t>
              </a:r>
            </a:p>
          </p:txBody>
        </p:sp>
      </p:grpSp>
      <p:grpSp>
        <p:nvGrpSpPr>
          <p:cNvPr id="18" name="Group 17" descr="At this point, unemployment becomes so low that workers become scarce, and wages rise rapidly.&#10;">
            <a:extLst>
              <a:ext uri="{FF2B5EF4-FFF2-40B4-BE49-F238E27FC236}">
                <a16:creationId xmlns:a16="http://schemas.microsoft.com/office/drawing/2014/main" id="{E9D645EB-241F-4F9B-863D-C6DF2287895D}"/>
              </a:ext>
            </a:extLst>
          </p:cNvPr>
          <p:cNvGrpSpPr/>
          <p:nvPr/>
        </p:nvGrpSpPr>
        <p:grpSpPr>
          <a:xfrm>
            <a:off x="2064029" y="3640484"/>
            <a:ext cx="8057890" cy="806935"/>
            <a:chOff x="542923" y="1736761"/>
            <a:chExt cx="8063943" cy="80693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63943"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this point, unemployment becomes so low that workers become scarce, and wages rise rapidly.</a:t>
              </a:r>
            </a:p>
          </p:txBody>
        </p:sp>
      </p:grpSp>
    </p:spTree>
    <p:extLst>
      <p:ext uri="{BB962C8B-B14F-4D97-AF65-F5344CB8AC3E}">
        <p14:creationId xmlns:p14="http://schemas.microsoft.com/office/powerpoint/2010/main" val="189991407"/>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2DFA50C-D070-42CD-95F2-4A67B1074263}">
  <ds:schemaRefs>
    <ds:schemaRef ds:uri="http://schemas.microsoft.com/sharepoint/v3/contenttype/forms"/>
  </ds:schemaRefs>
</ds:datastoreItem>
</file>

<file path=customXml/itemProps2.xml><?xml version="1.0" encoding="utf-8"?>
<ds:datastoreItem xmlns:ds="http://schemas.openxmlformats.org/officeDocument/2006/customXml" ds:itemID="{ECA2083E-896D-4CA7-AB76-8E644038F3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792CF6-8F10-421F-8CB2-909247775162}">
  <ds:schemaRefs>
    <ds:schemaRef ds:uri="http://schemas.microsoft.com/office/2006/metadata/properties"/>
    <ds:schemaRef ds:uri="http://www.w3.org/XML/1998/namespace"/>
    <ds:schemaRef ds:uri="http://purl.org/dc/dcmitype/"/>
    <ds:schemaRef ds:uri="http://schemas.microsoft.com/office/2006/documentManagement/types"/>
    <ds:schemaRef ds:uri="http://schemas.microsoft.com/office/infopath/2007/PartnerControls"/>
    <ds:schemaRef ds:uri="fdab59f7-c3a7-48e5-acd8-618ce834776e"/>
    <ds:schemaRef ds:uri="http://purl.org/dc/elements/1.1/"/>
    <ds:schemaRef ds:uri="http://purl.org/dc/terms/"/>
    <ds:schemaRef ds:uri="http://schemas.openxmlformats.org/package/2006/metadata/core-properties"/>
    <ds:schemaRef ds:uri="06d9c582-05c2-476b-83d2-72ab8b1380b2"/>
  </ds:schemaRefs>
</ds:datastoreItem>
</file>

<file path=docProps/app.xml><?xml version="1.0" encoding="utf-8"?>
<Properties xmlns="http://schemas.openxmlformats.org/officeDocument/2006/extended-properties" xmlns:vt="http://schemas.openxmlformats.org/officeDocument/2006/docPropsVTypes">
  <Template/>
  <TotalTime>1010</TotalTime>
  <Words>1531</Words>
  <Application>Microsoft Office PowerPoint</Application>
  <PresentationFormat>Widescreen</PresentationFormat>
  <Paragraphs>522</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Century Gothic</vt:lpstr>
      <vt:lpstr>Arial</vt:lpstr>
      <vt:lpstr>Calibri</vt:lpstr>
      <vt:lpstr>Calibri Light</vt:lpstr>
      <vt:lpstr>1_Office Theme</vt:lpstr>
      <vt:lpstr>Practical Problems with Discretionary Fiscal Policy</vt:lpstr>
      <vt:lpstr>Introduction</vt:lpstr>
      <vt:lpstr>Fiscal Policy and Interest Rates1</vt:lpstr>
      <vt:lpstr>Fiscal Policy and Interest Rates2</vt:lpstr>
      <vt:lpstr>Long and Variable Time Lags</vt:lpstr>
      <vt:lpstr>Temporary and Permanent Fiscal Policy</vt:lpstr>
      <vt:lpstr>On Your Own</vt:lpstr>
      <vt:lpstr>Timespan of Economic Change</vt:lpstr>
      <vt:lpstr>The Limitations of Fiscal Policy</vt:lpstr>
      <vt:lpstr>Political Realties and Discretionary Fiscal Policy</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57</cp:revision>
  <dcterms:modified xsi:type="dcterms:W3CDTF">2026-02-02T19:29:24Z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