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 id="2147483672" r:id="rId5"/>
  </p:sldMasterIdLst>
  <p:notesMasterIdLst>
    <p:notesMasterId r:id="rId17"/>
  </p:notesMasterIdLst>
  <p:sldIdLst>
    <p:sldId id="401" r:id="rId6"/>
    <p:sldId id="428" r:id="rId7"/>
    <p:sldId id="429" r:id="rId8"/>
    <p:sldId id="430" r:id="rId9"/>
    <p:sldId id="431" r:id="rId10"/>
    <p:sldId id="473" r:id="rId11"/>
    <p:sldId id="474" r:id="rId12"/>
    <p:sldId id="433" r:id="rId13"/>
    <p:sldId id="434" r:id="rId14"/>
    <p:sldId id="435" r:id="rId15"/>
    <p:sldId id="340" r:id="rId16"/>
  </p:sldIdLst>
  <p:sldSz cx="12192000" cy="6858000"/>
  <p:notesSz cx="6858000" cy="9144000"/>
  <p:embeddedFontLs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3"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B5D8D4-2576-4DB3-B083-A1DD5EBCA288}" v="4" dt="2026-02-02T19:25:59.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16" autoAdjust="0"/>
  </p:normalViewPr>
  <p:slideViewPr>
    <p:cSldViewPr snapToGrid="0">
      <p:cViewPr varScale="1">
        <p:scale>
          <a:sx n="66" d="100"/>
          <a:sy n="66" d="100"/>
        </p:scale>
        <p:origin x="1224"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2-02T19:25:23.322" v="5" actId="6549"/>
      <pc:docMkLst>
        <pc:docMk/>
      </pc:docMkLst>
      <pc:sldChg chg="del">
        <pc:chgData name="Caitlin Coleman" userId="96f87ca1-0e64-4ae8-8d77-98757b85df0b" providerId="ADAL" clId="{DDA6BCD5-DC0D-434C-93A0-51E2BCD25B34}" dt="2026-02-02T19:24:55.170" v="2" actId="47"/>
        <pc:sldMkLst>
          <pc:docMk/>
          <pc:sldMk cId="0" sldId="256"/>
        </pc:sldMkLst>
      </pc:sldChg>
      <pc:sldChg chg="del">
        <pc:chgData name="Caitlin Coleman" userId="96f87ca1-0e64-4ae8-8d77-98757b85df0b" providerId="ADAL" clId="{DDA6BCD5-DC0D-434C-93A0-51E2BCD25B34}" dt="2026-02-02T19:24:55.170" v="2" actId="47"/>
        <pc:sldMkLst>
          <pc:docMk/>
          <pc:sldMk cId="0" sldId="258"/>
        </pc:sldMkLst>
      </pc:sldChg>
      <pc:sldChg chg="del">
        <pc:chgData name="Caitlin Coleman" userId="96f87ca1-0e64-4ae8-8d77-98757b85df0b" providerId="ADAL" clId="{DDA6BCD5-DC0D-434C-93A0-51E2BCD25B34}" dt="2026-02-02T19:24:55.170" v="2" actId="47"/>
        <pc:sldMkLst>
          <pc:docMk/>
          <pc:sldMk cId="0" sldId="261"/>
        </pc:sldMkLst>
      </pc:sldChg>
      <pc:sldChg chg="add">
        <pc:chgData name="Caitlin Coleman" userId="96f87ca1-0e64-4ae8-8d77-98757b85df0b" providerId="ADAL" clId="{DDA6BCD5-DC0D-434C-93A0-51E2BCD25B34}" dt="2026-02-02T19:24:27.780" v="0"/>
        <pc:sldMkLst>
          <pc:docMk/>
          <pc:sldMk cId="1693029773" sldId="340"/>
        </pc:sldMkLst>
      </pc:sldChg>
      <pc:sldChg chg="del">
        <pc:chgData name="Caitlin Coleman" userId="96f87ca1-0e64-4ae8-8d77-98757b85df0b" providerId="ADAL" clId="{DDA6BCD5-DC0D-434C-93A0-51E2BCD25B34}" dt="2026-02-02T19:24:55.170" v="2" actId="47"/>
        <pc:sldMkLst>
          <pc:docMk/>
          <pc:sldMk cId="932547792" sldId="369"/>
        </pc:sldMkLst>
      </pc:sldChg>
      <pc:sldChg chg="del">
        <pc:chgData name="Caitlin Coleman" userId="96f87ca1-0e64-4ae8-8d77-98757b85df0b" providerId="ADAL" clId="{DDA6BCD5-DC0D-434C-93A0-51E2BCD25B34}" dt="2026-02-02T19:24:55.170" v="2" actId="47"/>
        <pc:sldMkLst>
          <pc:docMk/>
          <pc:sldMk cId="1367550219" sldId="394"/>
        </pc:sldMkLst>
      </pc:sldChg>
      <pc:sldChg chg="del">
        <pc:chgData name="Caitlin Coleman" userId="96f87ca1-0e64-4ae8-8d77-98757b85df0b" providerId="ADAL" clId="{DDA6BCD5-DC0D-434C-93A0-51E2BCD25B34}" dt="2026-02-02T19:24:55.170" v="2" actId="47"/>
        <pc:sldMkLst>
          <pc:docMk/>
          <pc:sldMk cId="71684087" sldId="395"/>
        </pc:sldMkLst>
      </pc:sldChg>
      <pc:sldChg chg="del">
        <pc:chgData name="Caitlin Coleman" userId="96f87ca1-0e64-4ae8-8d77-98757b85df0b" providerId="ADAL" clId="{DDA6BCD5-DC0D-434C-93A0-51E2BCD25B34}" dt="2026-02-02T19:24:55.170" v="2" actId="47"/>
        <pc:sldMkLst>
          <pc:docMk/>
          <pc:sldMk cId="1051241520" sldId="396"/>
        </pc:sldMkLst>
      </pc:sldChg>
      <pc:sldChg chg="del">
        <pc:chgData name="Caitlin Coleman" userId="96f87ca1-0e64-4ae8-8d77-98757b85df0b" providerId="ADAL" clId="{DDA6BCD5-DC0D-434C-93A0-51E2BCD25B34}" dt="2026-02-02T19:24:55.170" v="2" actId="47"/>
        <pc:sldMkLst>
          <pc:docMk/>
          <pc:sldMk cId="764395955" sldId="397"/>
        </pc:sldMkLst>
      </pc:sldChg>
      <pc:sldChg chg="del">
        <pc:chgData name="Caitlin Coleman" userId="96f87ca1-0e64-4ae8-8d77-98757b85df0b" providerId="ADAL" clId="{DDA6BCD5-DC0D-434C-93A0-51E2BCD25B34}" dt="2026-02-02T19:24:55.170" v="2" actId="47"/>
        <pc:sldMkLst>
          <pc:docMk/>
          <pc:sldMk cId="3745597016" sldId="398"/>
        </pc:sldMkLst>
      </pc:sldChg>
      <pc:sldChg chg="del">
        <pc:chgData name="Caitlin Coleman" userId="96f87ca1-0e64-4ae8-8d77-98757b85df0b" providerId="ADAL" clId="{DDA6BCD5-DC0D-434C-93A0-51E2BCD25B34}" dt="2026-02-02T19:24:55.170" v="2" actId="47"/>
        <pc:sldMkLst>
          <pc:docMk/>
          <pc:sldMk cId="2306452450" sldId="399"/>
        </pc:sldMkLst>
      </pc:sldChg>
      <pc:sldChg chg="del">
        <pc:chgData name="Caitlin Coleman" userId="96f87ca1-0e64-4ae8-8d77-98757b85df0b" providerId="ADAL" clId="{DDA6BCD5-DC0D-434C-93A0-51E2BCD25B34}" dt="2026-02-02T19:24:55.170" v="2" actId="47"/>
        <pc:sldMkLst>
          <pc:docMk/>
          <pc:sldMk cId="398424585" sldId="400"/>
        </pc:sldMkLst>
      </pc:sldChg>
      <pc:sldChg chg="add">
        <pc:chgData name="Caitlin Coleman" userId="96f87ca1-0e64-4ae8-8d77-98757b85df0b" providerId="ADAL" clId="{DDA6BCD5-DC0D-434C-93A0-51E2BCD25B34}" dt="2026-02-02T19:24:49.322" v="1"/>
        <pc:sldMkLst>
          <pc:docMk/>
          <pc:sldMk cId="0" sldId="401"/>
        </pc:sldMkLst>
      </pc:sldChg>
      <pc:sldChg chg="modSp add mod">
        <pc:chgData name="Caitlin Coleman" userId="96f87ca1-0e64-4ae8-8d77-98757b85df0b" providerId="ADAL" clId="{DDA6BCD5-DC0D-434C-93A0-51E2BCD25B34}" dt="2026-02-02T19:24:59.855" v="3" actId="6549"/>
        <pc:sldMkLst>
          <pc:docMk/>
          <pc:sldMk cId="1057883831" sldId="428"/>
        </pc:sldMkLst>
        <pc:spChg chg="mod">
          <ac:chgData name="Caitlin Coleman" userId="96f87ca1-0e64-4ae8-8d77-98757b85df0b" providerId="ADAL" clId="{DDA6BCD5-DC0D-434C-93A0-51E2BCD25B34}" dt="2026-02-02T19:24:59.855" v="3" actId="6549"/>
          <ac:spMkLst>
            <pc:docMk/>
            <pc:sldMk cId="1057883831" sldId="428"/>
            <ac:spMk id="26" creationId="{00000000-0000-0000-0000-000000000000}"/>
          </ac:spMkLst>
        </pc:spChg>
      </pc:sldChg>
      <pc:sldChg chg="add">
        <pc:chgData name="Caitlin Coleman" userId="96f87ca1-0e64-4ae8-8d77-98757b85df0b" providerId="ADAL" clId="{DDA6BCD5-DC0D-434C-93A0-51E2BCD25B34}" dt="2026-02-02T19:24:49.322" v="1"/>
        <pc:sldMkLst>
          <pc:docMk/>
          <pc:sldMk cId="0" sldId="429"/>
        </pc:sldMkLst>
      </pc:sldChg>
      <pc:sldChg chg="add">
        <pc:chgData name="Caitlin Coleman" userId="96f87ca1-0e64-4ae8-8d77-98757b85df0b" providerId="ADAL" clId="{DDA6BCD5-DC0D-434C-93A0-51E2BCD25B34}" dt="2026-02-02T19:24:49.322" v="1"/>
        <pc:sldMkLst>
          <pc:docMk/>
          <pc:sldMk cId="2581514389" sldId="430"/>
        </pc:sldMkLst>
      </pc:sldChg>
      <pc:sldChg chg="add">
        <pc:chgData name="Caitlin Coleman" userId="96f87ca1-0e64-4ae8-8d77-98757b85df0b" providerId="ADAL" clId="{DDA6BCD5-DC0D-434C-93A0-51E2BCD25B34}" dt="2026-02-02T19:24:49.322" v="1"/>
        <pc:sldMkLst>
          <pc:docMk/>
          <pc:sldMk cId="743209069" sldId="431"/>
        </pc:sldMkLst>
      </pc:sldChg>
      <pc:sldChg chg="add">
        <pc:chgData name="Caitlin Coleman" userId="96f87ca1-0e64-4ae8-8d77-98757b85df0b" providerId="ADAL" clId="{DDA6BCD5-DC0D-434C-93A0-51E2BCD25B34}" dt="2026-02-02T19:24:49.322" v="1"/>
        <pc:sldMkLst>
          <pc:docMk/>
          <pc:sldMk cId="3870145397" sldId="433"/>
        </pc:sldMkLst>
      </pc:sldChg>
      <pc:sldChg chg="modSp add mod">
        <pc:chgData name="Caitlin Coleman" userId="96f87ca1-0e64-4ae8-8d77-98757b85df0b" providerId="ADAL" clId="{DDA6BCD5-DC0D-434C-93A0-51E2BCD25B34}" dt="2026-02-02T19:25:18.001" v="4" actId="6549"/>
        <pc:sldMkLst>
          <pc:docMk/>
          <pc:sldMk cId="3450823366" sldId="434"/>
        </pc:sldMkLst>
        <pc:spChg chg="mod">
          <ac:chgData name="Caitlin Coleman" userId="96f87ca1-0e64-4ae8-8d77-98757b85df0b" providerId="ADAL" clId="{DDA6BCD5-DC0D-434C-93A0-51E2BCD25B34}" dt="2026-02-02T19:25:18.001" v="4" actId="6549"/>
          <ac:spMkLst>
            <pc:docMk/>
            <pc:sldMk cId="3450823366" sldId="434"/>
            <ac:spMk id="103" creationId="{00000000-0000-0000-0000-000000000000}"/>
          </ac:spMkLst>
        </pc:spChg>
      </pc:sldChg>
      <pc:sldChg chg="modSp add mod">
        <pc:chgData name="Caitlin Coleman" userId="96f87ca1-0e64-4ae8-8d77-98757b85df0b" providerId="ADAL" clId="{DDA6BCD5-DC0D-434C-93A0-51E2BCD25B34}" dt="2026-02-02T19:25:23.322" v="5" actId="6549"/>
        <pc:sldMkLst>
          <pc:docMk/>
          <pc:sldMk cId="1544590552" sldId="435"/>
        </pc:sldMkLst>
        <pc:spChg chg="mod">
          <ac:chgData name="Caitlin Coleman" userId="96f87ca1-0e64-4ae8-8d77-98757b85df0b" providerId="ADAL" clId="{DDA6BCD5-DC0D-434C-93A0-51E2BCD25B34}" dt="2026-02-02T19:25:23.322" v="5" actId="6549"/>
          <ac:spMkLst>
            <pc:docMk/>
            <pc:sldMk cId="1544590552" sldId="435"/>
            <ac:spMk id="26" creationId="{00000000-0000-0000-0000-000000000000}"/>
          </ac:spMkLst>
        </pc:spChg>
      </pc:sldChg>
      <pc:sldChg chg="add">
        <pc:chgData name="Caitlin Coleman" userId="96f87ca1-0e64-4ae8-8d77-98757b85df0b" providerId="ADAL" clId="{DDA6BCD5-DC0D-434C-93A0-51E2BCD25B34}" dt="2026-02-02T19:24:49.322" v="1"/>
        <pc:sldMkLst>
          <pc:docMk/>
          <pc:sldMk cId="2540210132" sldId="473"/>
        </pc:sldMkLst>
      </pc:sldChg>
      <pc:sldChg chg="add">
        <pc:chgData name="Caitlin Coleman" userId="96f87ca1-0e64-4ae8-8d77-98757b85df0b" providerId="ADAL" clId="{DDA6BCD5-DC0D-434C-93A0-51E2BCD25B34}" dt="2026-02-02T19:24:49.322" v="1"/>
        <pc:sldMkLst>
          <pc:docMk/>
          <pc:sldMk cId="1803267397" sldId="4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Federal fiscal policy includes discretionary fiscal policy, when the government passes a law that explicitly changes tax or spending levels. Changes in tax and spending levels can also occur automatically due to automatic stabilizers. Automatic stabilizers are programs that are already laws that stimulate aggregate demand (AD) in a recession and hold down AD in a potentially inflationary boom, like unemployment insurance or food stamps.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40F3E7-A070-4DB1-B704-C35643C4A2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6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 can rise sharply, causing the equilibrium to occur at an output level above potential GDP, causing inflationary pressures. The policy prescription in this setting would be a dose of contractionary fiscal policy, implemented through some combination of higher taxes and lower spending. To some extent, both changes happen automatically. On the tax side, a rise in AD means that workers and firms earn more, increasing tax payments. On the spending side, a rise in AD means lower unemployment and fewer layoffs, meaning there will be a less need for unemployment benefits, welfare, and other programs in the social safety net.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AD were to fall sharply so that a recession occurs, the prescription would be for expansionary fiscal policy: some mix of tax cuts and spending increases. Higher unemployment and a weaker economy overall would cause the government to increase spending on social safety net programs. For example, in 2009 and 2020, the stimulus packages included extensions in the time allowed to collect unemployment insurance. The automatic stabilizers react to a weakening of AD with expansionary fiscal policy and a strengthening of aggregate demand with contractionary fiscal policy, just as the AD/AS analysis suggests.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29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Each year, the nonpartisan Congressional Budget Office calculates the cyclically adjusted budget (or the standardized employment budget). This budget is what the budget deficit or surplus would be if the economy were producing at potential GDP. At potential GDP, people who look for work find jobs in a reasonable period of time, and businesses make normal profits, with the result that both workers and businesses earn more and pay more taxes. In effect, the cyclically adjusted budget deficit eliminates the impact of the automatic stabilizers.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2376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the economy is in recession, the cyclically adjusted budget deficit is less than the actual budget deficit because the economy is below potential GDP, and the automatic stabilizers are reducing taxes and increasing spending. When the economy is performing extremely well, the cyclically adjusted budget deficit (or surplus) is higher than the actual budget deficit (or surplus) because the economy is producing around potential GDP, so the automatic stabilizers are increasing taxes and reducing the need for government spending.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85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recession years, like the early 1990s, 2001, 2009, or 2020, the cyclically adjusted budget deficit is smaller than the actual deficit. During recessions, the automatic stabilizers tend to increase the budget deficit, so if the economy was instead at full employment, the deficit would be reduced by cutting taxes or increasing government spending. In the late 1990s, the cyclically adjusted budget surplus was lower than the actual budget surplus. The gap between the cyclically adjusted budget deficit or surplus and the actual budget deficit or surplus shows the impact of the automatic stabilizers.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0922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Automatic stabilizers occur quickly. Lower wages mean that a lower amount of taxes is withheld from paychecks right away. Higher unemployment or poverty means that government spending in those areas rises as quickly as people apply for benefits. However, while the automatic stabilizers offset some shifts in aggregate demand, they do not offset all or even most of them. Automatic stabilizers, like shock absorbers in a car, can be useful if they reduce the impact of the worst bumps, even if they do not eliminate the bumps altogether.</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07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Chances are you will be or are currently paying taxes. How do you feel knowing that your tax contributions will increase during times of recession? Are you happy to help aid the country in this way or do you find it frustrating?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3908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0C439-A4F4-4964-BDEB-24AC76594E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98264B-321D-420E-A582-881C7A4DD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E06F09-B60D-4BB5-A6EB-5A27A4B60F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F537C9-4D38-446A-8474-B2DB9DE1F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938A-14A0-4D5D-B199-35058E99B8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3732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D6B11-5CB0-41F2-8C04-FA929E8EC3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39BE5-E4FD-435D-A2F0-EDED6311E6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9814D-9B87-4B58-9562-B2FC2B1DD79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4FDFC9A-DF80-4993-9680-1CC8B3D96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2080F-84D0-4881-B707-29055733AD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2125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A6F8F4-4DF8-46AE-BAD7-B56C49823A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788B83-0600-4F26-8359-775FDB665C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A5F8C-ACD6-4362-9E25-4B18C40125C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3E62EB9-F185-4BA0-B050-6BE5828AA2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742D7-51D5-4AC4-AF52-0D335140C22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87228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588042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51632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324989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326403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5161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02821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324252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57446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90F2-AF8D-4B4C-9D33-2B2E42FD07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06668-B5BE-4CE2-A1C2-7173B56E38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02747-AC8E-43B5-81E2-FC62C990321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C794D8-BCAF-4FF4-81E1-8F21DF43E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AEAF5-41CC-4023-A72D-98708622D00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865056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88262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069662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53968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A94E-BD6B-40BB-9C88-E9A9C212AE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98BE94-1540-4D3E-9BCB-86594F7A00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B1DAE-4146-4544-B61B-57ECA01807B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2AEF40E-9020-4D2C-A3DD-5A22D9471A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454A8-0908-4540-B88D-01BE915DCC5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38079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EC00-4D48-41E7-8CA5-0B89318752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39D8A-5D33-4161-9D0A-98E7073AF7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FFB269-6817-43C7-A6EC-5F440C49E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D070D-7175-47D0-A5C3-7155E135B35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EAC34B8-3087-4231-850B-93468EA83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95D6A-82DA-4647-8840-2C80E9A1D91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147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12E0-15E2-4FDA-A680-82D8E035A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EC337E-498A-4E8F-8081-AA96B762DC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A0A76-E9D3-4955-B9F6-F4B4855DC7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0AC233-062C-4474-B956-8F70698DF3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21D630-61A1-42C5-BE25-C86D93E41F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3260C1-69F6-4634-BD1C-190875936AD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67B5B79-CBA4-40D9-8917-FAAF6260F9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243960-BB3D-475C-B02E-4A49A211497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6969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A2336-E1BB-4BA3-95D8-DB8FC3B1C9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362628-CF58-48D1-9521-203E0758CA3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C5BF7CD-799E-4AE8-BD63-D727BA046F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AF5E4-613E-42FC-9082-BCC69787FAE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74679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A7B23-CEC4-4B64-997B-83399603FB0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609BCC1-7697-4432-AFAA-714639DF3B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17E49C-70A4-4055-9B1B-DCE8944E887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2288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B54E5-CC10-40B5-BD7A-55B32A2972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569FD-7704-48EA-A92D-C2A8A9191B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044F94-6D43-4323-9B56-65BA9F7DE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135334-B6A1-48E0-A641-54950AACC45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63A4F93-BD21-438B-BF76-6A5509EA35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F7EE1F-7FD7-435A-9042-AEA8F190513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877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EBD9-F907-4755-A91B-2FE55F65ED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77C2F6-DB9E-4925-A747-0F29625C82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AE77C4-9AC0-4408-9EA3-8F108F21F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9DC2D-3F4E-4F9C-AFFD-D08648CCD66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85FF254-5E2F-4908-B1F7-7351C74A4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10615-0017-4CB3-8F7E-906EA6B3394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2030660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8F323-19FD-4EE6-BE82-0B7485BE1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D542B0-2F77-4D93-8D02-9BF0775B1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1B98D-EF03-42BD-A3F5-4E381DD64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392F683-F725-4073-A294-462CED74A3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AB878A-E176-454B-B4C4-B0124BD33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4792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04205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F3F3F"/>
              </a:solidFill>
              <a:effectLst/>
              <a:uLnTx/>
              <a:uFillTx/>
              <a:latin typeface="Calibri"/>
              <a:ea typeface="Calibri"/>
              <a:cs typeface="Calibri"/>
              <a:sym typeface="Calibri"/>
            </a:endParaRPr>
          </a:p>
        </p:txBody>
      </p:sp>
      <p:sp>
        <p:nvSpPr>
          <p:cNvPr id="85" name="Google Shape;85;p13"/>
          <p:cNvSpPr txBox="1">
            <a:spLocks noGrp="1"/>
          </p:cNvSpPr>
          <p:nvPr>
            <p:ph type="title" idx="4294967295"/>
          </p:nvPr>
        </p:nvSpPr>
        <p:spPr>
          <a:xfrm>
            <a:off x="1524000" y="2526241"/>
            <a:ext cx="9144000" cy="923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Automatic Stabilizers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86" name="Google Shape;86;p13">
            <a:extLst>
              <a:ext uri="{C183D7F6-B498-43B3-948B-1728B52AA6E4}">
                <adec:decorative xmlns:adec="http://schemas.microsoft.com/office/drawing/2017/decorative" val="1"/>
              </a:ext>
            </a:extLst>
          </p:cNvPr>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HAWKES</a:t>
            </a:r>
            <a:r>
              <a:rPr kumimoji="0" lang="en-US" sz="2800" b="0" i="0" u="none" strike="noStrike" kern="1200" cap="none" spc="0" normalizeH="0" baseline="0" noProof="0">
                <a:ln>
                  <a:noFill/>
                </a:ln>
                <a:solidFill>
                  <a:prstClr val="white"/>
                </a:solidFill>
                <a:effectLst/>
                <a:uLnTx/>
                <a:uFillTx/>
                <a:latin typeface="Century Gothic"/>
                <a:ea typeface="Century Gothic"/>
                <a:cs typeface="Century Gothic"/>
                <a:sym typeface="Century Gothic"/>
              </a:rPr>
              <a:t> LEARNING</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8" name="Google Shape;88;p13">
            <a:extLst>
              <a:ext uri="{C183D7F6-B498-43B3-948B-1728B52AA6E4}">
                <adec:decorative xmlns:adec="http://schemas.microsoft.com/office/drawing/2017/decorative" val="1"/>
              </a:ext>
            </a:extLst>
          </p:cNvPr>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1BF55C-25BF-4E02-93AB-BB8214B46B16}"/>
              </a:ext>
              <a:ext uri="{C183D7F6-B498-43B3-948B-1728B52AA6E4}">
                <adec:decorative xmlns:adec="http://schemas.microsoft.com/office/drawing/2017/decorative" val="1"/>
              </a:ext>
            </a:extLst>
          </p:cNvPr>
          <p:cNvSpPr/>
          <p:nvPr/>
        </p:nvSpPr>
        <p:spPr>
          <a:xfrm>
            <a:off x="1181100" y="1597965"/>
            <a:ext cx="9829800" cy="479065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3" name="Object 2" descr="Fiscal policy is conducted through discretionary fiscal policy, which is when the government enacts taxation or spending changes in response to economic events, or through automatic stabilizers, which are taxing and spending mechanisms that shift in response to economic events without any further legislation.&#10;&#10;The cyclically adjusted budget is the calculation of what the budget deficit or budget surplus would have been in a given year if the economy had been producing at its potential GDP.&#10;&#10;Many economists and politicians criticize the use of fiscal policy for a variety of reasons, including concerns over time lags, the impact on interest rates, and fiscal policy's inherently political nature.&#10;">
            <a:extLst>
              <a:ext uri="{FF2B5EF4-FFF2-40B4-BE49-F238E27FC236}">
                <a16:creationId xmlns:a16="http://schemas.microsoft.com/office/drawing/2014/main" id="{09F3689F-72F2-4C5E-980B-6870CF39538D}"/>
              </a:ext>
            </a:extLst>
          </p:cNvPr>
          <p:cNvGraphicFramePr>
            <a:graphicFrameLocks noChangeAspect="1"/>
          </p:cNvGraphicFramePr>
          <p:nvPr/>
        </p:nvGraphicFramePr>
        <p:xfrm>
          <a:off x="4114800" y="2590800"/>
          <a:ext cx="914400" cy="198438"/>
        </p:xfrm>
        <a:graphic>
          <a:graphicData uri="http://schemas.openxmlformats.org/presentationml/2006/ole">
            <mc:AlternateContent xmlns:mc="http://schemas.openxmlformats.org/markup-compatibility/2006">
              <mc:Choice xmlns:v="urn:schemas-microsoft-com:vml" Requires="v">
                <p:oleObj name="Equation" r:id="rId2" imgW="914400" imgH="198720" progId="Equation.DSMT4">
                  <p:embed/>
                </p:oleObj>
              </mc:Choice>
              <mc:Fallback>
                <p:oleObj name="Equation" r:id="rId2" imgW="914400" imgH="198720" progId="Equation.DSMT4">
                  <p:embed/>
                  <p:pic>
                    <p:nvPicPr>
                      <p:cNvPr id="3" name="Object 2" descr="Fiscal policy is conducted through discretionary fiscal policy, which is when the government enacts taxation or spending changes in response to economic events, or through automatic stabilizers, which are taxing and spending mechanisms that shift in response to economic events without any further legislation.&#10;&#10;The cyclically adjusted budget is the calculation of what the budget deficit or budget surplus would have been in a given year if the economy had been producing at its potential GDP.&#10;&#10;Many economists and politicians criticize the use of fiscal policy for a variety of reasons, including concerns over time lags, the impact on interest rates, and fiscal policy's inherently political nature.&#10;">
                        <a:extLst>
                          <a:ext uri="{FF2B5EF4-FFF2-40B4-BE49-F238E27FC236}">
                            <a16:creationId xmlns:a16="http://schemas.microsoft.com/office/drawing/2014/main" id="{09F3689F-72F2-4C5E-980B-6870CF39538D}"/>
                          </a:ext>
                        </a:extLst>
                      </p:cNvPr>
                      <p:cNvPicPr/>
                      <p:nvPr/>
                    </p:nvPicPr>
                    <p:blipFill>
                      <a:blip r:embed="rId3"/>
                      <a:stretch>
                        <a:fillRect/>
                      </a:stretch>
                    </p:blipFill>
                    <p:spPr>
                      <a:xfrm>
                        <a:off x="4114800" y="2590800"/>
                        <a:ext cx="914400" cy="19843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A7E8372D-36D2-456F-8C12-2DB123C1456A}"/>
              </a:ext>
            </a:extLst>
          </p:cNvPr>
          <p:cNvSpPr txBox="1"/>
          <p:nvPr/>
        </p:nvSpPr>
        <p:spPr>
          <a:xfrm>
            <a:off x="1265264" y="1746525"/>
            <a:ext cx="9661472" cy="4493538"/>
          </a:xfrm>
          <a:prstGeom prst="rect">
            <a:avLst/>
          </a:prstGeom>
          <a:solidFill>
            <a:srgbClr val="627981"/>
          </a:solidFill>
        </p:spPr>
        <p:txBody>
          <a:bodyPr wrap="square" rtlCol="0" anchor="ctr">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Fiscal policy is conducted through discretionary fiscal policy, which is when the government enacts taxation or spending changes in response to economic events, or through automatic stabilizers, which are taxing and spending mechanisms that shift in response to economic events without any further legislation.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The cyclically adjusted budget is the calculation of what the budget deficit or budget surplus would have been in a given year if the economy had been producing at its potential GDP.</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white"/>
                </a:solidFill>
                <a:effectLst/>
                <a:uLnTx/>
                <a:uFillTx/>
                <a:latin typeface="Calibri" panose="020F0502020204030204"/>
                <a:ea typeface="+mn-ea"/>
                <a:cs typeface="+mn-cs"/>
              </a:rPr>
              <a:t>Many economists and politicians criticize the use of fiscal policy for a variety of reasons, including concerns over time lags, the impact on interest rates, and fiscal policy's inherently political nature.</a:t>
            </a:r>
          </a:p>
        </p:txBody>
      </p:sp>
    </p:spTree>
    <p:extLst>
      <p:ext uri="{BB962C8B-B14F-4D97-AF65-F5344CB8AC3E}">
        <p14:creationId xmlns:p14="http://schemas.microsoft.com/office/powerpoint/2010/main" val="154459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 LEARNING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169302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702325" y="408619"/>
            <a:ext cx="878681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Introduction</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Federal fiscal policy includes discretionary fiscal policy, when the government passes a law that explicitly changes tax or spending levels.&#10;">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Federal fiscal policy includes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discretionary fiscal policy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when the government passes a law that explicitly changes tax or spending levels.</a:t>
              </a:r>
            </a:p>
          </p:txBody>
        </p:sp>
      </p:grpSp>
      <p:grpSp>
        <p:nvGrpSpPr>
          <p:cNvPr id="12" name="Group 11" descr="Changes in tax and spending levels can also occur automatically due to automatic stabilizers.&#10;">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Changes in tax and spending levels can also occur automatically due to automatic stabilizers.</a:t>
              </a:r>
            </a:p>
          </p:txBody>
        </p:sp>
      </p:grpSp>
      <p:grpSp>
        <p:nvGrpSpPr>
          <p:cNvPr id="18" name="Group 17" descr="Automatic stabilizers are programs that are already laws that stimulate aggregate demand (AD) in a recession and hold down AD in a potentially inflationary boom, like unemployment insurance or food stamps.&#10;">
            <a:extLst>
              <a:ext uri="{FF2B5EF4-FFF2-40B4-BE49-F238E27FC236}">
                <a16:creationId xmlns:a16="http://schemas.microsoft.com/office/drawing/2014/main" id="{E9D645EB-241F-4F9B-863D-C6DF2287895D}"/>
              </a:ext>
            </a:extLst>
          </p:cNvPr>
          <p:cNvGrpSpPr/>
          <p:nvPr/>
        </p:nvGrpSpPr>
        <p:grpSpPr>
          <a:xfrm>
            <a:off x="2072703" y="3399817"/>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Automatic stabilizers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are programs that are already laws that stimulate aggregate demand (AD) in a recession and hold down AD in a potentially inflationary boom, like unemployment insurance or food stamps.</a:t>
              </a:r>
            </a:p>
          </p:txBody>
        </p:sp>
      </p:grpSp>
    </p:spTree>
    <p:extLst>
      <p:ext uri="{BB962C8B-B14F-4D97-AF65-F5344CB8AC3E}">
        <p14:creationId xmlns:p14="http://schemas.microsoft.com/office/powerpoint/2010/main" val="105788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a:spLocks noGrp="1"/>
          </p:cNvSpPr>
          <p:nvPr>
            <p:ph type="title" idx="4294967295"/>
          </p:nvPr>
        </p:nvSpPr>
        <p:spPr>
          <a:xfrm>
            <a:off x="1524001" y="338445"/>
            <a:ext cx="9144000" cy="55399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Counterbalancing an Economic Boom</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05" name="Google Shape;105;p15">
            <a:extLst>
              <a:ext uri="{C183D7F6-B498-43B3-948B-1728B52AA6E4}">
                <adec:decorative xmlns:adec="http://schemas.microsoft.com/office/drawing/2017/decorative" val="1"/>
              </a:ext>
            </a:extLst>
          </p:cNvPr>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descr="AD can rise sharply, causing the equilibrium to occur at an output level above potential GDP, causing inflationary pressures.&#10;">
            <a:extLst>
              <a:ext uri="{FF2B5EF4-FFF2-40B4-BE49-F238E27FC236}">
                <a16:creationId xmlns:a16="http://schemas.microsoft.com/office/drawing/2014/main" id="{C3DDBB18-AB8D-45CA-AF4C-9991A271D7F0}"/>
              </a:ext>
            </a:extLst>
          </p:cNvPr>
          <p:cNvGrpSpPr/>
          <p:nvPr/>
        </p:nvGrpSpPr>
        <p:grpSpPr>
          <a:xfrm>
            <a:off x="2066654" y="158091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AD can rise sharply, causing the equilibrium to occur at an output level above potential GDP, causing inflationary pressures.</a:t>
              </a:r>
            </a:p>
          </p:txBody>
        </p:sp>
      </p:grpSp>
      <p:grpSp>
        <p:nvGrpSpPr>
          <p:cNvPr id="21" name="Group 20" descr="The policy prescription in this setting would be a dose of contractionary fiscal policy, implemented through some combination of higher taxes and lower spending.&#10;">
            <a:extLst>
              <a:ext uri="{FF2B5EF4-FFF2-40B4-BE49-F238E27FC236}">
                <a16:creationId xmlns:a16="http://schemas.microsoft.com/office/drawing/2014/main" id="{BA56479A-63FA-4B56-B440-8A3BFEB59D9F}"/>
              </a:ext>
            </a:extLst>
          </p:cNvPr>
          <p:cNvGrpSpPr/>
          <p:nvPr/>
        </p:nvGrpSpPr>
        <p:grpSpPr>
          <a:xfrm>
            <a:off x="2066654" y="2477817"/>
            <a:ext cx="8055261" cy="1050638"/>
            <a:chOff x="539765" y="1736761"/>
            <a:chExt cx="8061312" cy="1050638"/>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71736"/>
              <a:ext cx="8058422"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policy prescription in this setting would be a dose of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contractionary fiscal policy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implemented through some combination of higher taxes and lower spending.</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4" name="Group 23" descr="To some extent, both changes happen automatically.&#10;">
            <a:extLst>
              <a:ext uri="{FF2B5EF4-FFF2-40B4-BE49-F238E27FC236}">
                <a16:creationId xmlns:a16="http://schemas.microsoft.com/office/drawing/2014/main" id="{B70240EF-C154-4E48-ABE1-81F0F5E2D9B2}"/>
              </a:ext>
            </a:extLst>
          </p:cNvPr>
          <p:cNvGrpSpPr/>
          <p:nvPr/>
        </p:nvGrpSpPr>
        <p:grpSpPr>
          <a:xfrm>
            <a:off x="2066654" y="3628128"/>
            <a:ext cx="8054993" cy="806935"/>
            <a:chOff x="540033" y="1736761"/>
            <a:chExt cx="8061044"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40033" y="1930557"/>
              <a:ext cx="8055259"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To some extent, both changes happen automatically.</a:t>
              </a:r>
            </a:p>
          </p:txBody>
        </p:sp>
      </p:grpSp>
      <p:grpSp>
        <p:nvGrpSpPr>
          <p:cNvPr id="27" name="Group 26" descr="On the tax side, a rise in AD means that workers and firms earn more, increasing tax payments.&#10;">
            <a:extLst>
              <a:ext uri="{FF2B5EF4-FFF2-40B4-BE49-F238E27FC236}">
                <a16:creationId xmlns:a16="http://schemas.microsoft.com/office/drawing/2014/main" id="{987CD6F0-B2EB-4CA9-ABF4-D2A073F7ECF7}"/>
              </a:ext>
            </a:extLst>
          </p:cNvPr>
          <p:cNvGrpSpPr/>
          <p:nvPr/>
        </p:nvGrpSpPr>
        <p:grpSpPr>
          <a:xfrm>
            <a:off x="2066654" y="4518970"/>
            <a:ext cx="8055804" cy="806935"/>
            <a:chOff x="539221" y="1736761"/>
            <a:chExt cx="8061856" cy="80693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39221" y="1788179"/>
              <a:ext cx="8055259"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 the tax side, a rise in AD means that workers and firms earn more, increasing tax payments.</a:t>
              </a:r>
            </a:p>
          </p:txBody>
        </p:sp>
      </p:grpSp>
      <p:grpSp>
        <p:nvGrpSpPr>
          <p:cNvPr id="30" name="Group 29" descr="On the spending side, a rise in AD means lower unemployment and fewer layoffs, meaning there will be a less need for unemployment benefits, welfare, and other programs in the social safety net.&#10;">
            <a:extLst>
              <a:ext uri="{FF2B5EF4-FFF2-40B4-BE49-F238E27FC236}">
                <a16:creationId xmlns:a16="http://schemas.microsoft.com/office/drawing/2014/main" id="{C0ACE6E7-E2C6-4459-AC11-234369CEA2A9}"/>
              </a:ext>
            </a:extLst>
          </p:cNvPr>
          <p:cNvGrpSpPr/>
          <p:nvPr/>
        </p:nvGrpSpPr>
        <p:grpSpPr>
          <a:xfrm>
            <a:off x="2063761" y="5425578"/>
            <a:ext cx="8052105" cy="1070382"/>
            <a:chOff x="542923" y="1736761"/>
            <a:chExt cx="8058154" cy="1070382"/>
          </a:xfrm>
          <a:solidFill>
            <a:srgbClr val="627981"/>
          </a:solidFill>
        </p:grpSpPr>
        <p:sp>
          <p:nvSpPr>
            <p:cNvPr id="31" name="Rectangle 30">
              <a:extLst>
                <a:ext uri="{FF2B5EF4-FFF2-40B4-BE49-F238E27FC236}">
                  <a16:creationId xmlns:a16="http://schemas.microsoft.com/office/drawing/2014/main" id="{123E1DDF-5C80-4207-A23D-6B07617E4B2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3FBA6CAC-AF88-487B-BB48-EE96055F8186}"/>
                </a:ext>
              </a:extLst>
            </p:cNvPr>
            <p:cNvSpPr txBox="1"/>
            <p:nvPr/>
          </p:nvSpPr>
          <p:spPr>
            <a:xfrm>
              <a:off x="549520" y="1791480"/>
              <a:ext cx="8051557"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 the spending side, a rise in AD means lower unemployment and fewer layoffs, meaning there will be a less need for unemployment benefits, welfare, and other programs in the social safety net.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a:spLocks noGrp="1"/>
          </p:cNvSpPr>
          <p:nvPr>
            <p:ph type="title" idx="4294967295"/>
          </p:nvPr>
        </p:nvSpPr>
        <p:spPr>
          <a:xfrm>
            <a:off x="1524001" y="338445"/>
            <a:ext cx="9144000" cy="55399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Counterbalancing a Recession</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05" name="Google Shape;105;p15">
            <a:extLst>
              <a:ext uri="{C183D7F6-B498-43B3-948B-1728B52AA6E4}">
                <adec:decorative xmlns:adec="http://schemas.microsoft.com/office/drawing/2017/decorative" val="1"/>
              </a:ext>
            </a:extLst>
          </p:cNvPr>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descr="If AD were to fall sharply so that a recession occurs, the prescription would be for expansionary fiscal policy: some mix of tax cuts and spending increases.&#10;">
            <a:extLst>
              <a:ext uri="{FF2B5EF4-FFF2-40B4-BE49-F238E27FC236}">
                <a16:creationId xmlns:a16="http://schemas.microsoft.com/office/drawing/2014/main" id="{C3DDBB18-AB8D-45CA-AF4C-9991A271D7F0}"/>
              </a:ext>
            </a:extLst>
          </p:cNvPr>
          <p:cNvGrpSpPr/>
          <p:nvPr/>
        </p:nvGrpSpPr>
        <p:grpSpPr>
          <a:xfrm>
            <a:off x="2066654" y="1580912"/>
            <a:ext cx="8058422" cy="1059993"/>
            <a:chOff x="542655" y="1736761"/>
            <a:chExt cx="8058422" cy="1059993"/>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AD were to fall sharply so that a recession occurs, the prescription would be for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expansionary fiscal policy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some mix of tax cuts and spending increases.</a:t>
              </a:r>
            </a:p>
          </p:txBody>
        </p:sp>
      </p:grpSp>
      <p:grpSp>
        <p:nvGrpSpPr>
          <p:cNvPr id="21" name="Group 20" descr="Higher unemployment and a weaker economy overall would cause the government to increase spending on social safety net programs.&#10;">
            <a:extLst>
              <a:ext uri="{FF2B5EF4-FFF2-40B4-BE49-F238E27FC236}">
                <a16:creationId xmlns:a16="http://schemas.microsoft.com/office/drawing/2014/main" id="{BA56479A-63FA-4B56-B440-8A3BFEB59D9F}"/>
              </a:ext>
            </a:extLst>
          </p:cNvPr>
          <p:cNvGrpSpPr/>
          <p:nvPr/>
        </p:nvGrpSpPr>
        <p:grpSpPr>
          <a:xfrm>
            <a:off x="2066654" y="2745839"/>
            <a:ext cx="8055261" cy="806935"/>
            <a:chOff x="539765" y="1736761"/>
            <a:chExt cx="8061312" cy="806935"/>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71736"/>
              <a:ext cx="805842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Higher unemployment and a weaker economy overall would cause the government to increase spending on social safety net programs.</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4" name="Group 23" descr="For example, in 2009 and 2020, the stimulus packages included extensions in the time allowed to collect unemployment insurance.&#10;">
            <a:extLst>
              <a:ext uri="{FF2B5EF4-FFF2-40B4-BE49-F238E27FC236}">
                <a16:creationId xmlns:a16="http://schemas.microsoft.com/office/drawing/2014/main" id="{B70240EF-C154-4E48-ABE1-81F0F5E2D9B2}"/>
              </a:ext>
            </a:extLst>
          </p:cNvPr>
          <p:cNvGrpSpPr/>
          <p:nvPr/>
        </p:nvGrpSpPr>
        <p:grpSpPr>
          <a:xfrm>
            <a:off x="2063758" y="3657708"/>
            <a:ext cx="8039736" cy="806935"/>
            <a:chOff x="542923" y="1736761"/>
            <a:chExt cx="8058154"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42923" y="1790876"/>
              <a:ext cx="8049468"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in 2009 and 2020, the stimulus packages included extensions in the time allowed to collect unemployment insurance.</a:t>
              </a:r>
            </a:p>
          </p:txBody>
        </p:sp>
      </p:grpSp>
      <p:grpSp>
        <p:nvGrpSpPr>
          <p:cNvPr id="27" name="Group 26" descr="The automatic stabilizers react to a weakening of AD with expansionary fiscal policy and a strengthening of aggregate demand with contractionary fiscal policy, just as the AD/AS analysis suggests.&#10;">
            <a:extLst>
              <a:ext uri="{FF2B5EF4-FFF2-40B4-BE49-F238E27FC236}">
                <a16:creationId xmlns:a16="http://schemas.microsoft.com/office/drawing/2014/main" id="{987CD6F0-B2EB-4CA9-ABF4-D2A073F7ECF7}"/>
              </a:ext>
            </a:extLst>
          </p:cNvPr>
          <p:cNvGrpSpPr/>
          <p:nvPr/>
        </p:nvGrpSpPr>
        <p:grpSpPr>
          <a:xfrm>
            <a:off x="2057980" y="4578758"/>
            <a:ext cx="8052105" cy="1017985"/>
            <a:chOff x="542923" y="1736761"/>
            <a:chExt cx="8058154" cy="101798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101566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42923" y="1739083"/>
              <a:ext cx="8027604"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automatic stabilizers react to a weakening of AD with expansionary fiscal policy and a strengthening of aggregate demand with contractionary fiscal policy, just as the AD/AS analysis suggests.</a:t>
              </a:r>
            </a:p>
          </p:txBody>
        </p:sp>
      </p:grpSp>
    </p:spTree>
    <p:extLst>
      <p:ext uri="{BB962C8B-B14F-4D97-AF65-F5344CB8AC3E}">
        <p14:creationId xmlns:p14="http://schemas.microsoft.com/office/powerpoint/2010/main" val="2581514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a:spLocks noGrp="1"/>
          </p:cNvSpPr>
          <p:nvPr>
            <p:ph type="title" idx="4294967295"/>
          </p:nvPr>
        </p:nvSpPr>
        <p:spPr>
          <a:xfrm>
            <a:off x="1400053" y="347331"/>
            <a:ext cx="9383485" cy="55399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Century Gothic"/>
                <a:cs typeface="Century Gothic"/>
                <a:sym typeface="Century Gothic"/>
              </a:rPr>
              <a:t>The Cyclically Adjusted Budget Deficit or Surplus</a:t>
            </a:r>
            <a:r>
              <a:rPr kumimoji="0" lang="en-US" sz="3000" b="0" i="0" u="none" strike="noStrike" kern="1200" cap="none" spc="0" normalizeH="0" baseline="-25000" noProof="0" dirty="0">
                <a:ln>
                  <a:noFill/>
                </a:ln>
                <a:solidFill>
                  <a:schemeClr val="dk1"/>
                </a:solidFill>
                <a:effectLst/>
                <a:uLnTx/>
                <a:uFillTx/>
                <a:latin typeface="Century Gothic"/>
                <a:ea typeface="Century Gothic"/>
                <a:cs typeface="Century Gothic"/>
                <a:sym typeface="Century Gothic"/>
              </a:rPr>
              <a:t>1</a:t>
            </a:r>
            <a:endParaRPr kumimoji="0" lang="en-US" sz="18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105" name="Google Shape;105;p15">
            <a:extLst>
              <a:ext uri="{C183D7F6-B498-43B3-948B-1728B52AA6E4}">
                <adec:decorative xmlns:adec="http://schemas.microsoft.com/office/drawing/2017/decorative" val="1"/>
              </a:ext>
            </a:extLst>
          </p:cNvPr>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descr="Each year, the nonpartisan Congressional Budget Office calculates the cyclically adjusted budget (or the standardized employment budget).&#10;">
            <a:extLst>
              <a:ext uri="{FF2B5EF4-FFF2-40B4-BE49-F238E27FC236}">
                <a16:creationId xmlns:a16="http://schemas.microsoft.com/office/drawing/2014/main" id="{C3DDBB18-AB8D-45CA-AF4C-9991A271D7F0}"/>
              </a:ext>
            </a:extLst>
          </p:cNvPr>
          <p:cNvGrpSpPr/>
          <p:nvPr/>
        </p:nvGrpSpPr>
        <p:grpSpPr>
          <a:xfrm>
            <a:off x="2066654" y="158091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Each year, the nonpartisan Congressional Budget Office calculates the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cyclically adjusted budget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(or the standardized employment budget).</a:t>
              </a:r>
            </a:p>
          </p:txBody>
        </p:sp>
      </p:grpSp>
      <p:grpSp>
        <p:nvGrpSpPr>
          <p:cNvPr id="21" name="Group 20" descr="This budget is what the budget deficit or surplus would be if the economy were producing at potential GDP. &#10;">
            <a:extLst>
              <a:ext uri="{FF2B5EF4-FFF2-40B4-BE49-F238E27FC236}">
                <a16:creationId xmlns:a16="http://schemas.microsoft.com/office/drawing/2014/main" id="{BA56479A-63FA-4B56-B440-8A3BFEB59D9F}"/>
              </a:ext>
            </a:extLst>
          </p:cNvPr>
          <p:cNvGrpSpPr/>
          <p:nvPr/>
        </p:nvGrpSpPr>
        <p:grpSpPr>
          <a:xfrm>
            <a:off x="2066149" y="2477002"/>
            <a:ext cx="8055261" cy="806935"/>
            <a:chOff x="539765" y="1736761"/>
            <a:chExt cx="8061312" cy="806935"/>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71736"/>
              <a:ext cx="805842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budget is what the budget deficit or surplus would be if the economy were producing at potential GDP. </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4" name="Group 23" descr="At potential GDP, people who look for work find jobs in a reasonable period of time, and businesses make normal profits, with the result that both workers and businesses earn more and pay more taxes.&#10;">
            <a:extLst>
              <a:ext uri="{FF2B5EF4-FFF2-40B4-BE49-F238E27FC236}">
                <a16:creationId xmlns:a16="http://schemas.microsoft.com/office/drawing/2014/main" id="{B70240EF-C154-4E48-ABE1-81F0F5E2D9B2}"/>
              </a:ext>
            </a:extLst>
          </p:cNvPr>
          <p:cNvGrpSpPr/>
          <p:nvPr/>
        </p:nvGrpSpPr>
        <p:grpSpPr>
          <a:xfrm>
            <a:off x="2066150" y="3373092"/>
            <a:ext cx="8045514" cy="1024195"/>
            <a:chOff x="537132" y="1736761"/>
            <a:chExt cx="8063945" cy="102419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37132" y="1745293"/>
              <a:ext cx="8055756"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potential GDP, people who look for work find jobs in a reasonable period of time, and businesses make normal profits, with the result that both workers and businesses earn more and pay more taxes.</a:t>
              </a:r>
            </a:p>
          </p:txBody>
        </p:sp>
      </p:grpSp>
      <p:grpSp>
        <p:nvGrpSpPr>
          <p:cNvPr id="27" name="Group 26" descr="In effect, the cyclically adjusted budget deficit eliminates the impact of the automatic stabilizers.&#10;">
            <a:extLst>
              <a:ext uri="{FF2B5EF4-FFF2-40B4-BE49-F238E27FC236}">
                <a16:creationId xmlns:a16="http://schemas.microsoft.com/office/drawing/2014/main" id="{987CD6F0-B2EB-4CA9-ABF4-D2A073F7ECF7}"/>
              </a:ext>
            </a:extLst>
          </p:cNvPr>
          <p:cNvGrpSpPr/>
          <p:nvPr/>
        </p:nvGrpSpPr>
        <p:grpSpPr>
          <a:xfrm>
            <a:off x="2058769" y="4478124"/>
            <a:ext cx="8052105" cy="806935"/>
            <a:chOff x="542923" y="1736761"/>
            <a:chExt cx="8058154" cy="80693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66876" y="1776063"/>
              <a:ext cx="802760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effect, the cyclically adjusted budget deficit eliminates the impact of the automatic stabilizers.</a:t>
              </a:r>
            </a:p>
          </p:txBody>
        </p:sp>
      </p:grpSp>
    </p:spTree>
    <p:extLst>
      <p:ext uri="{BB962C8B-B14F-4D97-AF65-F5344CB8AC3E}">
        <p14:creationId xmlns:p14="http://schemas.microsoft.com/office/powerpoint/2010/main" val="743209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a:spLocks noGrp="1"/>
          </p:cNvSpPr>
          <p:nvPr>
            <p:ph type="title" idx="4294967295"/>
          </p:nvPr>
        </p:nvSpPr>
        <p:spPr>
          <a:xfrm>
            <a:off x="1539309" y="379940"/>
            <a:ext cx="9470570" cy="55399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The Cyclically Adjusted Budget Deficit or Surplus</a:t>
            </a:r>
            <a:r>
              <a:rPr kumimoji="0" lang="en-US" sz="3000" b="0" i="0" u="none" strike="noStrike" kern="1200" cap="none" spc="0" normalizeH="0" baseline="-25000" noProof="0" dirty="0">
                <a:ln>
                  <a:noFill/>
                </a:ln>
                <a:solidFill>
                  <a:prstClr val="black"/>
                </a:solidFill>
                <a:effectLst/>
                <a:uLnTx/>
                <a:uFillTx/>
                <a:latin typeface="Century Gothic"/>
                <a:ea typeface="Century Gothic"/>
                <a:cs typeface="Century Gothic"/>
                <a:sym typeface="Century Gothic"/>
              </a:rPr>
              <a:t>2</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cxnSp>
        <p:nvCxnSpPr>
          <p:cNvPr id="105" name="Google Shape;105;p15">
            <a:extLst>
              <a:ext uri="{C183D7F6-B498-43B3-948B-1728B52AA6E4}">
                <adec:decorative xmlns:adec="http://schemas.microsoft.com/office/drawing/2017/decorative" val="1"/>
              </a:ext>
            </a:extLst>
          </p:cNvPr>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pic>
        <p:nvPicPr>
          <p:cNvPr id="3" name="Picture 2" descr="A line graph that compares the actual budget deficit or surplus with the cyclically adjusted budget deficit or surplus over time.">
            <a:extLst>
              <a:ext uri="{FF2B5EF4-FFF2-40B4-BE49-F238E27FC236}">
                <a16:creationId xmlns:a16="http://schemas.microsoft.com/office/drawing/2014/main" id="{A73A8748-5761-18B4-420A-04D85D5EFBC8}"/>
              </a:ext>
            </a:extLst>
          </p:cNvPr>
          <p:cNvPicPr>
            <a:picLocks noChangeAspect="1"/>
          </p:cNvPicPr>
          <p:nvPr/>
        </p:nvPicPr>
        <p:blipFill>
          <a:blip r:embed="rId3"/>
          <a:stretch>
            <a:fillRect/>
          </a:stretch>
        </p:blipFill>
        <p:spPr>
          <a:xfrm>
            <a:off x="3303395" y="1296142"/>
            <a:ext cx="5585209" cy="3474550"/>
          </a:xfrm>
          <a:prstGeom prst="rect">
            <a:avLst/>
          </a:prstGeom>
        </p:spPr>
      </p:pic>
      <p:sp>
        <p:nvSpPr>
          <p:cNvPr id="29" name="TextBox 28" descr="When the economy is in recession, the cyclically adjusted budget deficit is less than the actual budget deficit because the economy is below potential GDP, and the automatic stabilizers are reducing taxes and increasing spending. When the economy is performing extremely well, the cyclically adjusted budget deficit (or surplus) is higher than the actual budget deficit (or surplus) because the economy is producing around potential GDP, so the automatic stabilizers are increasing taxes and reducing the need for government spending.&#10;">
            <a:extLst>
              <a:ext uri="{FF2B5EF4-FFF2-40B4-BE49-F238E27FC236}">
                <a16:creationId xmlns:a16="http://schemas.microsoft.com/office/drawing/2014/main" id="{EA9D7405-8BF5-4225-BB6D-3789615DD8DB}"/>
              </a:ext>
            </a:extLst>
          </p:cNvPr>
          <p:cNvSpPr txBox="1"/>
          <p:nvPr/>
        </p:nvSpPr>
        <p:spPr>
          <a:xfrm>
            <a:off x="1881188" y="4916747"/>
            <a:ext cx="8786813" cy="1754326"/>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When the economy is in recession, the cyclically adjusted budget deficit is less than the actual budget deficit because the economy is below potential GDP, and the automatic stabilizers are reducing taxes and increasing spending. When the economy is performing extremely well, the cyclically adjusted budget deficit (or surplus) is higher than the actual budget deficit (or surplus) because the economy is producing around potential GDP, so the automatic stabilizers are increasing taxes and reducing the need for government spending.</a:t>
            </a:r>
          </a:p>
        </p:txBody>
      </p:sp>
    </p:spTree>
    <p:extLst>
      <p:ext uri="{BB962C8B-B14F-4D97-AF65-F5344CB8AC3E}">
        <p14:creationId xmlns:p14="http://schemas.microsoft.com/office/powerpoint/2010/main" val="2540210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a:spLocks noGrp="1"/>
          </p:cNvSpPr>
          <p:nvPr>
            <p:ph type="title" idx="4294967295"/>
          </p:nvPr>
        </p:nvSpPr>
        <p:spPr>
          <a:xfrm>
            <a:off x="1480457" y="338445"/>
            <a:ext cx="9231085" cy="55399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entury Gothic"/>
                <a:ea typeface="Century Gothic"/>
                <a:cs typeface="Century Gothic"/>
                <a:sym typeface="Century Gothic"/>
              </a:rPr>
              <a:t>The Cyclically Adjusted Budget Deficit or Surplus</a:t>
            </a:r>
            <a:r>
              <a:rPr kumimoji="0" lang="en-US" sz="3000" b="0" i="0" u="none" strike="noStrike" kern="1200" cap="none" spc="0" normalizeH="0" baseline="-25000" noProof="0" dirty="0">
                <a:ln>
                  <a:noFill/>
                </a:ln>
                <a:solidFill>
                  <a:prstClr val="black"/>
                </a:solidFill>
                <a:effectLst/>
                <a:uLnTx/>
                <a:uFillTx/>
                <a:latin typeface="Century Gothic"/>
                <a:ea typeface="Century Gothic"/>
                <a:cs typeface="Century Gothic"/>
                <a:sym typeface="Century Gothic"/>
              </a:rPr>
              <a:t>3</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cxnSp>
        <p:nvCxnSpPr>
          <p:cNvPr id="105" name="Google Shape;105;p15">
            <a:extLst>
              <a:ext uri="{C183D7F6-B498-43B3-948B-1728B52AA6E4}">
                <adec:decorative xmlns:adec="http://schemas.microsoft.com/office/drawing/2017/decorative" val="1"/>
              </a:ext>
            </a:extLst>
          </p:cNvPr>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descr="In recession years, like the early 1990s, 2001, 2009, or 2020, the cyclically adjusted budget deficit is smaller than the actual deficit.">
            <a:extLst>
              <a:ext uri="{FF2B5EF4-FFF2-40B4-BE49-F238E27FC236}">
                <a16:creationId xmlns:a16="http://schemas.microsoft.com/office/drawing/2014/main" id="{C3DDBB18-AB8D-45CA-AF4C-9991A271D7F0}"/>
              </a:ext>
            </a:extLst>
          </p:cNvPr>
          <p:cNvGrpSpPr/>
          <p:nvPr/>
        </p:nvGrpSpPr>
        <p:grpSpPr>
          <a:xfrm>
            <a:off x="2066654" y="1580912"/>
            <a:ext cx="8058422" cy="806935"/>
            <a:chOff x="542655" y="1736761"/>
            <a:chExt cx="8058422"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655" y="1781091"/>
              <a:ext cx="8058154"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recession years, like the early 1990s, 2001, 2009, or 2020, the cyclically adjusted budget deficit is smaller than the actual deficit.</a:t>
              </a:r>
            </a:p>
          </p:txBody>
        </p:sp>
      </p:grpSp>
      <p:grpSp>
        <p:nvGrpSpPr>
          <p:cNvPr id="21" name="Group 20" descr="During recessions, the automatic stabilizers tend to increase the budget deficit, so if the economy was instead at full employment, the deficit would be reduced by cutting taxes or increasing government spending.">
            <a:extLst>
              <a:ext uri="{FF2B5EF4-FFF2-40B4-BE49-F238E27FC236}">
                <a16:creationId xmlns:a16="http://schemas.microsoft.com/office/drawing/2014/main" id="{BA56479A-63FA-4B56-B440-8A3BFEB59D9F}"/>
              </a:ext>
            </a:extLst>
          </p:cNvPr>
          <p:cNvGrpSpPr/>
          <p:nvPr/>
        </p:nvGrpSpPr>
        <p:grpSpPr>
          <a:xfrm>
            <a:off x="2066149" y="2477002"/>
            <a:ext cx="8058659" cy="1019106"/>
            <a:chOff x="539765" y="1736761"/>
            <a:chExt cx="8061312" cy="1019106"/>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5" y="1740204"/>
              <a:ext cx="8058422"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During recessions, the automatic stabilizers tend to increase the budget deficit, so if the economy was instead at full employment, the deficit would be reduced by cutting taxes or increasing government spending.</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4" name="Group 23" descr="In the late 1990s, the cyclically adjusted budget surplus was lower than the actual budget surplus.">
            <a:extLst>
              <a:ext uri="{FF2B5EF4-FFF2-40B4-BE49-F238E27FC236}">
                <a16:creationId xmlns:a16="http://schemas.microsoft.com/office/drawing/2014/main" id="{B70240EF-C154-4E48-ABE1-81F0F5E2D9B2}"/>
              </a:ext>
            </a:extLst>
          </p:cNvPr>
          <p:cNvGrpSpPr/>
          <p:nvPr/>
        </p:nvGrpSpPr>
        <p:grpSpPr>
          <a:xfrm>
            <a:off x="2066150" y="3593812"/>
            <a:ext cx="8045514" cy="806935"/>
            <a:chOff x="537132" y="1736761"/>
            <a:chExt cx="8063945"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37132" y="1775110"/>
              <a:ext cx="8055756"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late 1990s, the cyclically adjusted budget surplus was lower than the actual budget surplus.</a:t>
              </a:r>
            </a:p>
          </p:txBody>
        </p:sp>
      </p:grpSp>
      <p:grpSp>
        <p:nvGrpSpPr>
          <p:cNvPr id="27" name="Group 26" descr="The gap between the cyclically adjusted budget deficit or surplus and the actual budget deficit or surplus shows the impact of the automatic stabilizers.">
            <a:extLst>
              <a:ext uri="{FF2B5EF4-FFF2-40B4-BE49-F238E27FC236}">
                <a16:creationId xmlns:a16="http://schemas.microsoft.com/office/drawing/2014/main" id="{987CD6F0-B2EB-4CA9-ABF4-D2A073F7ECF7}"/>
              </a:ext>
            </a:extLst>
          </p:cNvPr>
          <p:cNvGrpSpPr/>
          <p:nvPr/>
        </p:nvGrpSpPr>
        <p:grpSpPr>
          <a:xfrm>
            <a:off x="2051389" y="4485920"/>
            <a:ext cx="8052105" cy="1054965"/>
            <a:chOff x="542923" y="1736761"/>
            <a:chExt cx="8058154" cy="105496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42923" y="1776063"/>
              <a:ext cx="8058154"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gap between the cyclically adjusted budget deficit or surplus and the actual budget deficit or surplus shows the impact of the automatic stabilizers.</a:t>
              </a:r>
            </a:p>
          </p:txBody>
        </p:sp>
      </p:grpSp>
    </p:spTree>
    <p:extLst>
      <p:ext uri="{BB962C8B-B14F-4D97-AF65-F5344CB8AC3E}">
        <p14:creationId xmlns:p14="http://schemas.microsoft.com/office/powerpoint/2010/main" val="180326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a:spLocks noGrp="1"/>
          </p:cNvSpPr>
          <p:nvPr>
            <p:ph type="title" idx="4294967295"/>
          </p:nvPr>
        </p:nvSpPr>
        <p:spPr>
          <a:xfrm>
            <a:off x="1524001" y="338445"/>
            <a:ext cx="9144000" cy="55399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mn-ea"/>
                <a:cs typeface="+mn-cs"/>
                <a:sym typeface="Century Gothic"/>
              </a:rPr>
              <a:t>Automatic Stabilizers</a:t>
            </a:r>
            <a:r>
              <a:rPr kumimoji="0" lang="en-US" sz="3000" b="0" i="0" u="none" strike="noStrike" kern="1200" cap="none" spc="0" normalizeH="0" baseline="-25000" noProof="0" dirty="0">
                <a:ln>
                  <a:noFill/>
                </a:ln>
                <a:solidFill>
                  <a:schemeClr val="dk1"/>
                </a:solidFill>
                <a:effectLst/>
                <a:uLnTx/>
                <a:uFillTx/>
                <a:latin typeface="Century Gothic"/>
                <a:ea typeface="+mn-ea"/>
                <a:cs typeface="+mn-cs"/>
                <a:sym typeface="Century Gothic"/>
              </a:rPr>
              <a:t>1</a:t>
            </a:r>
            <a:endParaRPr kumimoji="0" lang="en-US" sz="18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105" name="Google Shape;105;p15">
            <a:extLst>
              <a:ext uri="{C183D7F6-B498-43B3-948B-1728B52AA6E4}">
                <adec:decorative xmlns:adec="http://schemas.microsoft.com/office/drawing/2017/decorative" val="1"/>
              </a:ext>
            </a:extLst>
          </p:cNvPr>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descr="Automatic stabilizers occur quickly.">
            <a:extLst>
              <a:ext uri="{FF2B5EF4-FFF2-40B4-BE49-F238E27FC236}">
                <a16:creationId xmlns:a16="http://schemas.microsoft.com/office/drawing/2014/main" id="{C3DDBB18-AB8D-45CA-AF4C-9991A271D7F0}"/>
              </a:ext>
            </a:extLst>
          </p:cNvPr>
          <p:cNvGrpSpPr/>
          <p:nvPr/>
        </p:nvGrpSpPr>
        <p:grpSpPr>
          <a:xfrm>
            <a:off x="2066149" y="1580912"/>
            <a:ext cx="8058927" cy="806935"/>
            <a:chOff x="542150" y="1736761"/>
            <a:chExt cx="8058927" cy="806935"/>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150" y="1929332"/>
              <a:ext cx="8058154" cy="400110"/>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Automatic stabilizers occur quickly.</a:t>
              </a:r>
            </a:p>
          </p:txBody>
        </p:sp>
      </p:grpSp>
      <p:grpSp>
        <p:nvGrpSpPr>
          <p:cNvPr id="21" name="Group 20" descr="Lower wages mean that a lower amount of taxes is withheld from paychecks right away.">
            <a:extLst>
              <a:ext uri="{FF2B5EF4-FFF2-40B4-BE49-F238E27FC236}">
                <a16:creationId xmlns:a16="http://schemas.microsoft.com/office/drawing/2014/main" id="{BA56479A-63FA-4B56-B440-8A3BFEB59D9F}"/>
              </a:ext>
            </a:extLst>
          </p:cNvPr>
          <p:cNvGrpSpPr/>
          <p:nvPr/>
        </p:nvGrpSpPr>
        <p:grpSpPr>
          <a:xfrm>
            <a:off x="2066149" y="2477002"/>
            <a:ext cx="8058927" cy="806935"/>
            <a:chOff x="539764" y="1736761"/>
            <a:chExt cx="8061313" cy="806935"/>
          </a:xfrm>
          <a:solidFill>
            <a:srgbClr val="627981"/>
          </a:solidFill>
        </p:grpSpPr>
        <p:sp>
          <p:nvSpPr>
            <p:cNvPr id="22" name="Rectangle 21">
              <a:extLst>
                <a:ext uri="{FF2B5EF4-FFF2-40B4-BE49-F238E27FC236}">
                  <a16:creationId xmlns:a16="http://schemas.microsoft.com/office/drawing/2014/main" id="{BF062B81-DD1A-46DF-9AAD-508D1ACE4E2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B8866B2-009B-4207-BC68-F3DCDFDAC2D3}"/>
                </a:ext>
              </a:extLst>
            </p:cNvPr>
            <p:cNvSpPr txBox="1"/>
            <p:nvPr/>
          </p:nvSpPr>
          <p:spPr>
            <a:xfrm>
              <a:off x="539764" y="1761150"/>
              <a:ext cx="8058422"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Lower wages mean that a lower amount of taxes is withheld from paychecks right away.</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4" name="Group 23" descr="Higher unemployment or poverty means that government spending in those areas rises as quickly as people apply for benefits.">
            <a:extLst>
              <a:ext uri="{FF2B5EF4-FFF2-40B4-BE49-F238E27FC236}">
                <a16:creationId xmlns:a16="http://schemas.microsoft.com/office/drawing/2014/main" id="{B70240EF-C154-4E48-ABE1-81F0F5E2D9B2}"/>
              </a:ext>
            </a:extLst>
          </p:cNvPr>
          <p:cNvGrpSpPr/>
          <p:nvPr/>
        </p:nvGrpSpPr>
        <p:grpSpPr>
          <a:xfrm>
            <a:off x="2063259" y="3364674"/>
            <a:ext cx="8058927" cy="806935"/>
            <a:chOff x="537132" y="1736761"/>
            <a:chExt cx="8063945" cy="806935"/>
          </a:xfrm>
          <a:solidFill>
            <a:srgbClr val="627981"/>
          </a:solidFill>
        </p:grpSpPr>
        <p:sp>
          <p:nvSpPr>
            <p:cNvPr id="25" name="Rectangle 24">
              <a:extLst>
                <a:ext uri="{FF2B5EF4-FFF2-40B4-BE49-F238E27FC236}">
                  <a16:creationId xmlns:a16="http://schemas.microsoft.com/office/drawing/2014/main" id="{1E597150-2593-42AD-B6FA-7D3629D308F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3C389A7D-D2AC-4EA4-9ABE-99B95D78638D}"/>
                </a:ext>
              </a:extLst>
            </p:cNvPr>
            <p:cNvSpPr txBox="1"/>
            <p:nvPr/>
          </p:nvSpPr>
          <p:spPr>
            <a:xfrm>
              <a:off x="537132" y="1775110"/>
              <a:ext cx="8055756"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Higher unemployment or poverty means that government spending in those areas rises as quickly as people apply for benefits.</a:t>
              </a:r>
            </a:p>
          </p:txBody>
        </p:sp>
      </p:grpSp>
      <p:grpSp>
        <p:nvGrpSpPr>
          <p:cNvPr id="27" name="Group 26" descr="However, while the automatic stabilizers offset some shifts in aggregate demand, they do not offset all or even most of them.">
            <a:extLst>
              <a:ext uri="{FF2B5EF4-FFF2-40B4-BE49-F238E27FC236}">
                <a16:creationId xmlns:a16="http://schemas.microsoft.com/office/drawing/2014/main" id="{987CD6F0-B2EB-4CA9-ABF4-D2A073F7ECF7}"/>
              </a:ext>
            </a:extLst>
          </p:cNvPr>
          <p:cNvGrpSpPr/>
          <p:nvPr/>
        </p:nvGrpSpPr>
        <p:grpSpPr>
          <a:xfrm>
            <a:off x="2072198" y="4265898"/>
            <a:ext cx="8052105" cy="806935"/>
            <a:chOff x="542923" y="1736761"/>
            <a:chExt cx="8058154" cy="806935"/>
          </a:xfrm>
          <a:solidFill>
            <a:srgbClr val="627981"/>
          </a:solidFill>
        </p:grpSpPr>
        <p:sp>
          <p:nvSpPr>
            <p:cNvPr id="28" name="Rectangle 27">
              <a:extLst>
                <a:ext uri="{FF2B5EF4-FFF2-40B4-BE49-F238E27FC236}">
                  <a16:creationId xmlns:a16="http://schemas.microsoft.com/office/drawing/2014/main" id="{AD3001B6-FC01-42C1-B260-721A7CF43D8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EA9D7405-8BF5-4225-BB6D-3789615DD8DB}"/>
                </a:ext>
              </a:extLst>
            </p:cNvPr>
            <p:cNvSpPr txBox="1"/>
            <p:nvPr/>
          </p:nvSpPr>
          <p:spPr>
            <a:xfrm>
              <a:off x="542923" y="1776063"/>
              <a:ext cx="8058154" cy="707886"/>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However, while the automatic stabilizers offset some shifts in aggregate demand, they do not offset all or even most of them.</a:t>
              </a:r>
            </a:p>
          </p:txBody>
        </p:sp>
      </p:grpSp>
      <p:grpSp>
        <p:nvGrpSpPr>
          <p:cNvPr id="30" name="Group 29" descr="Automatic stabilizers, like shock absorbers in a car, can be useful if they reduce the impact of the worst bumps, even if they do not eliminate the bumps altogether.">
            <a:extLst>
              <a:ext uri="{FF2B5EF4-FFF2-40B4-BE49-F238E27FC236}">
                <a16:creationId xmlns:a16="http://schemas.microsoft.com/office/drawing/2014/main" id="{7BC69A80-BC67-4EFA-B4C6-EBD6E021E8F1}"/>
              </a:ext>
            </a:extLst>
          </p:cNvPr>
          <p:cNvGrpSpPr/>
          <p:nvPr/>
        </p:nvGrpSpPr>
        <p:grpSpPr>
          <a:xfrm>
            <a:off x="2072198" y="5153570"/>
            <a:ext cx="8052105" cy="1054965"/>
            <a:chOff x="542923" y="1736761"/>
            <a:chExt cx="8058154" cy="1054965"/>
          </a:xfrm>
          <a:solidFill>
            <a:srgbClr val="627981"/>
          </a:solidFill>
        </p:grpSpPr>
        <p:sp>
          <p:nvSpPr>
            <p:cNvPr id="31" name="Rectangle 30">
              <a:extLst>
                <a:ext uri="{FF2B5EF4-FFF2-40B4-BE49-F238E27FC236}">
                  <a16:creationId xmlns:a16="http://schemas.microsoft.com/office/drawing/2014/main" id="{74CB8E6E-D7F4-4F57-B7B8-322112123C9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C1A06168-9FF4-4B45-846C-F2EB4349B618}"/>
                </a:ext>
              </a:extLst>
            </p:cNvPr>
            <p:cNvSpPr txBox="1"/>
            <p:nvPr/>
          </p:nvSpPr>
          <p:spPr>
            <a:xfrm>
              <a:off x="542923" y="1776063"/>
              <a:ext cx="8058154" cy="1015663"/>
            </a:xfrm>
            <a:prstGeom prst="rect">
              <a:avLst/>
            </a:prstGeom>
            <a:grp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Automatic stabilizers, like shock absorbers in a car, can be useful if they reduce the impact of the worst bumps, even if they do not eliminate the bumps altogether.</a:t>
              </a:r>
            </a:p>
          </p:txBody>
        </p:sp>
      </p:grpSp>
    </p:spTree>
    <p:extLst>
      <p:ext uri="{BB962C8B-B14F-4D97-AF65-F5344CB8AC3E}">
        <p14:creationId xmlns:p14="http://schemas.microsoft.com/office/powerpoint/2010/main" val="387014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a:spLocks noGrp="1"/>
          </p:cNvSpPr>
          <p:nvPr>
            <p:ph type="title" idx="4294967295"/>
          </p:nvPr>
        </p:nvSpPr>
        <p:spPr>
          <a:xfrm>
            <a:off x="1524001" y="338445"/>
            <a:ext cx="9144000" cy="55399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dk1"/>
                </a:solidFill>
                <a:effectLst/>
                <a:uLnTx/>
                <a:uFillTx/>
                <a:latin typeface="Century Gothic"/>
                <a:ea typeface="+mn-ea"/>
                <a:cs typeface="+mn-cs"/>
                <a:sym typeface="Century Gothic"/>
              </a:rPr>
              <a:t>On Your Own</a:t>
            </a:r>
            <a:endParaRPr kumimoji="0" lang="en-US" sz="18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105" name="Google Shape;105;p15">
            <a:extLst>
              <a:ext uri="{C183D7F6-B498-43B3-948B-1728B52AA6E4}">
                <adec:decorative xmlns:adec="http://schemas.microsoft.com/office/drawing/2017/decorative" val="1"/>
              </a:ext>
            </a:extLst>
          </p:cNvPr>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8" name="Group 17" descr="Chances are you will be or are currently paying taxes. How do you feel knowing that your tax contributions will increase during times of recession? Are you happy to help aid the country in this way or do you find it frustrating?&#10;">
            <a:extLst>
              <a:ext uri="{FF2B5EF4-FFF2-40B4-BE49-F238E27FC236}">
                <a16:creationId xmlns:a16="http://schemas.microsoft.com/office/drawing/2014/main" id="{C3DDBB18-AB8D-45CA-AF4C-9991A271D7F0}"/>
              </a:ext>
            </a:extLst>
          </p:cNvPr>
          <p:cNvGrpSpPr/>
          <p:nvPr/>
        </p:nvGrpSpPr>
        <p:grpSpPr>
          <a:xfrm>
            <a:off x="2066922" y="1580912"/>
            <a:ext cx="8058154" cy="1323439"/>
            <a:chOff x="542923" y="1736761"/>
            <a:chExt cx="8058154" cy="1323439"/>
          </a:xfrm>
          <a:solidFill>
            <a:srgbClr val="627981"/>
          </a:solidFill>
        </p:grpSpPr>
        <p:sp>
          <p:nvSpPr>
            <p:cNvPr id="19" name="Rectangle 18">
              <a:extLst>
                <a:ext uri="{FF2B5EF4-FFF2-40B4-BE49-F238E27FC236}">
                  <a16:creationId xmlns:a16="http://schemas.microsoft.com/office/drawing/2014/main" id="{B11CD4ED-86EF-4921-BE80-8E5410D49B6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9D87DD56-8CF1-4BE7-AA37-013CACE6C21B}"/>
                </a:ext>
              </a:extLst>
            </p:cNvPr>
            <p:cNvSpPr txBox="1"/>
            <p:nvPr/>
          </p:nvSpPr>
          <p:spPr>
            <a:xfrm>
              <a:off x="542923" y="1736761"/>
              <a:ext cx="8058154" cy="1323439"/>
            </a:xfrm>
            <a:prstGeom prst="rect">
              <a:avLst/>
            </a:prstGeom>
            <a:grp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Chances are you will be or are currently paying taxes. How do you feel knowing that your tax contributions will increase during times of recession? Are you happy to help aid the country in this way or do you find it frustrating?</a:t>
              </a:r>
            </a:p>
          </p:txBody>
        </p:sp>
      </p:grpSp>
      <p:pic>
        <p:nvPicPr>
          <p:cNvPr id="5" name="Picture 4" descr="Two women in conversation while sitting at a desk writing something down in a notebook">
            <a:extLst>
              <a:ext uri="{FF2B5EF4-FFF2-40B4-BE49-F238E27FC236}">
                <a16:creationId xmlns:a16="http://schemas.microsoft.com/office/drawing/2014/main" id="{081B74F7-441F-4552-9DAA-0FD32FA19054}"/>
              </a:ext>
            </a:extLst>
          </p:cNvPr>
          <p:cNvPicPr>
            <a:picLocks noChangeAspect="1"/>
          </p:cNvPicPr>
          <p:nvPr/>
        </p:nvPicPr>
        <p:blipFill>
          <a:blip r:embed="rId3"/>
          <a:stretch>
            <a:fillRect/>
          </a:stretch>
        </p:blipFill>
        <p:spPr>
          <a:xfrm>
            <a:off x="3527664" y="3144870"/>
            <a:ext cx="5136669" cy="3429000"/>
          </a:xfrm>
          <a:prstGeom prst="rect">
            <a:avLst/>
          </a:prstGeom>
        </p:spPr>
      </p:pic>
    </p:spTree>
    <p:extLst>
      <p:ext uri="{BB962C8B-B14F-4D97-AF65-F5344CB8AC3E}">
        <p14:creationId xmlns:p14="http://schemas.microsoft.com/office/powerpoint/2010/main" val="3450823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975951-9857-4BFD-A8FB-DF62935D53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84AC75-4721-4C0F-82B1-63F153E4DF74}">
  <ds:schemaRef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06d9c582-05c2-476b-83d2-72ab8b1380b2"/>
    <ds:schemaRef ds:uri="http://www.w3.org/XML/1998/namespace"/>
    <ds:schemaRef ds:uri="http://schemas.microsoft.com/office/2006/metadata/properties"/>
    <ds:schemaRef ds:uri="fdab59f7-c3a7-48e5-acd8-618ce834776e"/>
    <ds:schemaRef ds:uri="http://schemas.openxmlformats.org/package/2006/metadata/core-properties"/>
  </ds:schemaRefs>
</ds:datastoreItem>
</file>

<file path=customXml/itemProps3.xml><?xml version="1.0" encoding="utf-8"?>
<ds:datastoreItem xmlns:ds="http://schemas.openxmlformats.org/officeDocument/2006/customXml" ds:itemID="{4FDB864D-1F38-42B9-92A5-FFD453DB84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295</TotalTime>
  <Words>1614</Words>
  <Application>Microsoft Office PowerPoint</Application>
  <PresentationFormat>Widescreen</PresentationFormat>
  <Paragraphs>180</Paragraphs>
  <Slides>11</Slides>
  <Notes>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8" baseType="lpstr">
      <vt:lpstr>Century Gothic</vt:lpstr>
      <vt:lpstr>Arial</vt:lpstr>
      <vt:lpstr>Calibri</vt:lpstr>
      <vt:lpstr>Calibri Light</vt:lpstr>
      <vt:lpstr>Office Theme</vt:lpstr>
      <vt:lpstr>1_Office Theme</vt:lpstr>
      <vt:lpstr>Equation</vt:lpstr>
      <vt:lpstr>Automatic Stabilizers</vt:lpstr>
      <vt:lpstr>Introduction</vt:lpstr>
      <vt:lpstr>Counterbalancing an Economic Boom</vt:lpstr>
      <vt:lpstr>Counterbalancing a Recession</vt:lpstr>
      <vt:lpstr>The Cyclically Adjusted Budget Deficit or Surplus1</vt:lpstr>
      <vt:lpstr>The Cyclically Adjusted Budget Deficit or Surplus2</vt:lpstr>
      <vt:lpstr>The Cyclically Adjusted Budget Deficit or Surplus3</vt:lpstr>
      <vt:lpstr>Automatic Stabilizers1</vt:lpstr>
      <vt:lpstr>On Your Own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18</cp:revision>
  <dcterms:modified xsi:type="dcterms:W3CDTF">2026-02-02T19:26:00Z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