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420" r:id="rId5"/>
    <p:sldId id="421" r:id="rId6"/>
    <p:sldId id="422" r:id="rId7"/>
    <p:sldId id="423" r:id="rId8"/>
    <p:sldId id="424" r:id="rId9"/>
    <p:sldId id="472" r:id="rId10"/>
    <p:sldId id="473" r:id="rId11"/>
    <p:sldId id="474" r:id="rId12"/>
    <p:sldId id="426" r:id="rId13"/>
    <p:sldId id="427" r:id="rId14"/>
    <p:sldId id="475" r:id="rId15"/>
    <p:sldId id="4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3B494A-E3E2-4D2E-9B4E-08EEF1ECA75F}" v="5" dt="2026-02-02T19:23:35.9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7662" autoAdjust="0"/>
  </p:normalViewPr>
  <p:slideViewPr>
    <p:cSldViewPr snapToGrid="0">
      <p:cViewPr varScale="1">
        <p:scale>
          <a:sx n="69" d="100"/>
          <a:sy n="69" d="100"/>
        </p:scale>
        <p:origin x="97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2-02T19:22:56.804" v="5" actId="6549"/>
      <pc:docMkLst>
        <pc:docMk/>
      </pc:docMkLst>
      <pc:sldChg chg="del">
        <pc:chgData name="Caitlin Coleman" userId="96f87ca1-0e64-4ae8-8d77-98757b85df0b" providerId="ADAL" clId="{DDA6BCD5-DC0D-434C-93A0-51E2BCD25B34}" dt="2026-02-02T19:22:26.311" v="2" actId="47"/>
        <pc:sldMkLst>
          <pc:docMk/>
          <pc:sldMk cId="561987701" sldId="293"/>
        </pc:sldMkLst>
      </pc:sldChg>
      <pc:sldChg chg="del">
        <pc:chgData name="Caitlin Coleman" userId="96f87ca1-0e64-4ae8-8d77-98757b85df0b" providerId="ADAL" clId="{DDA6BCD5-DC0D-434C-93A0-51E2BCD25B34}" dt="2026-02-02T19:22:26.311" v="2" actId="47"/>
        <pc:sldMkLst>
          <pc:docMk/>
          <pc:sldMk cId="2699779486" sldId="329"/>
        </pc:sldMkLst>
      </pc:sldChg>
      <pc:sldChg chg="del">
        <pc:chgData name="Caitlin Coleman" userId="96f87ca1-0e64-4ae8-8d77-98757b85df0b" providerId="ADAL" clId="{DDA6BCD5-DC0D-434C-93A0-51E2BCD25B34}" dt="2026-02-02T19:22:26.311" v="2" actId="47"/>
        <pc:sldMkLst>
          <pc:docMk/>
          <pc:sldMk cId="1693029773" sldId="340"/>
        </pc:sldMkLst>
      </pc:sldChg>
      <pc:sldChg chg="del">
        <pc:chgData name="Caitlin Coleman" userId="96f87ca1-0e64-4ae8-8d77-98757b85df0b" providerId="ADAL" clId="{DDA6BCD5-DC0D-434C-93A0-51E2BCD25B34}" dt="2026-02-02T19:22:26.311" v="2" actId="47"/>
        <pc:sldMkLst>
          <pc:docMk/>
          <pc:sldMk cId="1744979055" sldId="364"/>
        </pc:sldMkLst>
      </pc:sldChg>
      <pc:sldChg chg="del">
        <pc:chgData name="Caitlin Coleman" userId="96f87ca1-0e64-4ae8-8d77-98757b85df0b" providerId="ADAL" clId="{DDA6BCD5-DC0D-434C-93A0-51E2BCD25B34}" dt="2026-02-02T19:22:26.311" v="2" actId="47"/>
        <pc:sldMkLst>
          <pc:docMk/>
          <pc:sldMk cId="2945070144" sldId="372"/>
        </pc:sldMkLst>
      </pc:sldChg>
      <pc:sldChg chg="del">
        <pc:chgData name="Caitlin Coleman" userId="96f87ca1-0e64-4ae8-8d77-98757b85df0b" providerId="ADAL" clId="{DDA6BCD5-DC0D-434C-93A0-51E2BCD25B34}" dt="2026-02-02T19:22:26.311" v="2" actId="47"/>
        <pc:sldMkLst>
          <pc:docMk/>
          <pc:sldMk cId="1367550219" sldId="394"/>
        </pc:sldMkLst>
      </pc:sldChg>
      <pc:sldChg chg="del">
        <pc:chgData name="Caitlin Coleman" userId="96f87ca1-0e64-4ae8-8d77-98757b85df0b" providerId="ADAL" clId="{DDA6BCD5-DC0D-434C-93A0-51E2BCD25B34}" dt="2026-02-02T19:22:26.311" v="2" actId="47"/>
        <pc:sldMkLst>
          <pc:docMk/>
          <pc:sldMk cId="1931891318" sldId="395"/>
        </pc:sldMkLst>
      </pc:sldChg>
      <pc:sldChg chg="del">
        <pc:chgData name="Caitlin Coleman" userId="96f87ca1-0e64-4ae8-8d77-98757b85df0b" providerId="ADAL" clId="{DDA6BCD5-DC0D-434C-93A0-51E2BCD25B34}" dt="2026-02-02T19:22:26.311" v="2" actId="47"/>
        <pc:sldMkLst>
          <pc:docMk/>
          <pc:sldMk cId="1263779493" sldId="396"/>
        </pc:sldMkLst>
      </pc:sldChg>
      <pc:sldChg chg="del">
        <pc:chgData name="Caitlin Coleman" userId="96f87ca1-0e64-4ae8-8d77-98757b85df0b" providerId="ADAL" clId="{DDA6BCD5-DC0D-434C-93A0-51E2BCD25B34}" dt="2026-02-02T19:22:26.311" v="2" actId="47"/>
        <pc:sldMkLst>
          <pc:docMk/>
          <pc:sldMk cId="2063417654" sldId="397"/>
        </pc:sldMkLst>
      </pc:sldChg>
      <pc:sldChg chg="del">
        <pc:chgData name="Caitlin Coleman" userId="96f87ca1-0e64-4ae8-8d77-98757b85df0b" providerId="ADAL" clId="{DDA6BCD5-DC0D-434C-93A0-51E2BCD25B34}" dt="2026-02-02T19:22:26.311" v="2" actId="47"/>
        <pc:sldMkLst>
          <pc:docMk/>
          <pc:sldMk cId="4209218410" sldId="398"/>
        </pc:sldMkLst>
      </pc:sldChg>
      <pc:sldChg chg="del">
        <pc:chgData name="Caitlin Coleman" userId="96f87ca1-0e64-4ae8-8d77-98757b85df0b" providerId="ADAL" clId="{DDA6BCD5-DC0D-434C-93A0-51E2BCD25B34}" dt="2026-02-02T19:22:26.311" v="2" actId="47"/>
        <pc:sldMkLst>
          <pc:docMk/>
          <pc:sldMk cId="2415069732" sldId="400"/>
        </pc:sldMkLst>
      </pc:sldChg>
      <pc:sldChg chg="del">
        <pc:chgData name="Caitlin Coleman" userId="96f87ca1-0e64-4ae8-8d77-98757b85df0b" providerId="ADAL" clId="{DDA6BCD5-DC0D-434C-93A0-51E2BCD25B34}" dt="2026-02-02T19:22:26.311" v="2" actId="47"/>
        <pc:sldMkLst>
          <pc:docMk/>
          <pc:sldMk cId="3476442764" sldId="401"/>
        </pc:sldMkLst>
      </pc:sldChg>
      <pc:sldChg chg="add">
        <pc:chgData name="Caitlin Coleman" userId="96f87ca1-0e64-4ae8-8d77-98757b85df0b" providerId="ADAL" clId="{DDA6BCD5-DC0D-434C-93A0-51E2BCD25B34}" dt="2026-02-02T19:22:05.986" v="0"/>
        <pc:sldMkLst>
          <pc:docMk/>
          <pc:sldMk cId="2277726626" sldId="420"/>
        </pc:sldMkLst>
      </pc:sldChg>
      <pc:sldChg chg="modSp add mod">
        <pc:chgData name="Caitlin Coleman" userId="96f87ca1-0e64-4ae8-8d77-98757b85df0b" providerId="ADAL" clId="{DDA6BCD5-DC0D-434C-93A0-51E2BCD25B34}" dt="2026-02-02T19:22:30.803" v="3" actId="6549"/>
        <pc:sldMkLst>
          <pc:docMk/>
          <pc:sldMk cId="1002546065" sldId="421"/>
        </pc:sldMkLst>
        <pc:spChg chg="mod">
          <ac:chgData name="Caitlin Coleman" userId="96f87ca1-0e64-4ae8-8d77-98757b85df0b" providerId="ADAL" clId="{DDA6BCD5-DC0D-434C-93A0-51E2BCD25B34}" dt="2026-02-02T19:22:30.803" v="3" actId="6549"/>
          <ac:spMkLst>
            <pc:docMk/>
            <pc:sldMk cId="1002546065" sldId="421"/>
            <ac:spMk id="26" creationId="{00000000-0000-0000-0000-000000000000}"/>
          </ac:spMkLst>
        </pc:spChg>
      </pc:sldChg>
      <pc:sldChg chg="add">
        <pc:chgData name="Caitlin Coleman" userId="96f87ca1-0e64-4ae8-8d77-98757b85df0b" providerId="ADAL" clId="{DDA6BCD5-DC0D-434C-93A0-51E2BCD25B34}" dt="2026-02-02T19:22:05.986" v="0"/>
        <pc:sldMkLst>
          <pc:docMk/>
          <pc:sldMk cId="354985511" sldId="422"/>
        </pc:sldMkLst>
      </pc:sldChg>
      <pc:sldChg chg="add">
        <pc:chgData name="Caitlin Coleman" userId="96f87ca1-0e64-4ae8-8d77-98757b85df0b" providerId="ADAL" clId="{DDA6BCD5-DC0D-434C-93A0-51E2BCD25B34}" dt="2026-02-02T19:22:05.986" v="0"/>
        <pc:sldMkLst>
          <pc:docMk/>
          <pc:sldMk cId="839372412" sldId="423"/>
        </pc:sldMkLst>
      </pc:sldChg>
      <pc:sldChg chg="modSp add mod">
        <pc:chgData name="Caitlin Coleman" userId="96f87ca1-0e64-4ae8-8d77-98757b85df0b" providerId="ADAL" clId="{DDA6BCD5-DC0D-434C-93A0-51E2BCD25B34}" dt="2026-02-02T19:22:42.262" v="4" actId="6549"/>
        <pc:sldMkLst>
          <pc:docMk/>
          <pc:sldMk cId="818279618" sldId="424"/>
        </pc:sldMkLst>
        <pc:spChg chg="mod">
          <ac:chgData name="Caitlin Coleman" userId="96f87ca1-0e64-4ae8-8d77-98757b85df0b" providerId="ADAL" clId="{DDA6BCD5-DC0D-434C-93A0-51E2BCD25B34}" dt="2026-02-02T19:22:42.262" v="4" actId="6549"/>
          <ac:spMkLst>
            <pc:docMk/>
            <pc:sldMk cId="818279618" sldId="424"/>
            <ac:spMk id="26" creationId="{00000000-0000-0000-0000-000000000000}"/>
          </ac:spMkLst>
        </pc:spChg>
      </pc:sldChg>
      <pc:sldChg chg="add">
        <pc:chgData name="Caitlin Coleman" userId="96f87ca1-0e64-4ae8-8d77-98757b85df0b" providerId="ADAL" clId="{DDA6BCD5-DC0D-434C-93A0-51E2BCD25B34}" dt="2026-02-02T19:22:05.986" v="0"/>
        <pc:sldMkLst>
          <pc:docMk/>
          <pc:sldMk cId="2457778995" sldId="426"/>
        </pc:sldMkLst>
      </pc:sldChg>
      <pc:sldChg chg="add">
        <pc:chgData name="Caitlin Coleman" userId="96f87ca1-0e64-4ae8-8d77-98757b85df0b" providerId="ADAL" clId="{DDA6BCD5-DC0D-434C-93A0-51E2BCD25B34}" dt="2026-02-02T19:22:05.986" v="0"/>
        <pc:sldMkLst>
          <pc:docMk/>
          <pc:sldMk cId="3129499688" sldId="427"/>
        </pc:sldMkLst>
      </pc:sldChg>
      <pc:sldChg chg="add">
        <pc:chgData name="Caitlin Coleman" userId="96f87ca1-0e64-4ae8-8d77-98757b85df0b" providerId="ADAL" clId="{DDA6BCD5-DC0D-434C-93A0-51E2BCD25B34}" dt="2026-02-02T19:22:05.986" v="0"/>
        <pc:sldMkLst>
          <pc:docMk/>
          <pc:sldMk cId="2646196865" sldId="472"/>
        </pc:sldMkLst>
      </pc:sldChg>
      <pc:sldChg chg="add">
        <pc:chgData name="Caitlin Coleman" userId="96f87ca1-0e64-4ae8-8d77-98757b85df0b" providerId="ADAL" clId="{DDA6BCD5-DC0D-434C-93A0-51E2BCD25B34}" dt="2026-02-02T19:22:05.986" v="0"/>
        <pc:sldMkLst>
          <pc:docMk/>
          <pc:sldMk cId="1561683936" sldId="473"/>
        </pc:sldMkLst>
      </pc:sldChg>
      <pc:sldChg chg="add">
        <pc:chgData name="Caitlin Coleman" userId="96f87ca1-0e64-4ae8-8d77-98757b85df0b" providerId="ADAL" clId="{DDA6BCD5-DC0D-434C-93A0-51E2BCD25B34}" dt="2026-02-02T19:22:05.986" v="0"/>
        <pc:sldMkLst>
          <pc:docMk/>
          <pc:sldMk cId="1259119730" sldId="474"/>
        </pc:sldMkLst>
      </pc:sldChg>
      <pc:sldChg chg="modSp add mod">
        <pc:chgData name="Caitlin Coleman" userId="96f87ca1-0e64-4ae8-8d77-98757b85df0b" providerId="ADAL" clId="{DDA6BCD5-DC0D-434C-93A0-51E2BCD25B34}" dt="2026-02-02T19:22:56.804" v="5" actId="6549"/>
        <pc:sldMkLst>
          <pc:docMk/>
          <pc:sldMk cId="1638421170" sldId="475"/>
        </pc:sldMkLst>
        <pc:spChg chg="mod">
          <ac:chgData name="Caitlin Coleman" userId="96f87ca1-0e64-4ae8-8d77-98757b85df0b" providerId="ADAL" clId="{DDA6BCD5-DC0D-434C-93A0-51E2BCD25B34}" dt="2026-02-02T19:22:56.804" v="5" actId="6549"/>
          <ac:spMkLst>
            <pc:docMk/>
            <pc:sldMk cId="1638421170" sldId="475"/>
            <ac:spMk id="26" creationId="{00000000-0000-0000-0000-000000000000}"/>
          </ac:spMkLst>
        </pc:spChg>
      </pc:sldChg>
      <pc:sldChg chg="add">
        <pc:chgData name="Caitlin Coleman" userId="96f87ca1-0e64-4ae8-8d77-98757b85df0b" providerId="ADAL" clId="{DDA6BCD5-DC0D-434C-93A0-51E2BCD25B34}" dt="2026-02-02T19:22:19.792" v="1"/>
        <pc:sldMkLst>
          <pc:docMk/>
          <pc:sldMk cId="985175901" sldId="4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7E12-FFD9-4489-87A2-FBE76B55879B}"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0691F0-B815-448E-ACA8-31C5EFD69EEA}" type="slidenum">
              <a:rPr lang="en-US" smtClean="0"/>
              <a:t>‹#›</a:t>
            </a:fld>
            <a:endParaRPr lang="en-US"/>
          </a:p>
        </p:txBody>
      </p:sp>
    </p:spTree>
    <p:extLst>
      <p:ext uri="{BB962C8B-B14F-4D97-AF65-F5344CB8AC3E}">
        <p14:creationId xmlns:p14="http://schemas.microsoft.com/office/powerpoint/2010/main" val="174515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is the use of government spending and tax policy to influence the path of the economy over time. Fiscal policy, whether through changes in spending or taxes, shifts the AD curve outward in the case of expansionary fiscal policy and inward in the case of contractionary fiscal policy. As an economy's population and resources grow, the labor force gets larger, businesses invest new capital, and technology improves. These components of economic growth cause the aggregate supply (AS) curve to shift to the right.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56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original equilibrium occurs at E0, the intersection of AD curve AD0 and SRAS curve SRAS0, at an output level of 200 and a price of 90. One year later, AS has shifted right to SRAS1 in the process of long-term economic growth, and AD has also shifted right to AD1, keeping the economy operating at the new level of potential GDP. The new equilibrium, E1, is an output level of 206 and a price of 92. One more year later, AS has again shifted right, now to SRAS2, and AD shifts right as well to AD2. Now, the equilibrium is E2, with an output level of 212 and a price of 94.</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507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Aggregate demand and aggregate supply do not always move neatly together. As aggregate supply increases, incomes tend to go up. This tends to increase consumer and investment spending, shifting the aggregate demand curve right, but in any given period it may not shift the same amount as aggregate supply.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5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pays for typical items such as national defense, social security, and health care. Tax revenues, in part, pay for these expenditures. The result may be an increase in AD that is more or less than the increase in AS. AD may fail to increase along with AS, or the AD curve may even shift left, for a number of possible reasons: Households become hesitant about consuming, Firms decide against investing as much, or The demand for exports from other countries diminishes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428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90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central bank can engage in countercyclical actions if either aggregate demand or supply run too far ahead of the 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recession threatens, the central bank uses expansionary monetary policy to increase the money supply, increase the quantity of loans, reduce interest rates, and shift the </a:t>
            </a:r>
            <a:r>
              <a:rPr lang="en-US" sz="1200" i="1" dirty="0">
                <a:solidFill>
                  <a:schemeClr val="bg1"/>
                </a:solidFill>
              </a:rPr>
              <a:t>AD</a:t>
            </a:r>
            <a:r>
              <a:rPr lang="en-US" sz="1200" dirty="0">
                <a:solidFill>
                  <a:schemeClr val="bg1"/>
                </a:solidFill>
              </a:rPr>
              <a:t>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inflation threatens, the central bank uses contractionary monetary policy to reduce the money supply, reduce the quantity of loans, raise interest rates, and shift the </a:t>
            </a:r>
            <a:r>
              <a:rPr lang="en-US" sz="1200" i="1" dirty="0">
                <a:solidFill>
                  <a:schemeClr val="bg1"/>
                </a:solidFill>
              </a:rPr>
              <a:t>AD</a:t>
            </a:r>
            <a:r>
              <a:rPr lang="en-US" sz="1200" dirty="0">
                <a:solidFill>
                  <a:schemeClr val="bg1"/>
                </a:solidFill>
              </a:rPr>
              <a:t> curve to the left.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Fiscal policy is another macroeconomic policy tool for adjusting AD by using either government spending or taxation policy.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0691F0-B815-448E-ACA8-31C5EFD69EE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1109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Expansionary Policy: Increases level of aggregate demand, either through increasing government spending or reducing tax rates</a:t>
            </a:r>
          </a:p>
          <a:p>
            <a:r>
              <a:rPr lang="en-US" dirty="0"/>
              <a:t>Can increase consumption by raising disposable income through income or payroll tax cuts</a:t>
            </a:r>
          </a:p>
          <a:p>
            <a:r>
              <a:rPr lang="en-US" dirty="0"/>
              <a:t>Can increase investment spending by raising after-tax profits through corporate tax cuts</a:t>
            </a:r>
          </a:p>
          <a:p>
            <a:r>
              <a:rPr lang="en-US" dirty="0"/>
              <a:t>Can increase government purchases of final goods/services and raising grants to local and state governments to increase their purchases</a:t>
            </a:r>
          </a:p>
          <a:p>
            <a:r>
              <a:rPr lang="en-US" dirty="0"/>
              <a:t>Contractionary Policy: Decreases level of aggregate demand, either through decreasing government spending or increasing tax rates</a:t>
            </a:r>
          </a:p>
          <a:p>
            <a:r>
              <a:rPr lang="en-US" dirty="0"/>
              <a:t>Decreases consumption</a:t>
            </a:r>
          </a:p>
          <a:p>
            <a:r>
              <a:rPr lang="en-US" dirty="0"/>
              <a:t>Decreases investment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0691F0-B815-448E-ACA8-31C5EFD69EE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9831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choice between whether to use tax or spending tools often has a political tinge. As a general statement, conservatives and Republicans prefer to see expansionary fiscal policy carried out by tax cuts, while liberals and Democrats prefer that the government implement expansionary fiscal policy through spending increases. In a bipartisan effort to address the extreme situation, the Obama administration and Congress passed an $830 billion expansionary policy in early 2009 that involved both tax cuts and increases in 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644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can also contribute to pushing AD beyond potential GDP in a way that leads to inflation. A very large budget deficit pushes up the AD curve so that the intersection of AD0 and SRAS0 occurs at E0, which is an output level above potential GDP, an “overheating economy”. In this situation, contractionary fiscal policy involving federal spending cuts or tax increases can help reduce the upward pressure on the price level by shifting the AD curve left, to AD1, and causing the new equilibrium E1 to be at potential GDP, where AD intersects the LRAS curve.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999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itle 8"/>
          <p:cNvSpPr txBox="1">
            <a:spLocks noGrp="1"/>
          </p:cNvSpPr>
          <p:nvPr>
            <p:ph type="title" idx="4294967295"/>
          </p:nvPr>
        </p:nvSpPr>
        <p:spPr>
          <a:xfrm>
            <a:off x="1523999" y="2330992"/>
            <a:ext cx="9515061"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Using Fiscal Policy to Fight Recession, Unemployment, and Inflation</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512548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726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Contractionary Fiscal Policy</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988484" y="1485222"/>
            <a:ext cx="4680344" cy="4801314"/>
          </a:xfrm>
          <a:prstGeom prst="rect">
            <a:avLst/>
          </a:prstGeom>
          <a:solidFill>
            <a:srgbClr val="627981"/>
          </a:solid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Fiscal policy can also contribute to pushing AD beyond potential GDP in a way that leads to inflation.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very large budget deficit pushes up 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so that the intersection of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occurs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which is an output level above potential GDP. Economists sometimes call this an “overheating economy.”</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contractionary fiscal policy involving federal spending cuts or tax increases can help reduce the upward pressure on the price level by shifting 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left, to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and causing the new equilibrium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to be at potential GDP, where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intersects 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a:t>
            </a:r>
          </a:p>
        </p:txBody>
      </p:sp>
      <p:pic>
        <p:nvPicPr>
          <p:cNvPr id="3" name="Picture 2" descr="A graphical depiction of an overheating economy.">
            <a:extLst>
              <a:ext uri="{FF2B5EF4-FFF2-40B4-BE49-F238E27FC236}">
                <a16:creationId xmlns:a16="http://schemas.microsoft.com/office/drawing/2014/main" id="{D3224411-5D99-4AEA-B58F-D92D2CA728C0}"/>
              </a:ext>
            </a:extLst>
          </p:cNvPr>
          <p:cNvPicPr>
            <a:picLocks noChangeAspect="1"/>
          </p:cNvPicPr>
          <p:nvPr/>
        </p:nvPicPr>
        <p:blipFill>
          <a:blip r:embed="rId3"/>
          <a:stretch>
            <a:fillRect/>
          </a:stretch>
        </p:blipFill>
        <p:spPr>
          <a:xfrm>
            <a:off x="5829707" y="1485222"/>
            <a:ext cx="5788973" cy="5052656"/>
          </a:xfrm>
          <a:prstGeom prst="rect">
            <a:avLst/>
          </a:prstGeom>
        </p:spPr>
      </p:pic>
    </p:spTree>
    <p:extLst>
      <p:ext uri="{BB962C8B-B14F-4D97-AF65-F5344CB8AC3E}">
        <p14:creationId xmlns:p14="http://schemas.microsoft.com/office/powerpoint/2010/main" val="3129499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837000" y="52537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pansionary Fiscal Policy&#10;Increases the level of aggregate demand, either through government spending increases or tax reductions&#10;&#10;Most appropriate when the economy is in a recession and producing below its potential GDP&#10;&#10;Contractionary Fiscal Policy&#10;&#10;Decreases the level of aggregate demand, either through government spending cuts or tax increases&#10;&#10;Most appropriate when the economy is producing above its potential GDP"/>
          <p:cNvGrpSpPr/>
          <p:nvPr/>
        </p:nvGrpSpPr>
        <p:grpSpPr>
          <a:xfrm>
            <a:off x="2149448" y="1612191"/>
            <a:ext cx="8519106" cy="3778907"/>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21"/>
              <p:cNvSpPr/>
              <p:nvPr/>
            </p:nvSpPr>
            <p:spPr>
              <a:xfrm>
                <a:off x="4206109" y="3036198"/>
                <a:ext cx="751943" cy="74021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vs</a:t>
                </a:r>
              </a:p>
            </p:txBody>
          </p:sp>
        </p:grpSp>
        <p:sp>
          <p:nvSpPr>
            <p:cNvPr id="11" name="TextBox 10"/>
            <p:cNvSpPr txBox="1"/>
            <p:nvPr/>
          </p:nvSpPr>
          <p:spPr>
            <a:xfrm>
              <a:off x="523304" y="1944154"/>
              <a:ext cx="3859373" cy="597516"/>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Expansionary Fiscal Policy</a:t>
              </a:r>
            </a:p>
          </p:txBody>
        </p:sp>
        <p:sp>
          <p:nvSpPr>
            <p:cNvPr id="12" name="TextBox 11"/>
            <p:cNvSpPr txBox="1"/>
            <p:nvPr/>
          </p:nvSpPr>
          <p:spPr>
            <a:xfrm>
              <a:off x="4721789" y="1940701"/>
              <a:ext cx="3990712" cy="597516"/>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Contractionary Fiscal Policy</a:t>
              </a:r>
            </a:p>
          </p:txBody>
        </p:sp>
      </p:grpSp>
      <p:sp>
        <p:nvSpPr>
          <p:cNvPr id="3" name="TextBox 2">
            <a:extLst>
              <a:ext uri="{FF2B5EF4-FFF2-40B4-BE49-F238E27FC236}">
                <a16:creationId xmlns:a16="http://schemas.microsoft.com/office/drawing/2014/main" id="{B525B651-41E9-3147-81C6-D1DDB8BFC289}"/>
              </a:ext>
            </a:extLst>
          </p:cNvPr>
          <p:cNvSpPr txBox="1"/>
          <p:nvPr/>
        </p:nvSpPr>
        <p:spPr>
          <a:xfrm>
            <a:off x="2486025" y="2461072"/>
            <a:ext cx="3388275" cy="258532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Increases the level of aggregate demand, either through government spending increases or tax reductions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Most appropriate when the economy is in a recession and producing below its potential GDP</a:t>
            </a:r>
          </a:p>
        </p:txBody>
      </p:sp>
      <p:sp>
        <p:nvSpPr>
          <p:cNvPr id="14" name="TextBox 13">
            <a:extLst>
              <a:ext uri="{FF2B5EF4-FFF2-40B4-BE49-F238E27FC236}">
                <a16:creationId xmlns:a16="http://schemas.microsoft.com/office/drawing/2014/main" id="{D31A37CF-5FE3-BB4D-A8C5-74BC481E826D}"/>
              </a:ext>
            </a:extLst>
          </p:cNvPr>
          <p:cNvSpPr txBox="1"/>
          <p:nvPr/>
        </p:nvSpPr>
        <p:spPr>
          <a:xfrm>
            <a:off x="6940564" y="2509973"/>
            <a:ext cx="3460735" cy="230832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Decreases the level of aggregate demand, either through government spending cuts or tax increases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Most appropriate when the economy is producing above its potential GDP</a:t>
            </a:r>
          </a:p>
        </p:txBody>
      </p:sp>
    </p:spTree>
    <p:extLst>
      <p:ext uri="{BB962C8B-B14F-4D97-AF65-F5344CB8AC3E}">
        <p14:creationId xmlns:p14="http://schemas.microsoft.com/office/powerpoint/2010/main" val="163842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85175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Introduction</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Fiscal policy is the use of government spending and tax policy to influence the path of the economy over time.&#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Fiscal policy is the use of government spending and tax policy to influence the path of the economy over time.</a:t>
              </a:r>
            </a:p>
          </p:txBody>
        </p:sp>
      </p:grpSp>
      <p:grpSp>
        <p:nvGrpSpPr>
          <p:cNvPr id="12" name="Group 11" descr="Fiscal policy, whether through changes in spending or taxes, shifts the AD curve outward in the case of expansionary fiscal policy and inward in the case of contractionary fiscal policy.&#10;">
            <a:extLst>
              <a:ext uri="{FF2B5EF4-FFF2-40B4-BE49-F238E27FC236}">
                <a16:creationId xmlns:a16="http://schemas.microsoft.com/office/drawing/2014/main" id="{1FCE88C0-12B0-4BFD-B1EC-2AFE88155099}"/>
              </a:ext>
            </a:extLst>
          </p:cNvPr>
          <p:cNvGrpSpPr/>
          <p:nvPr/>
        </p:nvGrpSpPr>
        <p:grpSpPr>
          <a:xfrm>
            <a:off x="2066654" y="2483646"/>
            <a:ext cx="8055265" cy="1015663"/>
            <a:chOff x="539761" y="1717957"/>
            <a:chExt cx="8061316" cy="1015663"/>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17957"/>
              <a:ext cx="805842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Fiscal policy, whether through changes in spending or taxes, shifts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outward in the case of expansionary fiscal policy and inward in the case of contractionary fiscal policy.</a:t>
              </a:r>
            </a:p>
          </p:txBody>
        </p:sp>
      </p:grpSp>
      <p:grpSp>
        <p:nvGrpSpPr>
          <p:cNvPr id="18" name="Group 17" descr="As an economy's population and resources grow, the labor force gets larger, businesses invest new capital, and technology improves.&#10;">
            <a:extLst>
              <a:ext uri="{FF2B5EF4-FFF2-40B4-BE49-F238E27FC236}">
                <a16:creationId xmlns:a16="http://schemas.microsoft.com/office/drawing/2014/main" id="{E9D645EB-241F-4F9B-863D-C6DF2287895D}"/>
              </a:ext>
            </a:extLst>
          </p:cNvPr>
          <p:cNvGrpSpPr/>
          <p:nvPr/>
        </p:nvGrpSpPr>
        <p:grpSpPr>
          <a:xfrm>
            <a:off x="2069814" y="3618831"/>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an economy's population and resources grow, the labor force gets larger, businesses invest new capital, and technology improves.</a:t>
              </a:r>
            </a:p>
          </p:txBody>
        </p:sp>
      </p:grpSp>
      <p:grpSp>
        <p:nvGrpSpPr>
          <p:cNvPr id="14" name="Group 13" descr="These components of economic growth cause the aggregate supply (AS) curve to shift to the right.&#10;">
            <a:extLst>
              <a:ext uri="{FF2B5EF4-FFF2-40B4-BE49-F238E27FC236}">
                <a16:creationId xmlns:a16="http://schemas.microsoft.com/office/drawing/2014/main" id="{03E06EC5-E975-4A96-9641-F7F54CCF0B28}"/>
              </a:ext>
            </a:extLst>
          </p:cNvPr>
          <p:cNvGrpSpPr/>
          <p:nvPr/>
        </p:nvGrpSpPr>
        <p:grpSpPr>
          <a:xfrm>
            <a:off x="2066654" y="4545395"/>
            <a:ext cx="8052105" cy="806935"/>
            <a:chOff x="542923" y="1736761"/>
            <a:chExt cx="8058154" cy="806935"/>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components of economic growth cause the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to shift to the right.</a:t>
              </a:r>
            </a:p>
          </p:txBody>
        </p:sp>
      </p:grpSp>
    </p:spTree>
    <p:extLst>
      <p:ext uri="{BB962C8B-B14F-4D97-AF65-F5344CB8AC3E}">
        <p14:creationId xmlns:p14="http://schemas.microsoft.com/office/powerpoint/2010/main" val="1002546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Fiscal Policy</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original equilibrium occurs at E0, the intersection of AD curve AD0 and SRAS curve SRAS0, at an output level of 200 and a price level of 90.&#10;&#10;One year later, AS has shifted right to SRAS1 in the process of long-term economic growth, and AD has also shifted right to AD1, keeping the economy operating at the new level of potential GDP. The new equilibrium, E1, is an output level of 206 and a price level of 92.&#10;&#10;One more year later, AS has again shifted right, now to SRAS2, and AD shifts right as well to AD2. Now, the equilibrium is E2, with an output level of 212 and a price level of 94.&#10;">
            <a:extLst>
              <a:ext uri="{FF2B5EF4-FFF2-40B4-BE49-F238E27FC236}">
                <a16:creationId xmlns:a16="http://schemas.microsoft.com/office/drawing/2014/main" id="{F206F903-0E48-4B2D-831E-FF1BD1ADBE8A}"/>
              </a:ext>
            </a:extLst>
          </p:cNvPr>
          <p:cNvGrpSpPr/>
          <p:nvPr/>
        </p:nvGrpSpPr>
        <p:grpSpPr>
          <a:xfrm>
            <a:off x="1054028" y="1239583"/>
            <a:ext cx="4680344" cy="5290556"/>
            <a:chOff x="542923" y="1736761"/>
            <a:chExt cx="8058154" cy="89727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2757"/>
              <a:ext cx="8058154" cy="861278"/>
            </a:xfrm>
            <a:prstGeom prst="rect">
              <a:avLst/>
            </a:prstGeom>
            <a:grp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original equilibrium occurs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the intersection of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an output level of 200 and a price level of 90.</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One year later,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has shifted right to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in the process of long-term economic growth, and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has also shifted right to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keeping the economy operating at the new level of potential GDP. The new equilibrium,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is an output level of 206 and a price level of 92.</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One more year later,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has again shifted right, now to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shifts right as well to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Now, the equilibrium is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1800" b="0" i="0" u="none" strike="noStrike" kern="1200" cap="none" spc="0" normalizeH="0" baseline="-25000" noProof="0" dirty="0">
                  <a:ln>
                    <a:noFill/>
                  </a:ln>
                  <a:solidFill>
                    <a:prstClr val="white"/>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with an output level of 212 and a price level of 94.</a:t>
              </a:r>
            </a:p>
          </p:txBody>
        </p:sp>
      </p:grpSp>
      <p:pic>
        <p:nvPicPr>
          <p:cNvPr id="4" name="Picture 3" descr="A graphical depiction of a steadily growing economy.">
            <a:extLst>
              <a:ext uri="{FF2B5EF4-FFF2-40B4-BE49-F238E27FC236}">
                <a16:creationId xmlns:a16="http://schemas.microsoft.com/office/drawing/2014/main" id="{C71CFFF2-39C9-4913-A109-C01E1D3A4096}"/>
              </a:ext>
            </a:extLst>
          </p:cNvPr>
          <p:cNvPicPr>
            <a:picLocks noChangeAspect="1"/>
          </p:cNvPicPr>
          <p:nvPr/>
        </p:nvPicPr>
        <p:blipFill>
          <a:blip r:embed="rId3"/>
          <a:stretch>
            <a:fillRect/>
          </a:stretch>
        </p:blipFill>
        <p:spPr>
          <a:xfrm>
            <a:off x="6018847" y="1640847"/>
            <a:ext cx="5647127" cy="4700269"/>
          </a:xfrm>
          <a:prstGeom prst="rect">
            <a:avLst/>
          </a:prstGeom>
        </p:spPr>
      </p:pic>
    </p:spTree>
    <p:extLst>
      <p:ext uri="{BB962C8B-B14F-4D97-AF65-F5344CB8AC3E}">
        <p14:creationId xmlns:p14="http://schemas.microsoft.com/office/powerpoint/2010/main" val="354985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AD and AS Shifts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ggregate demand and aggregate supply do not always move neatly together.&#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Aggregate demand and aggregate supply do not always move neatly together.</a:t>
              </a:r>
            </a:p>
          </p:txBody>
        </p:sp>
      </p:grpSp>
      <p:grpSp>
        <p:nvGrpSpPr>
          <p:cNvPr id="12" name="Group 11" descr="As aggregate supply increases, incomes tend to go up.&#10;">
            <a:extLst>
              <a:ext uri="{FF2B5EF4-FFF2-40B4-BE49-F238E27FC236}">
                <a16:creationId xmlns:a16="http://schemas.microsoft.com/office/drawing/2014/main" id="{1FCE88C0-12B0-4BFD-B1EC-2AFE88155099}"/>
              </a:ext>
            </a:extLst>
          </p:cNvPr>
          <p:cNvGrpSpPr/>
          <p:nvPr/>
        </p:nvGrpSpPr>
        <p:grpSpPr>
          <a:xfrm>
            <a:off x="2069814" y="2502450"/>
            <a:ext cx="8054994" cy="806935"/>
            <a:chOff x="542923" y="1736761"/>
            <a:chExt cx="8061045"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354"/>
              <a:ext cx="805842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aggregate supply increases, incomes tend to go up.</a:t>
              </a:r>
            </a:p>
          </p:txBody>
        </p:sp>
      </p:grpSp>
      <p:grpSp>
        <p:nvGrpSpPr>
          <p:cNvPr id="18" name="Group 17" descr="This tends to increase consumer and investment spending, shifting the aggregate demand curve right, but in any given period it may not shift the same amount as aggregate supply.&#10;">
            <a:extLst>
              <a:ext uri="{FF2B5EF4-FFF2-40B4-BE49-F238E27FC236}">
                <a16:creationId xmlns:a16="http://schemas.microsoft.com/office/drawing/2014/main" id="{E9D645EB-241F-4F9B-863D-C6DF2287895D}"/>
              </a:ext>
            </a:extLst>
          </p:cNvPr>
          <p:cNvGrpSpPr/>
          <p:nvPr/>
        </p:nvGrpSpPr>
        <p:grpSpPr>
          <a:xfrm>
            <a:off x="2071124" y="3417931"/>
            <a:ext cx="8053684" cy="1021690"/>
            <a:chOff x="541343" y="1736761"/>
            <a:chExt cx="8059734" cy="1021690"/>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1343" y="1742788"/>
              <a:ext cx="8055259"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tends to increase consumer and investment spending, shifting the aggregate demand curve right, but in any given period it may not shift the same amount as aggregate supply.</a:t>
              </a:r>
            </a:p>
          </p:txBody>
        </p:sp>
      </p:grpSp>
    </p:spTree>
    <p:extLst>
      <p:ext uri="{BB962C8B-B14F-4D97-AF65-F5344CB8AC3E}">
        <p14:creationId xmlns:p14="http://schemas.microsoft.com/office/powerpoint/2010/main" val="839372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Government Spending</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pays for typical items such as national defense, social security, and health care.&#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pays for typical items such as national defense, social security, and health care.</a:t>
              </a:r>
            </a:p>
          </p:txBody>
        </p:sp>
      </p:grpSp>
      <p:grpSp>
        <p:nvGrpSpPr>
          <p:cNvPr id="12" name="Group 11" descr="Tax revenues, in part, pay for these expenditures.&#10;">
            <a:extLst>
              <a:ext uri="{FF2B5EF4-FFF2-40B4-BE49-F238E27FC236}">
                <a16:creationId xmlns:a16="http://schemas.microsoft.com/office/drawing/2014/main" id="{1FCE88C0-12B0-4BFD-B1EC-2AFE88155099}"/>
              </a:ext>
            </a:extLst>
          </p:cNvPr>
          <p:cNvGrpSpPr/>
          <p:nvPr/>
        </p:nvGrpSpPr>
        <p:grpSpPr>
          <a:xfrm>
            <a:off x="2069815" y="2502450"/>
            <a:ext cx="8054993" cy="806935"/>
            <a:chOff x="542924" y="1736761"/>
            <a:chExt cx="806104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4"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416"/>
              <a:ext cx="805842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Tax revenues, in part, pay for these expenditures.</a:t>
              </a:r>
            </a:p>
          </p:txBody>
        </p:sp>
      </p:grpSp>
      <p:grpSp>
        <p:nvGrpSpPr>
          <p:cNvPr id="18" name="Group 17" descr="The result may be an increase in AD that is more or less than the increase in AS.&#10;">
            <a:extLst>
              <a:ext uri="{FF2B5EF4-FFF2-40B4-BE49-F238E27FC236}">
                <a16:creationId xmlns:a16="http://schemas.microsoft.com/office/drawing/2014/main" id="{E9D645EB-241F-4F9B-863D-C6DF2287895D}"/>
              </a:ext>
            </a:extLst>
          </p:cNvPr>
          <p:cNvGrpSpPr/>
          <p:nvPr/>
        </p:nvGrpSpPr>
        <p:grpSpPr>
          <a:xfrm>
            <a:off x="2063761" y="3408586"/>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may be an increase in AD that is more or less than the increase in AS.</a:t>
              </a:r>
            </a:p>
          </p:txBody>
        </p:sp>
      </p:grpSp>
      <p:grpSp>
        <p:nvGrpSpPr>
          <p:cNvPr id="14" name="Group 13" descr="AD may fail to increase along with AS, or the AD curve may even shift left, for a number of possible reasons:&#10;Households become hesitant about consuming&#10;Firms decide against investing as much&#10;The demand for exports from other countries diminishes&#10;">
            <a:extLst>
              <a:ext uri="{FF2B5EF4-FFF2-40B4-BE49-F238E27FC236}">
                <a16:creationId xmlns:a16="http://schemas.microsoft.com/office/drawing/2014/main" id="{03E06EC5-E975-4A96-9641-F7F54CCF0B28}"/>
              </a:ext>
            </a:extLst>
          </p:cNvPr>
          <p:cNvGrpSpPr/>
          <p:nvPr/>
        </p:nvGrpSpPr>
        <p:grpSpPr>
          <a:xfrm>
            <a:off x="2060868" y="4330124"/>
            <a:ext cx="8052105" cy="1680740"/>
            <a:chOff x="542923" y="1736761"/>
            <a:chExt cx="8058154" cy="1680740"/>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163121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AD may fail to increase along with AS, or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may even shift left, for a number of possible reasons:</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Households become hesitant about consuming</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decide against investing as much</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for exports from other countries diminishes</a:t>
              </a:r>
            </a:p>
          </p:txBody>
        </p:sp>
      </p:grpSp>
    </p:spTree>
    <p:extLst>
      <p:ext uri="{BB962C8B-B14F-4D97-AF65-F5344CB8AC3E}">
        <p14:creationId xmlns:p14="http://schemas.microsoft.com/office/powerpoint/2010/main" val="818279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Gross Private Domestic Investment</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10;">
            <a:extLst>
              <a:ext uri="{FF2B5EF4-FFF2-40B4-BE49-F238E27FC236}">
                <a16:creationId xmlns:a16="http://schemas.microsoft.com/office/drawing/2014/main" id="{7C310CB3-CB49-4172-A2CE-EEA5D6AAC37B}"/>
              </a:ext>
            </a:extLst>
          </p:cNvPr>
          <p:cNvGrpSpPr/>
          <p:nvPr/>
        </p:nvGrpSpPr>
        <p:grpSpPr>
          <a:xfrm>
            <a:off x="1255824" y="1313200"/>
            <a:ext cx="9738917" cy="1391493"/>
            <a:chOff x="542923" y="1736760"/>
            <a:chExt cx="8058154" cy="1699229"/>
          </a:xfrm>
          <a:solidFill>
            <a:srgbClr val="627981"/>
          </a:solidFill>
        </p:grpSpPr>
        <p:sp>
          <p:nvSpPr>
            <p:cNvPr id="13" name="Rectangle 12">
              <a:extLst>
                <a:ext uri="{FF2B5EF4-FFF2-40B4-BE49-F238E27FC236}">
                  <a16:creationId xmlns:a16="http://schemas.microsoft.com/office/drawing/2014/main" id="{9E7E7997-2F18-4CE1-BF93-57B51A397870}"/>
                </a:ext>
              </a:extLst>
            </p:cNvPr>
            <p:cNvSpPr/>
            <p:nvPr/>
          </p:nvSpPr>
          <p:spPr>
            <a:xfrm>
              <a:off x="542923" y="1736760"/>
              <a:ext cx="8058154" cy="1699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F3A6112-3E95-4FDD-B2AF-FA29CF452926}"/>
                </a:ext>
              </a:extLst>
            </p:cNvPr>
            <p:cNvSpPr txBox="1"/>
            <p:nvPr/>
          </p:nvSpPr>
          <p:spPr>
            <a:xfrm>
              <a:off x="542923" y="1770766"/>
              <a:ext cx="8055259" cy="163121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p:txBody>
        </p:sp>
      </p:grpSp>
      <p:pic>
        <p:nvPicPr>
          <p:cNvPr id="4" name="Picture 3" descr="A graph showing U.S. private investment spending by percentage of GDP from 1990 to 2022">
            <a:extLst>
              <a:ext uri="{FF2B5EF4-FFF2-40B4-BE49-F238E27FC236}">
                <a16:creationId xmlns:a16="http://schemas.microsoft.com/office/drawing/2014/main" id="{93CD6CF2-B27F-2ABD-166A-B9F410707088}"/>
              </a:ext>
            </a:extLst>
          </p:cNvPr>
          <p:cNvPicPr>
            <a:picLocks noChangeAspect="1"/>
          </p:cNvPicPr>
          <p:nvPr/>
        </p:nvPicPr>
        <p:blipFill>
          <a:blip r:embed="rId3"/>
          <a:stretch>
            <a:fillRect/>
          </a:stretch>
        </p:blipFill>
        <p:spPr>
          <a:xfrm>
            <a:off x="2864277" y="2898377"/>
            <a:ext cx="6462906" cy="3893245"/>
          </a:xfrm>
          <a:prstGeom prst="rect">
            <a:avLst/>
          </a:prstGeom>
        </p:spPr>
      </p:pic>
    </p:spTree>
    <p:extLst>
      <p:ext uri="{BB962C8B-B14F-4D97-AF65-F5344CB8AC3E}">
        <p14:creationId xmlns:p14="http://schemas.microsoft.com/office/powerpoint/2010/main" val="2646196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7B095-F0DC-4803-99B0-F237D8680E8A}"/>
              </a:ext>
              <a:ext uri="{C183D7F6-B498-43B3-948B-1728B52AA6E4}">
                <adec:decorative xmlns:adec="http://schemas.microsoft.com/office/drawing/2017/decorative" val="1"/>
              </a:ext>
            </a:extLst>
          </p:cNvPr>
          <p:cNvSpPr/>
          <p:nvPr/>
        </p:nvSpPr>
        <p:spPr>
          <a:xfrm>
            <a:off x="1345769" y="1433251"/>
            <a:ext cx="9500461" cy="459607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Countercyclical Actions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71245" y="1466595"/>
            <a:ext cx="9049508" cy="4493538"/>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central bank can engage in countercyclical actions if either aggregate demand or supply run too far ahead of the other.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If recession threatens, the central bank uses expansionary monetary policy to increase the money supply, increase the quantity of loans, reduce interest rates, and shift the </a:t>
            </a:r>
            <a:r>
              <a:rPr kumimoji="0" lang="en-US" sz="22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 curve to the right.</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If inflation threatens, the central bank uses contractionary monetary policy to reduce the money supply, reduce the quantity of loans, raise interest rates, and shift the </a:t>
            </a:r>
            <a:r>
              <a:rPr kumimoji="0" lang="en-US" sz="22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 curve to the left.</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Fiscal policy is another macroeconomic policy tool for adjusting AD by using either government spending or taxation policy.</a:t>
            </a:r>
          </a:p>
        </p:txBody>
      </p:sp>
    </p:spTree>
    <p:extLst>
      <p:ext uri="{BB962C8B-B14F-4D97-AF65-F5344CB8AC3E}">
        <p14:creationId xmlns:p14="http://schemas.microsoft.com/office/powerpoint/2010/main" val="1561683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Expansionary vs. Contractionary Fiscal Policy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pansionary Fiscal Policy&#10;Increases the level of AD, either through increasing government spending or reducing tax rates&#10;Increases consumption&#10;Increases investment&#10;&#10;Contractionary Fiscal Policy&#10;Decreases the level of AD, either through decreasing government spending or increasing tax rates&#10;Decreases consumption&#10;Decreases investment"/>
          <p:cNvGrpSpPr/>
          <p:nvPr/>
        </p:nvGrpSpPr>
        <p:grpSpPr>
          <a:xfrm>
            <a:off x="770358" y="1486717"/>
            <a:ext cx="10651284" cy="3723454"/>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21"/>
              <p:cNvSpPr/>
              <p:nvPr/>
            </p:nvSpPr>
            <p:spPr>
              <a:xfrm>
                <a:off x="4258961" y="3036199"/>
                <a:ext cx="623348" cy="696947"/>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vs</a:t>
                </a:r>
              </a:p>
            </p:txBody>
          </p:sp>
        </p:grpSp>
        <p:sp>
          <p:nvSpPr>
            <p:cNvPr id="11" name="TextBox 10"/>
            <p:cNvSpPr txBox="1"/>
            <p:nvPr/>
          </p:nvSpPr>
          <p:spPr>
            <a:xfrm>
              <a:off x="790215" y="1835191"/>
              <a:ext cx="3325552" cy="59520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Expansionary Fiscal Policy</a:t>
              </a:r>
            </a:p>
          </p:txBody>
        </p:sp>
        <p:sp>
          <p:nvSpPr>
            <p:cNvPr id="12" name="TextBox 11"/>
            <p:cNvSpPr txBox="1"/>
            <p:nvPr/>
          </p:nvSpPr>
          <p:spPr>
            <a:xfrm>
              <a:off x="4965976" y="1835191"/>
              <a:ext cx="3325552" cy="59520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Contractionary Fiscal Policy</a:t>
              </a:r>
            </a:p>
          </p:txBody>
        </p:sp>
      </p:grpSp>
      <p:sp>
        <p:nvSpPr>
          <p:cNvPr id="3" name="TextBox 2">
            <a:extLst>
              <a:ext uri="{FF2B5EF4-FFF2-40B4-BE49-F238E27FC236}">
                <a16:creationId xmlns:a16="http://schemas.microsoft.com/office/drawing/2014/main" id="{AC15D8EC-8725-8E48-A456-6D6EB2B1FF5E}"/>
              </a:ext>
            </a:extLst>
          </p:cNvPr>
          <p:cNvSpPr txBox="1"/>
          <p:nvPr/>
        </p:nvSpPr>
        <p:spPr>
          <a:xfrm>
            <a:off x="985118" y="2382991"/>
            <a:ext cx="5053165" cy="224676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Increases the level of AD, either through increasing government spending or reducing tax rates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Increases consumption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Increases investment</a:t>
            </a:r>
          </a:p>
        </p:txBody>
      </p:sp>
      <p:sp>
        <p:nvSpPr>
          <p:cNvPr id="14" name="TextBox 13">
            <a:extLst>
              <a:ext uri="{FF2B5EF4-FFF2-40B4-BE49-F238E27FC236}">
                <a16:creationId xmlns:a16="http://schemas.microsoft.com/office/drawing/2014/main" id="{AF5388DB-4BAA-FC40-A906-3CBC6F35CBDE}"/>
              </a:ext>
            </a:extLst>
          </p:cNvPr>
          <p:cNvSpPr txBox="1"/>
          <p:nvPr/>
        </p:nvSpPr>
        <p:spPr>
          <a:xfrm>
            <a:off x="6646408" y="2382991"/>
            <a:ext cx="4763773" cy="252376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Decreases the level of AD, either through decreasing government spending or increasing tax rates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Decreases consumption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Decreases investment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9119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Politics of Taxes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choice between whether to use tax or spending tools often has a political tinge.&#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choice between whether to use tax or spending tools often has a political tinge.</a:t>
              </a:r>
            </a:p>
          </p:txBody>
        </p:sp>
      </p:grpSp>
      <p:grpSp>
        <p:nvGrpSpPr>
          <p:cNvPr id="12" name="Group 11" descr="As a general statement, conservatives and Republicans prefer to see expansionary fiscal policy carried out by tax cuts, while liberals and Democrats prefer that the government implement expansionary fiscal policy through spending increases. &#10;">
            <a:extLst>
              <a:ext uri="{FF2B5EF4-FFF2-40B4-BE49-F238E27FC236}">
                <a16:creationId xmlns:a16="http://schemas.microsoft.com/office/drawing/2014/main" id="{1FCE88C0-12B0-4BFD-B1EC-2AFE88155099}"/>
              </a:ext>
            </a:extLst>
          </p:cNvPr>
          <p:cNvGrpSpPr/>
          <p:nvPr/>
        </p:nvGrpSpPr>
        <p:grpSpPr>
          <a:xfrm>
            <a:off x="2066654" y="2502450"/>
            <a:ext cx="8055265" cy="1369935"/>
            <a:chOff x="539761" y="1736761"/>
            <a:chExt cx="8061316" cy="1369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369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64207"/>
              <a:ext cx="8058422" cy="132343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general statement, conservatives and Republicans prefer to see expansionary fiscal policy carried out by tax cuts, while liberals and Democrats prefer that the government implement expansionary fiscal policy through spending increases. </a:t>
              </a:r>
            </a:p>
          </p:txBody>
        </p:sp>
      </p:grpSp>
      <p:grpSp>
        <p:nvGrpSpPr>
          <p:cNvPr id="14" name="Group 13" descr="In a bipartisan effort to address the extreme situation, the Obama administration and Congress passed an $830 billion expansionary policy in early 2009 that involved both tax cuts and increases in government spending.&#10;">
            <a:extLst>
              <a:ext uri="{FF2B5EF4-FFF2-40B4-BE49-F238E27FC236}">
                <a16:creationId xmlns:a16="http://schemas.microsoft.com/office/drawing/2014/main" id="{214ECC4D-9192-4EAF-BD8B-E8C822655A29}"/>
              </a:ext>
            </a:extLst>
          </p:cNvPr>
          <p:cNvGrpSpPr/>
          <p:nvPr/>
        </p:nvGrpSpPr>
        <p:grpSpPr>
          <a:xfrm>
            <a:off x="2071124" y="3986988"/>
            <a:ext cx="8053684" cy="1329466"/>
            <a:chOff x="541343" y="1736761"/>
            <a:chExt cx="8059734" cy="1329466"/>
          </a:xfrm>
          <a:solidFill>
            <a:srgbClr val="627981"/>
          </a:solidFill>
        </p:grpSpPr>
        <p:sp>
          <p:nvSpPr>
            <p:cNvPr id="16" name="Rectangle 15">
              <a:extLst>
                <a:ext uri="{FF2B5EF4-FFF2-40B4-BE49-F238E27FC236}">
                  <a16:creationId xmlns:a16="http://schemas.microsoft.com/office/drawing/2014/main" id="{D67F7399-E81B-43AE-B06D-AA5310C0CF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A86CDC3-10F9-4F4D-A0C5-F1F85652122E}"/>
                </a:ext>
              </a:extLst>
            </p:cNvPr>
            <p:cNvSpPr txBox="1"/>
            <p:nvPr/>
          </p:nvSpPr>
          <p:spPr>
            <a:xfrm>
              <a:off x="541343" y="1742788"/>
              <a:ext cx="8055259" cy="132343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bipartisan effort to address the extreme situation, the Obama administration and Congress passed an $830 billion expansionary policy in early 2009 that involved both tax cuts and increases in government spending.</a:t>
              </a:r>
            </a:p>
          </p:txBody>
        </p:sp>
      </p:grpSp>
    </p:spTree>
    <p:extLst>
      <p:ext uri="{BB962C8B-B14F-4D97-AF65-F5344CB8AC3E}">
        <p14:creationId xmlns:p14="http://schemas.microsoft.com/office/powerpoint/2010/main" val="2457778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A90E7C-C981-4D1B-B9C6-D9D8BBECE9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7AF2DC-D4BE-432C-84B5-22443F60B309}">
  <ds:schemaRefs>
    <ds:schemaRef ds:uri="http://schemas.microsoft.com/office/2006/documentManagement/types"/>
    <ds:schemaRef ds:uri="06d9c582-05c2-476b-83d2-72ab8b1380b2"/>
    <ds:schemaRef ds:uri="http://schemas.microsoft.com/office/infopath/2007/PartnerControls"/>
    <ds:schemaRef ds:uri="http://purl.org/dc/dcmitype/"/>
    <ds:schemaRef ds:uri="fdab59f7-c3a7-48e5-acd8-618ce834776e"/>
    <ds:schemaRef ds:uri="http://purl.org/dc/terms/"/>
    <ds:schemaRef ds:uri="http://www.w3.org/XML/1998/namespace"/>
    <ds:schemaRef ds:uri="http://schemas.openxmlformats.org/package/2006/metadata/core-properties"/>
    <ds:schemaRef ds:uri="http://purl.org/dc/elements/1.1/"/>
    <ds:schemaRef ds:uri="http://schemas.microsoft.com/office/2006/metadata/properties"/>
  </ds:schemaRefs>
</ds:datastoreItem>
</file>

<file path=customXml/itemProps3.xml><?xml version="1.0" encoding="utf-8"?>
<ds:datastoreItem xmlns:ds="http://schemas.openxmlformats.org/officeDocument/2006/customXml" ds:itemID="{BD466EAB-6C54-4A43-BB70-B844290BEF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1560</TotalTime>
  <Words>1754</Words>
  <Application>Microsoft Office PowerPoint</Application>
  <PresentationFormat>Widescreen</PresentationFormat>
  <Paragraphs>475</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Courier New</vt:lpstr>
      <vt:lpstr>Office Theme</vt:lpstr>
      <vt:lpstr>Using Fiscal Policy to Fight Recession, Unemployment, and Inflation</vt:lpstr>
      <vt:lpstr>Introduction</vt:lpstr>
      <vt:lpstr>Fiscal Policy</vt:lpstr>
      <vt:lpstr>AD and AS Shifts</vt:lpstr>
      <vt:lpstr>Government Spending</vt:lpstr>
      <vt:lpstr>Gross Private Domestic Investment</vt:lpstr>
      <vt:lpstr>Countercyclical Actions</vt:lpstr>
      <vt:lpstr>Expansionary vs. Contractionary Fiscal Policy</vt:lpstr>
      <vt:lpstr>Politics of Taxes</vt:lpstr>
      <vt:lpstr>Contractionary Fiscal Policy</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148</cp:revision>
  <dcterms:created xsi:type="dcterms:W3CDTF">2014-11-06T15:36:04Z</dcterms:created>
  <dcterms:modified xsi:type="dcterms:W3CDTF">2026-02-02T19:23:46Z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