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18"/>
  </p:notesMasterIdLst>
  <p:sldIdLst>
    <p:sldId id="400" r:id="rId5"/>
    <p:sldId id="454" r:id="rId6"/>
    <p:sldId id="455" r:id="rId7"/>
    <p:sldId id="456" r:id="rId8"/>
    <p:sldId id="457" r:id="rId9"/>
    <p:sldId id="458" r:id="rId10"/>
    <p:sldId id="459" r:id="rId11"/>
    <p:sldId id="460" r:id="rId12"/>
    <p:sldId id="461" r:id="rId13"/>
    <p:sldId id="462" r:id="rId14"/>
    <p:sldId id="463" r:id="rId15"/>
    <p:sldId id="464" r:id="rId16"/>
    <p:sldId id="4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Coleman" initials="CC" lastIdx="3" clrIdx="0">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386546"/>
    <a:srgbClr val="C7D4CB"/>
    <a:srgbClr val="314C57"/>
    <a:srgbClr val="F3EDE7"/>
    <a:srgbClr val="CCA49C"/>
    <a:srgbClr val="F2E2D2"/>
    <a:srgbClr val="318295"/>
    <a:srgbClr val="5A7E83"/>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EC68E3-0882-4A2E-A089-B075A2F58AD2}" v="5" dt="2026-02-02T19:18:35.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0" autoAdjust="0"/>
    <p:restoredTop sz="85529" autoAdjust="0"/>
  </p:normalViewPr>
  <p:slideViewPr>
    <p:cSldViewPr snapToGrid="0">
      <p:cViewPr varScale="1">
        <p:scale>
          <a:sx n="67" d="100"/>
          <a:sy n="67" d="100"/>
        </p:scale>
        <p:origin x="1037"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2-02T19:17:27.180" v="5" actId="6549"/>
      <pc:docMkLst>
        <pc:docMk/>
      </pc:docMkLst>
      <pc:sldChg chg="del">
        <pc:chgData name="Caitlin Coleman" userId="96f87ca1-0e64-4ae8-8d77-98757b85df0b" providerId="ADAL" clId="{DDA6BCD5-DC0D-434C-93A0-51E2BCD25B34}" dt="2026-02-02T19:16:59.742" v="2" actId="47"/>
        <pc:sldMkLst>
          <pc:docMk/>
          <pc:sldMk cId="561987701" sldId="293"/>
        </pc:sldMkLst>
      </pc:sldChg>
      <pc:sldChg chg="del">
        <pc:chgData name="Caitlin Coleman" userId="96f87ca1-0e64-4ae8-8d77-98757b85df0b" providerId="ADAL" clId="{DDA6BCD5-DC0D-434C-93A0-51E2BCD25B34}" dt="2026-02-02T19:16:59.742" v="2" actId="47"/>
        <pc:sldMkLst>
          <pc:docMk/>
          <pc:sldMk cId="1693029773" sldId="340"/>
        </pc:sldMkLst>
      </pc:sldChg>
      <pc:sldChg chg="del">
        <pc:chgData name="Caitlin Coleman" userId="96f87ca1-0e64-4ae8-8d77-98757b85df0b" providerId="ADAL" clId="{DDA6BCD5-DC0D-434C-93A0-51E2BCD25B34}" dt="2026-02-02T19:16:59.742" v="2" actId="47"/>
        <pc:sldMkLst>
          <pc:docMk/>
          <pc:sldMk cId="307744777" sldId="389"/>
        </pc:sldMkLst>
      </pc:sldChg>
      <pc:sldChg chg="del">
        <pc:chgData name="Caitlin Coleman" userId="96f87ca1-0e64-4ae8-8d77-98757b85df0b" providerId="ADAL" clId="{DDA6BCD5-DC0D-434C-93A0-51E2BCD25B34}" dt="2026-02-02T19:16:59.742" v="2" actId="47"/>
        <pc:sldMkLst>
          <pc:docMk/>
          <pc:sldMk cId="1585016350" sldId="390"/>
        </pc:sldMkLst>
      </pc:sldChg>
      <pc:sldChg chg="del">
        <pc:chgData name="Caitlin Coleman" userId="96f87ca1-0e64-4ae8-8d77-98757b85df0b" providerId="ADAL" clId="{DDA6BCD5-DC0D-434C-93A0-51E2BCD25B34}" dt="2026-02-02T19:16:59.742" v="2" actId="47"/>
        <pc:sldMkLst>
          <pc:docMk/>
          <pc:sldMk cId="3064343015" sldId="391"/>
        </pc:sldMkLst>
      </pc:sldChg>
      <pc:sldChg chg="del">
        <pc:chgData name="Caitlin Coleman" userId="96f87ca1-0e64-4ae8-8d77-98757b85df0b" providerId="ADAL" clId="{DDA6BCD5-DC0D-434C-93A0-51E2BCD25B34}" dt="2026-02-02T19:16:59.742" v="2" actId="47"/>
        <pc:sldMkLst>
          <pc:docMk/>
          <pc:sldMk cId="478117930" sldId="392"/>
        </pc:sldMkLst>
      </pc:sldChg>
      <pc:sldChg chg="del">
        <pc:chgData name="Caitlin Coleman" userId="96f87ca1-0e64-4ae8-8d77-98757b85df0b" providerId="ADAL" clId="{DDA6BCD5-DC0D-434C-93A0-51E2BCD25B34}" dt="2026-02-02T19:16:59.742" v="2" actId="47"/>
        <pc:sldMkLst>
          <pc:docMk/>
          <pc:sldMk cId="2429006877" sldId="393"/>
        </pc:sldMkLst>
      </pc:sldChg>
      <pc:sldChg chg="del">
        <pc:chgData name="Caitlin Coleman" userId="96f87ca1-0e64-4ae8-8d77-98757b85df0b" providerId="ADAL" clId="{DDA6BCD5-DC0D-434C-93A0-51E2BCD25B34}" dt="2026-02-02T19:16:59.742" v="2" actId="47"/>
        <pc:sldMkLst>
          <pc:docMk/>
          <pc:sldMk cId="3163316975" sldId="394"/>
        </pc:sldMkLst>
      </pc:sldChg>
      <pc:sldChg chg="del">
        <pc:chgData name="Caitlin Coleman" userId="96f87ca1-0e64-4ae8-8d77-98757b85df0b" providerId="ADAL" clId="{DDA6BCD5-DC0D-434C-93A0-51E2BCD25B34}" dt="2026-02-02T19:16:59.742" v="2" actId="47"/>
        <pc:sldMkLst>
          <pc:docMk/>
          <pc:sldMk cId="885534972" sldId="395"/>
        </pc:sldMkLst>
      </pc:sldChg>
      <pc:sldChg chg="del">
        <pc:chgData name="Caitlin Coleman" userId="96f87ca1-0e64-4ae8-8d77-98757b85df0b" providerId="ADAL" clId="{DDA6BCD5-DC0D-434C-93A0-51E2BCD25B34}" dt="2026-02-02T19:16:59.742" v="2" actId="47"/>
        <pc:sldMkLst>
          <pc:docMk/>
          <pc:sldMk cId="1031562614" sldId="396"/>
        </pc:sldMkLst>
      </pc:sldChg>
      <pc:sldChg chg="del">
        <pc:chgData name="Caitlin Coleman" userId="96f87ca1-0e64-4ae8-8d77-98757b85df0b" providerId="ADAL" clId="{DDA6BCD5-DC0D-434C-93A0-51E2BCD25B34}" dt="2026-02-02T19:16:59.742" v="2" actId="47"/>
        <pc:sldMkLst>
          <pc:docMk/>
          <pc:sldMk cId="4228017713" sldId="397"/>
        </pc:sldMkLst>
      </pc:sldChg>
      <pc:sldChg chg="del">
        <pc:chgData name="Caitlin Coleman" userId="96f87ca1-0e64-4ae8-8d77-98757b85df0b" providerId="ADAL" clId="{DDA6BCD5-DC0D-434C-93A0-51E2BCD25B34}" dt="2026-02-02T19:16:59.742" v="2" actId="47"/>
        <pc:sldMkLst>
          <pc:docMk/>
          <pc:sldMk cId="931256428" sldId="398"/>
        </pc:sldMkLst>
      </pc:sldChg>
      <pc:sldChg chg="del">
        <pc:chgData name="Caitlin Coleman" userId="96f87ca1-0e64-4ae8-8d77-98757b85df0b" providerId="ADAL" clId="{DDA6BCD5-DC0D-434C-93A0-51E2BCD25B34}" dt="2026-02-02T19:16:59.742" v="2" actId="47"/>
        <pc:sldMkLst>
          <pc:docMk/>
          <pc:sldMk cId="1921353098" sldId="399"/>
        </pc:sldMkLst>
      </pc:sldChg>
      <pc:sldChg chg="add">
        <pc:chgData name="Caitlin Coleman" userId="96f87ca1-0e64-4ae8-8d77-98757b85df0b" providerId="ADAL" clId="{DDA6BCD5-DC0D-434C-93A0-51E2BCD25B34}" dt="2026-02-02T19:16:00.533" v="0"/>
        <pc:sldMkLst>
          <pc:docMk/>
          <pc:sldMk cId="3891415279" sldId="400"/>
        </pc:sldMkLst>
      </pc:sldChg>
      <pc:sldChg chg="modSp add mod">
        <pc:chgData name="Caitlin Coleman" userId="96f87ca1-0e64-4ae8-8d77-98757b85df0b" providerId="ADAL" clId="{DDA6BCD5-DC0D-434C-93A0-51E2BCD25B34}" dt="2026-02-02T19:17:03.905" v="3" actId="6549"/>
        <pc:sldMkLst>
          <pc:docMk/>
          <pc:sldMk cId="3176804647" sldId="454"/>
        </pc:sldMkLst>
        <pc:spChg chg="mod">
          <ac:chgData name="Caitlin Coleman" userId="96f87ca1-0e64-4ae8-8d77-98757b85df0b" providerId="ADAL" clId="{DDA6BCD5-DC0D-434C-93A0-51E2BCD25B34}" dt="2026-02-02T19:17:03.905" v="3" actId="6549"/>
          <ac:spMkLst>
            <pc:docMk/>
            <pc:sldMk cId="3176804647" sldId="454"/>
            <ac:spMk id="26" creationId="{00000000-0000-0000-0000-000000000000}"/>
          </ac:spMkLst>
        </pc:spChg>
      </pc:sldChg>
      <pc:sldChg chg="add">
        <pc:chgData name="Caitlin Coleman" userId="96f87ca1-0e64-4ae8-8d77-98757b85df0b" providerId="ADAL" clId="{DDA6BCD5-DC0D-434C-93A0-51E2BCD25B34}" dt="2026-02-02T19:16:00.533" v="0"/>
        <pc:sldMkLst>
          <pc:docMk/>
          <pc:sldMk cId="2642845211" sldId="455"/>
        </pc:sldMkLst>
      </pc:sldChg>
      <pc:sldChg chg="add">
        <pc:chgData name="Caitlin Coleman" userId="96f87ca1-0e64-4ae8-8d77-98757b85df0b" providerId="ADAL" clId="{DDA6BCD5-DC0D-434C-93A0-51E2BCD25B34}" dt="2026-02-02T19:16:00.533" v="0"/>
        <pc:sldMkLst>
          <pc:docMk/>
          <pc:sldMk cId="1719377364" sldId="456"/>
        </pc:sldMkLst>
      </pc:sldChg>
      <pc:sldChg chg="add">
        <pc:chgData name="Caitlin Coleman" userId="96f87ca1-0e64-4ae8-8d77-98757b85df0b" providerId="ADAL" clId="{DDA6BCD5-DC0D-434C-93A0-51E2BCD25B34}" dt="2026-02-02T19:16:00.533" v="0"/>
        <pc:sldMkLst>
          <pc:docMk/>
          <pc:sldMk cId="2211196224" sldId="457"/>
        </pc:sldMkLst>
      </pc:sldChg>
      <pc:sldChg chg="add">
        <pc:chgData name="Caitlin Coleman" userId="96f87ca1-0e64-4ae8-8d77-98757b85df0b" providerId="ADAL" clId="{DDA6BCD5-DC0D-434C-93A0-51E2BCD25B34}" dt="2026-02-02T19:16:00.533" v="0"/>
        <pc:sldMkLst>
          <pc:docMk/>
          <pc:sldMk cId="327557069" sldId="458"/>
        </pc:sldMkLst>
      </pc:sldChg>
      <pc:sldChg chg="add">
        <pc:chgData name="Caitlin Coleman" userId="96f87ca1-0e64-4ae8-8d77-98757b85df0b" providerId="ADAL" clId="{DDA6BCD5-DC0D-434C-93A0-51E2BCD25B34}" dt="2026-02-02T19:16:00.533" v="0"/>
        <pc:sldMkLst>
          <pc:docMk/>
          <pc:sldMk cId="3257882993" sldId="459"/>
        </pc:sldMkLst>
      </pc:sldChg>
      <pc:sldChg chg="add">
        <pc:chgData name="Caitlin Coleman" userId="96f87ca1-0e64-4ae8-8d77-98757b85df0b" providerId="ADAL" clId="{DDA6BCD5-DC0D-434C-93A0-51E2BCD25B34}" dt="2026-02-02T19:16:00.533" v="0"/>
        <pc:sldMkLst>
          <pc:docMk/>
          <pc:sldMk cId="3476824173" sldId="460"/>
        </pc:sldMkLst>
      </pc:sldChg>
      <pc:sldChg chg="add">
        <pc:chgData name="Caitlin Coleman" userId="96f87ca1-0e64-4ae8-8d77-98757b85df0b" providerId="ADAL" clId="{DDA6BCD5-DC0D-434C-93A0-51E2BCD25B34}" dt="2026-02-02T19:16:00.533" v="0"/>
        <pc:sldMkLst>
          <pc:docMk/>
          <pc:sldMk cId="3178053044" sldId="461"/>
        </pc:sldMkLst>
      </pc:sldChg>
      <pc:sldChg chg="add">
        <pc:chgData name="Caitlin Coleman" userId="96f87ca1-0e64-4ae8-8d77-98757b85df0b" providerId="ADAL" clId="{DDA6BCD5-DC0D-434C-93A0-51E2BCD25B34}" dt="2026-02-02T19:16:00.533" v="0"/>
        <pc:sldMkLst>
          <pc:docMk/>
          <pc:sldMk cId="1929243752" sldId="462"/>
        </pc:sldMkLst>
      </pc:sldChg>
      <pc:sldChg chg="modSp add mod">
        <pc:chgData name="Caitlin Coleman" userId="96f87ca1-0e64-4ae8-8d77-98757b85df0b" providerId="ADAL" clId="{DDA6BCD5-DC0D-434C-93A0-51E2BCD25B34}" dt="2026-02-02T19:17:23.054" v="4" actId="6549"/>
        <pc:sldMkLst>
          <pc:docMk/>
          <pc:sldMk cId="1194942858" sldId="463"/>
        </pc:sldMkLst>
        <pc:spChg chg="mod">
          <ac:chgData name="Caitlin Coleman" userId="96f87ca1-0e64-4ae8-8d77-98757b85df0b" providerId="ADAL" clId="{DDA6BCD5-DC0D-434C-93A0-51E2BCD25B34}" dt="2026-02-02T19:17:23.054" v="4" actId="6549"/>
          <ac:spMkLst>
            <pc:docMk/>
            <pc:sldMk cId="1194942858" sldId="463"/>
            <ac:spMk id="26" creationId="{00000000-0000-0000-0000-000000000000}"/>
          </ac:spMkLst>
        </pc:spChg>
      </pc:sldChg>
      <pc:sldChg chg="modSp add mod">
        <pc:chgData name="Caitlin Coleman" userId="96f87ca1-0e64-4ae8-8d77-98757b85df0b" providerId="ADAL" clId="{DDA6BCD5-DC0D-434C-93A0-51E2BCD25B34}" dt="2026-02-02T19:17:27.180" v="5" actId="6549"/>
        <pc:sldMkLst>
          <pc:docMk/>
          <pc:sldMk cId="494426092" sldId="464"/>
        </pc:sldMkLst>
        <pc:spChg chg="mod">
          <ac:chgData name="Caitlin Coleman" userId="96f87ca1-0e64-4ae8-8d77-98757b85df0b" providerId="ADAL" clId="{DDA6BCD5-DC0D-434C-93A0-51E2BCD25B34}" dt="2026-02-02T19:17:27.180" v="5" actId="6549"/>
          <ac:spMkLst>
            <pc:docMk/>
            <pc:sldMk cId="494426092" sldId="464"/>
            <ac:spMk id="26" creationId="{00000000-0000-0000-0000-000000000000}"/>
          </ac:spMkLst>
        </pc:spChg>
      </pc:sldChg>
      <pc:sldChg chg="add">
        <pc:chgData name="Caitlin Coleman" userId="96f87ca1-0e64-4ae8-8d77-98757b85df0b" providerId="ADAL" clId="{DDA6BCD5-DC0D-434C-93A0-51E2BCD25B34}" dt="2026-02-02T19:16:16.872" v="1"/>
        <pc:sldMkLst>
          <pc:docMk/>
          <pc:sldMk cId="3367295551" sldId="4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EAD1C-173E-49C9-A992-618D9D7DC4AB}"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9915F7-BCF3-427D-B029-B75F0394D453}" type="slidenum">
              <a:rPr lang="en-US" smtClean="0"/>
              <a:t>‹#›</a:t>
            </a:fld>
            <a:endParaRPr lang="en-US"/>
          </a:p>
        </p:txBody>
      </p:sp>
    </p:spTree>
    <p:extLst>
      <p:ext uri="{BB962C8B-B14F-4D97-AF65-F5344CB8AC3E}">
        <p14:creationId xmlns:p14="http://schemas.microsoft.com/office/powerpoint/2010/main" val="2514913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There are two main categories of taxes: those that the federal government collects and those that state and local governments collect. The amount the government collects in taxes and what taxes are used for varies.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887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What has been your experience with paying taxes? How has your job, living situation, and income played a role in what you pay and how?</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05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This graph shows federal taxes as a percentage of GDP from 1968 to 2020. Federal tax revenues have been about 16%–18% of GDP during most periods in recent decades.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33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individual income tax, due every year on April 15, is the largest single source of federal government revenue, but it still represents less than half of federal tax revenue. The second largest source of federal revenue is the payroll tax (captured in social insurance and retirement receipts), which provides funds for Social Security and Medicare. Payroll taxes have increased steadily over time. Together, the personal income tax and the payroll tax accounted for about 83% of federal tax revenues in 2021.</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67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income tax is a progressive tax, which means that the rate increases as a household's income increases. The marginal tax rates (the tax due on all yearly income) for a single taxpayer range from 10%–37%, depending on income.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70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key fact is that the federal income tax is designed so that tax rates increase as income increases, up to a certain level. The payroll taxes that support Social Security and Medicare are designed in a different way. The payroll taxes for Social Security are imposed at a rate of 12.4% up to a certain wage limit, set at $147,000 in 2022. Medicare, on the other hand, pays for elderly health care and is fixed at 2.9%, with no upper ceiling.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497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We also call the Medicare payroll tax a proportional tax: a flat percentage of all wages earned. The Social Security payroll tax is proportional up to the wage limit, but above that level it becomes a regressive tax, meaning that people with higher incomes pay a smaller share of their income in tax.</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921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third largest source of federal tax revenue is the corporate income tax. An excise tax is a tax on a particular good, such as gasoline, tobacco, or alcohol. Estate and gift taxes are placed on people who pass large amounts of assets to the next generation, either after death or during life as gifts.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54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At the state and local level, taxes have been rising as a share of GDP over the last few decades to match the gradual rise in spending. The main revenue sources for state and local governments are sales taxes, property taxes, and revenue passed along from the federal government. Many state and local governments also levy personal and corporate income taxes and impose a wide variety of fees and charges.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857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State and local tax revenues have increased to match the rise in state and local spending.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002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9" name="Title 8"/>
          <p:cNvSpPr txBox="1">
            <a:spLocks noGrp="1"/>
          </p:cNvSpPr>
          <p:nvPr>
            <p:ph type="title" idx="4294967295"/>
          </p:nvPr>
        </p:nvSpPr>
        <p:spPr>
          <a:xfrm>
            <a:off x="1524000" y="2526241"/>
            <a:ext cx="9144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Taxation</a:t>
            </a:r>
          </a:p>
        </p:txBody>
      </p:sp>
      <p:cxnSp>
        <p:nvCxnSpPr>
          <p:cNvPr id="14" name="Straight Connector 13">
            <a:extLst>
              <a:ext uri="{C183D7F6-B498-43B3-948B-1728B52AA6E4}">
                <adec:decorative xmlns:adec="http://schemas.microsoft.com/office/drawing/2017/decorative" val="1"/>
              </a:ext>
            </a:extLst>
          </p:cNvPr>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415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rPr>
              <a:t>State and Local Taxes</a:t>
            </a:r>
            <a:r>
              <a:rPr kumimoji="0" lang="en-US" sz="3000" b="0" i="0" u="none" strike="noStrike" kern="1200" cap="none" spc="0" normalizeH="0" baseline="-25000" noProof="0" dirty="0">
                <a:ln>
                  <a:noFill/>
                </a:ln>
                <a:solidFill>
                  <a:prstClr val="black"/>
                </a:solidFill>
                <a:effectLst/>
                <a:uLnTx/>
                <a:uFillTx/>
                <a:latin typeface="Century Gothic"/>
                <a:ea typeface="Century Gothic"/>
                <a:cs typeface="Century Gothic"/>
                <a:sym typeface="Century Gothic"/>
              </a:rPr>
              <a:t>2</a:t>
            </a:r>
            <a:endParaRPr kumimoji="0" lang="en-US" sz="32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State and local tax revenues have increased to match the rise in state and local spending.&#10;">
            <a:extLst>
              <a:ext uri="{FF2B5EF4-FFF2-40B4-BE49-F238E27FC236}">
                <a16:creationId xmlns:a16="http://schemas.microsoft.com/office/drawing/2014/main" id="{EFD4793F-AC6C-4282-9018-39209C683785}"/>
              </a:ext>
            </a:extLst>
          </p:cNvPr>
          <p:cNvGrpSpPr/>
          <p:nvPr/>
        </p:nvGrpSpPr>
        <p:grpSpPr>
          <a:xfrm>
            <a:off x="2066654" y="5636721"/>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2D5EE7D4-A1BE-4097-97DC-7F95139AFD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83E3A4D-68D2-4CF7-AFC4-F894C2B8692C}"/>
                </a:ext>
              </a:extLst>
            </p:cNvPr>
            <p:cNvSpPr txBox="1"/>
            <p:nvPr/>
          </p:nvSpPr>
          <p:spPr>
            <a:xfrm>
              <a:off x="542655" y="1763780"/>
              <a:ext cx="8058422" cy="707886"/>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State and local tax revenues have increased to match the rise in state and local spending.</a:t>
              </a:r>
            </a:p>
          </p:txBody>
        </p:sp>
      </p:grpSp>
      <p:pic>
        <p:nvPicPr>
          <p:cNvPr id="3" name="Picture 2" descr="A line graph of state and local taxes over time.">
            <a:extLst>
              <a:ext uri="{FF2B5EF4-FFF2-40B4-BE49-F238E27FC236}">
                <a16:creationId xmlns:a16="http://schemas.microsoft.com/office/drawing/2014/main" id="{1E8A5FA4-46DC-DA79-BE14-FE7E7C2FF428}"/>
              </a:ext>
            </a:extLst>
          </p:cNvPr>
          <p:cNvPicPr>
            <a:picLocks noChangeAspect="1"/>
          </p:cNvPicPr>
          <p:nvPr/>
        </p:nvPicPr>
        <p:blipFill>
          <a:blip r:embed="rId3"/>
          <a:stretch>
            <a:fillRect/>
          </a:stretch>
        </p:blipFill>
        <p:spPr>
          <a:xfrm>
            <a:off x="2652712" y="1388656"/>
            <a:ext cx="6886575" cy="4072773"/>
          </a:xfrm>
          <a:prstGeom prst="rect">
            <a:avLst/>
          </a:prstGeom>
        </p:spPr>
      </p:pic>
    </p:spTree>
    <p:extLst>
      <p:ext uri="{BB962C8B-B14F-4D97-AF65-F5344CB8AC3E}">
        <p14:creationId xmlns:p14="http://schemas.microsoft.com/office/powerpoint/2010/main" val="1929243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rPr>
              <a:t>On Your Own</a:t>
            </a:r>
            <a:endParaRPr kumimoji="0" lang="en-US" sz="32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What has been your experience with paying taxes? How has your job, living situation, and income played a role in what you pay and how?&#10;">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 has been your experience with paying taxes? How has your job, living situation, and income played a role in what you pay and how?</a:t>
              </a:r>
            </a:p>
          </p:txBody>
        </p:sp>
      </p:grpSp>
      <p:pic>
        <p:nvPicPr>
          <p:cNvPr id="2" name="Picture 1" descr="An image of a tax return on a laptop screen with a sticky note that says, &quot;Don't forget to pay taxes&quot;">
            <a:extLst>
              <a:ext uri="{FF2B5EF4-FFF2-40B4-BE49-F238E27FC236}">
                <a16:creationId xmlns:a16="http://schemas.microsoft.com/office/drawing/2014/main" id="{55458F81-275A-48FB-A1B2-8BD936DC3308}"/>
              </a:ext>
            </a:extLst>
          </p:cNvPr>
          <p:cNvPicPr>
            <a:picLocks noChangeAspect="1"/>
          </p:cNvPicPr>
          <p:nvPr/>
        </p:nvPicPr>
        <p:blipFill rotWithShape="1">
          <a:blip r:embed="rId3"/>
          <a:srcRect t="13261" b="2605"/>
          <a:stretch/>
        </p:blipFill>
        <p:spPr>
          <a:xfrm>
            <a:off x="4558071" y="2695448"/>
            <a:ext cx="3075858" cy="3881753"/>
          </a:xfrm>
          <a:prstGeom prst="rect">
            <a:avLst/>
          </a:prstGeom>
        </p:spPr>
      </p:pic>
    </p:spTree>
    <p:extLst>
      <p:ext uri="{BB962C8B-B14F-4D97-AF65-F5344CB8AC3E}">
        <p14:creationId xmlns:p14="http://schemas.microsoft.com/office/powerpoint/2010/main" val="119494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7E8372D-36D2-456F-8C12-2DB123C1456A}"/>
              </a:ext>
            </a:extLst>
          </p:cNvPr>
          <p:cNvSpPr txBox="1"/>
          <p:nvPr/>
        </p:nvSpPr>
        <p:spPr>
          <a:xfrm>
            <a:off x="1459469" y="1316808"/>
            <a:ext cx="9273061" cy="5170646"/>
          </a:xfrm>
          <a:prstGeom prst="rect">
            <a:avLst/>
          </a:prstGeom>
          <a:solidFill>
            <a:srgbClr val="627981"/>
          </a:solidFill>
        </p:spPr>
        <p:txBody>
          <a:bodyPr wrap="square" rtlCol="0" anchor="ctr">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The two main federal taxes are individual income taxes and payroll taxes that provide funds for Social Security and Medicare.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Other federal taxes include the corporate income tax, excise taxes, and the estate and gift tax.</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A progressive tax, like the federal income tax, requires those with higher incomes to pay a higher share of taxes than those with lower incomes.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A proportional tax, like the payroll tax for Medicare, requires everyone to pay the same share of taxes, regardless of income level.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A regressive tax, like the payroll tax (above a certain threshold) that supports Social Security, requires those with higher incomes to pay a lower share than those with lower incomes.</a:t>
            </a:r>
          </a:p>
        </p:txBody>
      </p:sp>
    </p:spTree>
    <p:extLst>
      <p:ext uri="{BB962C8B-B14F-4D97-AF65-F5344CB8AC3E}">
        <p14:creationId xmlns:p14="http://schemas.microsoft.com/office/powerpoint/2010/main" val="49442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336729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rPr>
              <a:t>Introduction</a:t>
            </a:r>
            <a:endParaRPr kumimoji="0" lang="en-US" sz="32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re are two main categories of taxes:&#10;Those that the federal government collects&#10;Those that state and local governments collect&#10;&#10;The amount the government collects in taxes and what taxes are used for varies.&#10;">
            <a:extLst>
              <a:ext uri="{FF2B5EF4-FFF2-40B4-BE49-F238E27FC236}">
                <a16:creationId xmlns:a16="http://schemas.microsoft.com/office/drawing/2014/main" id="{F206F903-0E48-4B2D-831E-FF1BD1ADBE8A}"/>
              </a:ext>
            </a:extLst>
          </p:cNvPr>
          <p:cNvGrpSpPr/>
          <p:nvPr/>
        </p:nvGrpSpPr>
        <p:grpSpPr>
          <a:xfrm>
            <a:off x="2066789" y="1328842"/>
            <a:ext cx="8058422" cy="1957976"/>
            <a:chOff x="542655" y="1736761"/>
            <a:chExt cx="8058422" cy="1319979"/>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307181"/>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 are two main categories of taxes:</a:t>
              </a:r>
            </a:p>
            <a:p>
              <a:pPr marL="800100" marR="0" lvl="1"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Those that the federal government collects</a:t>
              </a:r>
            </a:p>
            <a:p>
              <a:pPr marL="800100" marR="0" lvl="1"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Those that state and local governments collect</a:t>
              </a:r>
            </a:p>
            <a:p>
              <a:pPr marL="800100" marR="0" lvl="1"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amount the government collects in taxes and what taxes are used for varies.</a:t>
              </a:r>
            </a:p>
          </p:txBody>
        </p:sp>
      </p:grpSp>
      <p:pic>
        <p:nvPicPr>
          <p:cNvPr id="3" name="Picture 2" descr="The word 'taxes' surrounded by dollar bills of differing denomination">
            <a:extLst>
              <a:ext uri="{FF2B5EF4-FFF2-40B4-BE49-F238E27FC236}">
                <a16:creationId xmlns:a16="http://schemas.microsoft.com/office/drawing/2014/main" id="{DBCD357C-FAB4-437F-AAB8-0DDFA77173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4803" y="3571183"/>
            <a:ext cx="4581854" cy="3054569"/>
          </a:xfrm>
          <a:prstGeom prst="rect">
            <a:avLst/>
          </a:prstGeom>
        </p:spPr>
      </p:pic>
    </p:spTree>
    <p:extLst>
      <p:ext uri="{BB962C8B-B14F-4D97-AF65-F5344CB8AC3E}">
        <p14:creationId xmlns:p14="http://schemas.microsoft.com/office/powerpoint/2010/main" val="317680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rPr>
              <a:t>Federal Taxes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8" name="Group 17" descr="This graph shows federal taxes as a percentage of GDP from 1968 to 2020. Federal tax revenues have been about 16%–18% of GDP during most periods in recent decades.&#10;">
            <a:extLst>
              <a:ext uri="{FF2B5EF4-FFF2-40B4-BE49-F238E27FC236}">
                <a16:creationId xmlns:a16="http://schemas.microsoft.com/office/drawing/2014/main" id="{04C7D1BC-597C-4FF0-8F20-54530159785D}"/>
              </a:ext>
            </a:extLst>
          </p:cNvPr>
          <p:cNvGrpSpPr/>
          <p:nvPr/>
        </p:nvGrpSpPr>
        <p:grpSpPr>
          <a:xfrm>
            <a:off x="1702325" y="2366233"/>
            <a:ext cx="2700645" cy="2676940"/>
            <a:chOff x="542923" y="1736761"/>
            <a:chExt cx="8058154" cy="986369"/>
          </a:xfrm>
          <a:solidFill>
            <a:srgbClr val="627981"/>
          </a:solidFill>
        </p:grpSpPr>
        <p:sp>
          <p:nvSpPr>
            <p:cNvPr id="19" name="Rectangle 18">
              <a:extLst>
                <a:ext uri="{FF2B5EF4-FFF2-40B4-BE49-F238E27FC236}">
                  <a16:creationId xmlns:a16="http://schemas.microsoft.com/office/drawing/2014/main" id="{21C64149-909A-48A4-AFEE-9EDC3AD930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6D9D3D2-653C-4626-A74C-D18F57311E71}"/>
                </a:ext>
              </a:extLst>
            </p:cNvPr>
            <p:cNvSpPr txBox="1"/>
            <p:nvPr/>
          </p:nvSpPr>
          <p:spPr>
            <a:xfrm>
              <a:off x="542923" y="1781860"/>
              <a:ext cx="8058154" cy="941270"/>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graph shows federal taxes as a percentage of GDP from 1968 to 2020. Federal tax revenues have been about 16%–18% of GDP during most periods in recent decades.</a:t>
              </a:r>
            </a:p>
          </p:txBody>
        </p:sp>
      </p:grpSp>
      <p:pic>
        <p:nvPicPr>
          <p:cNvPr id="3" name="Picture 2" descr="A line graph of various federal taxes over time.">
            <a:extLst>
              <a:ext uri="{FF2B5EF4-FFF2-40B4-BE49-F238E27FC236}">
                <a16:creationId xmlns:a16="http://schemas.microsoft.com/office/drawing/2014/main" id="{8F156EA3-2304-74F5-00C2-7462E5C4C3BB}"/>
              </a:ext>
            </a:extLst>
          </p:cNvPr>
          <p:cNvPicPr>
            <a:picLocks noChangeAspect="1"/>
          </p:cNvPicPr>
          <p:nvPr/>
        </p:nvPicPr>
        <p:blipFill>
          <a:blip r:embed="rId3"/>
          <a:stretch>
            <a:fillRect/>
          </a:stretch>
        </p:blipFill>
        <p:spPr>
          <a:xfrm>
            <a:off x="4698682" y="1449646"/>
            <a:ext cx="6213157" cy="5118835"/>
          </a:xfrm>
          <a:prstGeom prst="rect">
            <a:avLst/>
          </a:prstGeom>
        </p:spPr>
      </p:pic>
    </p:spTree>
    <p:extLst>
      <p:ext uri="{BB962C8B-B14F-4D97-AF65-F5344CB8AC3E}">
        <p14:creationId xmlns:p14="http://schemas.microsoft.com/office/powerpoint/2010/main" val="264284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rPr>
              <a:t>Income and Payroll Taxes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individual income tax, due every year on April 15, is the largest single source of federal government revenue, but it still represents less than half of federal tax revenue.&#10;">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individual income tax</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due every year on April 15, is the largest single source of federal government revenue, but it still represents less than half of federal tax revenue.</a:t>
              </a:r>
            </a:p>
          </p:txBody>
        </p:sp>
      </p:grpSp>
      <p:grpSp>
        <p:nvGrpSpPr>
          <p:cNvPr id="12" name="Group 11" descr="The second largest source of federal revenue is the payroll tax (captured in social insurance and retirement receipts), which provides funds for Social Security and Medicare.&#10;">
            <a:extLst>
              <a:ext uri="{FF2B5EF4-FFF2-40B4-BE49-F238E27FC236}">
                <a16:creationId xmlns:a16="http://schemas.microsoft.com/office/drawing/2014/main" id="{1FCE88C0-12B0-4BFD-B1EC-2AFE88155099}"/>
              </a:ext>
            </a:extLst>
          </p:cNvPr>
          <p:cNvGrpSpPr/>
          <p:nvPr/>
        </p:nvGrpSpPr>
        <p:grpSpPr>
          <a:xfrm>
            <a:off x="2066654" y="2709860"/>
            <a:ext cx="8058422" cy="1042682"/>
            <a:chOff x="542655" y="1736761"/>
            <a:chExt cx="8058422" cy="1042682"/>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63780"/>
              <a:ext cx="8058422"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second largest source of federal revenue is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payroll tax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(captured in social insurance and retirement receipts), which provides funds for Social Security and Medicare.</a:t>
              </a:r>
            </a:p>
          </p:txBody>
        </p:sp>
      </p:grpSp>
      <p:grpSp>
        <p:nvGrpSpPr>
          <p:cNvPr id="14" name="Group 13" descr="Payroll taxes have increased steadily over time.&#10;">
            <a:extLst>
              <a:ext uri="{FF2B5EF4-FFF2-40B4-BE49-F238E27FC236}">
                <a16:creationId xmlns:a16="http://schemas.microsoft.com/office/drawing/2014/main" id="{017D15F8-5259-42B4-8036-CC9261B702B6}"/>
              </a:ext>
            </a:extLst>
          </p:cNvPr>
          <p:cNvGrpSpPr/>
          <p:nvPr/>
        </p:nvGrpSpPr>
        <p:grpSpPr>
          <a:xfrm>
            <a:off x="2066654" y="3862833"/>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940173"/>
              <a:ext cx="8048303"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Payroll taxes have increased steadily over time.</a:t>
              </a:r>
            </a:p>
          </p:txBody>
        </p:sp>
      </p:grpSp>
      <p:grpSp>
        <p:nvGrpSpPr>
          <p:cNvPr id="18" name="Group 17" descr="Together, the personal income tax and the payroll tax accounted for about 83% of federal tax revenues in 2021.&#10;">
            <a:extLst>
              <a:ext uri="{FF2B5EF4-FFF2-40B4-BE49-F238E27FC236}">
                <a16:creationId xmlns:a16="http://schemas.microsoft.com/office/drawing/2014/main" id="{04C7D1BC-597C-4FF0-8F20-54530159785D}"/>
              </a:ext>
            </a:extLst>
          </p:cNvPr>
          <p:cNvGrpSpPr/>
          <p:nvPr/>
        </p:nvGrpSpPr>
        <p:grpSpPr>
          <a:xfrm>
            <a:off x="2072569" y="4763555"/>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1C64149-909A-48A4-AFEE-9EDC3AD930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6D9D3D2-653C-4626-A74C-D18F57311E71}"/>
                </a:ext>
              </a:extLst>
            </p:cNvPr>
            <p:cNvSpPr txBox="1"/>
            <p:nvPr/>
          </p:nvSpPr>
          <p:spPr>
            <a:xfrm>
              <a:off x="542924" y="1781860"/>
              <a:ext cx="8042388"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Together, the personal income tax and the payroll tax accounted for about 83% of federal tax revenues in 2021.</a:t>
              </a:r>
            </a:p>
          </p:txBody>
        </p:sp>
      </p:grpSp>
    </p:spTree>
    <p:extLst>
      <p:ext uri="{BB962C8B-B14F-4D97-AF65-F5344CB8AC3E}">
        <p14:creationId xmlns:p14="http://schemas.microsoft.com/office/powerpoint/2010/main" val="1719377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rPr>
              <a:t>Progressive Taxes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income tax is a progressive tax, which means that the rate increases as a household's income increases.&#10;">
            <a:extLst>
              <a:ext uri="{FF2B5EF4-FFF2-40B4-BE49-F238E27FC236}">
                <a16:creationId xmlns:a16="http://schemas.microsoft.com/office/drawing/2014/main" id="{F206F903-0E48-4B2D-831E-FF1BD1ADBE8A}"/>
              </a:ext>
            </a:extLst>
          </p:cNvPr>
          <p:cNvGrpSpPr/>
          <p:nvPr/>
        </p:nvGrpSpPr>
        <p:grpSpPr>
          <a:xfrm>
            <a:off x="2066654" y="1364607"/>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income tax is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progressive tax</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which means that the rate increases as a household's income increases.</a:t>
              </a:r>
            </a:p>
          </p:txBody>
        </p:sp>
      </p:grpSp>
      <p:grpSp>
        <p:nvGrpSpPr>
          <p:cNvPr id="12" name="Group 11" descr="The marginal tax rates (the tax due on all yearly income) for a single taxpayer range from 10%–37%, depending on income.&#10;">
            <a:extLst>
              <a:ext uri="{FF2B5EF4-FFF2-40B4-BE49-F238E27FC236}">
                <a16:creationId xmlns:a16="http://schemas.microsoft.com/office/drawing/2014/main" id="{1FCE88C0-12B0-4BFD-B1EC-2AFE88155099}"/>
              </a:ext>
            </a:extLst>
          </p:cNvPr>
          <p:cNvGrpSpPr/>
          <p:nvPr/>
        </p:nvGrpSpPr>
        <p:grpSpPr>
          <a:xfrm>
            <a:off x="2072435" y="2274774"/>
            <a:ext cx="8058422" cy="806935"/>
            <a:chOff x="542655" y="1736761"/>
            <a:chExt cx="8058422"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63780"/>
              <a:ext cx="805842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marginal tax rates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tax due on all yearly income) for a single taxpayer range from 10%–37%, depending on income.</a:t>
              </a:r>
            </a:p>
          </p:txBody>
        </p:sp>
      </p:grpSp>
      <p:pic>
        <p:nvPicPr>
          <p:cNvPr id="5" name="Picture 4" descr="Table 1: Tax Brackets and Rates, 2022. For an income of $0 to $10,725 the tax rate is 10%. For an income of $10,276 to $41,775 the tax rate is 12%. For an income of $41,776 to $89,075 the tax rate is 22%. For an income of $89,076 to $170,050 the tax rate is 24%. For a tax rate of $170,051 to $215,950 the tax rate is 32%. For an income of $215,951 to $539,900 the tax rate is 35%. For an income of $539,901 and higher the tax rate is 37%.">
            <a:extLst>
              <a:ext uri="{FF2B5EF4-FFF2-40B4-BE49-F238E27FC236}">
                <a16:creationId xmlns:a16="http://schemas.microsoft.com/office/drawing/2014/main" id="{5E67FE24-F477-54C5-146F-A566975F86B2}"/>
              </a:ext>
            </a:extLst>
          </p:cNvPr>
          <p:cNvPicPr>
            <a:picLocks noChangeAspect="1"/>
          </p:cNvPicPr>
          <p:nvPr/>
        </p:nvPicPr>
        <p:blipFill>
          <a:blip r:embed="rId3"/>
          <a:stretch>
            <a:fillRect/>
          </a:stretch>
        </p:blipFill>
        <p:spPr>
          <a:xfrm>
            <a:off x="2385742" y="3429000"/>
            <a:ext cx="7419975" cy="3124200"/>
          </a:xfrm>
          <a:prstGeom prst="rect">
            <a:avLst/>
          </a:prstGeom>
        </p:spPr>
      </p:pic>
    </p:spTree>
    <p:extLst>
      <p:ext uri="{BB962C8B-B14F-4D97-AF65-F5344CB8AC3E}">
        <p14:creationId xmlns:p14="http://schemas.microsoft.com/office/powerpoint/2010/main" val="221119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rPr>
              <a:t>Social Security and Medicare</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key fact is that the federal income tax is designed so that tax rates increase as income increases, up to a certain level.">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key fact is that the federal income tax is designed so that tax rates increase as income increases, up to a certain level.</a:t>
              </a:r>
            </a:p>
          </p:txBody>
        </p:sp>
      </p:grpSp>
      <p:grpSp>
        <p:nvGrpSpPr>
          <p:cNvPr id="12" name="Group 11" descr="The payroll taxes that support Social Security and Medicare are designed in a different way.">
            <a:extLst>
              <a:ext uri="{FF2B5EF4-FFF2-40B4-BE49-F238E27FC236}">
                <a16:creationId xmlns:a16="http://schemas.microsoft.com/office/drawing/2014/main" id="{1FCE88C0-12B0-4BFD-B1EC-2AFE88155099}"/>
              </a:ext>
            </a:extLst>
          </p:cNvPr>
          <p:cNvGrpSpPr/>
          <p:nvPr/>
        </p:nvGrpSpPr>
        <p:grpSpPr>
          <a:xfrm>
            <a:off x="2072435" y="2491079"/>
            <a:ext cx="8052373" cy="806935"/>
            <a:chOff x="542655" y="1736761"/>
            <a:chExt cx="8058422"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63780"/>
              <a:ext cx="805842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payroll taxes that support Social Security and Medicare are designed in a different way.</a:t>
              </a:r>
            </a:p>
          </p:txBody>
        </p:sp>
      </p:grpSp>
      <p:grpSp>
        <p:nvGrpSpPr>
          <p:cNvPr id="14" name="Group 13" descr="The payroll taxes for Social Security are imposed at a rate of 12.4% up to a certain wage limit, set at $147,000 in 2022.">
            <a:extLst>
              <a:ext uri="{FF2B5EF4-FFF2-40B4-BE49-F238E27FC236}">
                <a16:creationId xmlns:a16="http://schemas.microsoft.com/office/drawing/2014/main" id="{EFD4793F-AC6C-4282-9018-39209C683785}"/>
              </a:ext>
            </a:extLst>
          </p:cNvPr>
          <p:cNvGrpSpPr/>
          <p:nvPr/>
        </p:nvGrpSpPr>
        <p:grpSpPr>
          <a:xfrm>
            <a:off x="2066654" y="3412499"/>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2D5EE7D4-A1BE-4097-97DC-7F95139AFD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83E3A4D-68D2-4CF7-AFC4-F894C2B8692C}"/>
                </a:ext>
              </a:extLst>
            </p:cNvPr>
            <p:cNvSpPr txBox="1"/>
            <p:nvPr/>
          </p:nvSpPr>
          <p:spPr>
            <a:xfrm>
              <a:off x="542655" y="1763780"/>
              <a:ext cx="805842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payroll taxes for Social Security are imposed at a rate of 12.4% up to a certain wage limit, set at $147,000 in 2022.</a:t>
              </a:r>
            </a:p>
          </p:txBody>
        </p:sp>
      </p:grpSp>
      <p:grpSp>
        <p:nvGrpSpPr>
          <p:cNvPr id="18" name="Group 17" descr="Medicare, on the other hand, pays for elderly health care and is fixed at 2.9%, with no upper ceiling.">
            <a:extLst>
              <a:ext uri="{FF2B5EF4-FFF2-40B4-BE49-F238E27FC236}">
                <a16:creationId xmlns:a16="http://schemas.microsoft.com/office/drawing/2014/main" id="{11E29669-5833-4C55-AC71-A0CDC67F2DC9}"/>
              </a:ext>
            </a:extLst>
          </p:cNvPr>
          <p:cNvGrpSpPr/>
          <p:nvPr/>
        </p:nvGrpSpPr>
        <p:grpSpPr>
          <a:xfrm>
            <a:off x="2066654" y="4332374"/>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0E142619-E7C3-4B71-9A63-0117C07947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F78896B-26EE-4CFB-BED2-F796E3302563}"/>
                </a:ext>
              </a:extLst>
            </p:cNvPr>
            <p:cNvSpPr txBox="1"/>
            <p:nvPr/>
          </p:nvSpPr>
          <p:spPr>
            <a:xfrm>
              <a:off x="542655" y="1763780"/>
              <a:ext cx="805842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Medicare, on the other hand, pays for elderly health care and is fixed at 2.9%, with no upper ceiling.</a:t>
              </a:r>
            </a:p>
          </p:txBody>
        </p:sp>
      </p:grpSp>
    </p:spTree>
    <p:extLst>
      <p:ext uri="{BB962C8B-B14F-4D97-AF65-F5344CB8AC3E}">
        <p14:creationId xmlns:p14="http://schemas.microsoft.com/office/powerpoint/2010/main" val="32755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rPr>
              <a:t>Proportional and Regressive Taxes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We also call the Medicare payroll tax a proportional tax: a flat percentage of all wages earned.&#10;">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also call the Medicare payroll tax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proportional tax</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 flat percentage of all wages earned.</a:t>
              </a:r>
            </a:p>
          </p:txBody>
        </p:sp>
      </p:grpSp>
      <p:grpSp>
        <p:nvGrpSpPr>
          <p:cNvPr id="12" name="Group 11" descr="The Social Security payroll tax is proportional up to the wage limit, but above that level it becomes a regressive tax, meaning that people with higher incomes pay a smaller share of their income in tax.&#10;">
            <a:extLst>
              <a:ext uri="{FF2B5EF4-FFF2-40B4-BE49-F238E27FC236}">
                <a16:creationId xmlns:a16="http://schemas.microsoft.com/office/drawing/2014/main" id="{1FCE88C0-12B0-4BFD-B1EC-2AFE88155099}"/>
              </a:ext>
            </a:extLst>
          </p:cNvPr>
          <p:cNvGrpSpPr/>
          <p:nvPr/>
        </p:nvGrpSpPr>
        <p:grpSpPr>
          <a:xfrm>
            <a:off x="2072435" y="2486566"/>
            <a:ext cx="8052373" cy="1015663"/>
            <a:chOff x="542655" y="1732248"/>
            <a:chExt cx="8058422" cy="1015663"/>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32248"/>
              <a:ext cx="8058422"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Social Security payroll tax is proportional up to the wage limit, but above that level it becomes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regressive tax</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meaning that people with higher incomes pay a smaller share of their income in tax.</a:t>
              </a:r>
            </a:p>
          </p:txBody>
        </p:sp>
      </p:grpSp>
    </p:spTree>
    <p:extLst>
      <p:ext uri="{BB962C8B-B14F-4D97-AF65-F5344CB8AC3E}">
        <p14:creationId xmlns:p14="http://schemas.microsoft.com/office/powerpoint/2010/main" val="325788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mn-ea"/>
                <a:cs typeface="+mn-cs"/>
                <a:sym typeface="Century Gothic"/>
              </a:rPr>
              <a:t>Other Federal Tax Income</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third largest source of federal tax revenue is the corporate income tax.&#10;">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third largest source of federal tax revenue is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corporate income tax</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12" name="Group 11" descr="An excise tax is a tax on a particular good, such as gasoline, tobacco, or alcohol.&#10;">
            <a:extLst>
              <a:ext uri="{FF2B5EF4-FFF2-40B4-BE49-F238E27FC236}">
                <a16:creationId xmlns:a16="http://schemas.microsoft.com/office/drawing/2014/main" id="{1FCE88C0-12B0-4BFD-B1EC-2AFE88155099}"/>
              </a:ext>
            </a:extLst>
          </p:cNvPr>
          <p:cNvGrpSpPr/>
          <p:nvPr/>
        </p:nvGrpSpPr>
        <p:grpSpPr>
          <a:xfrm>
            <a:off x="2072435" y="2491079"/>
            <a:ext cx="8052373" cy="806935"/>
            <a:chOff x="542655" y="1736761"/>
            <a:chExt cx="8058422"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63780"/>
              <a:ext cx="805842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excise tax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a tax on a particular good, such as gasoline, tobacco, or alcohol.</a:t>
              </a:r>
            </a:p>
          </p:txBody>
        </p:sp>
      </p:grpSp>
      <p:grpSp>
        <p:nvGrpSpPr>
          <p:cNvPr id="14" name="Group 13" descr="Estate and gift taxes are placed on people who pass large amounts of assets to the next generation, either after death or during life as gifts.&#10;">
            <a:extLst>
              <a:ext uri="{FF2B5EF4-FFF2-40B4-BE49-F238E27FC236}">
                <a16:creationId xmlns:a16="http://schemas.microsoft.com/office/drawing/2014/main" id="{EFD4793F-AC6C-4282-9018-39209C683785}"/>
              </a:ext>
            </a:extLst>
          </p:cNvPr>
          <p:cNvGrpSpPr/>
          <p:nvPr/>
        </p:nvGrpSpPr>
        <p:grpSpPr>
          <a:xfrm>
            <a:off x="2066654" y="3412499"/>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2D5EE7D4-A1BE-4097-97DC-7F95139AFD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83E3A4D-68D2-4CF7-AFC4-F894C2B8692C}"/>
                </a:ext>
              </a:extLst>
            </p:cNvPr>
            <p:cNvSpPr txBox="1"/>
            <p:nvPr/>
          </p:nvSpPr>
          <p:spPr>
            <a:xfrm>
              <a:off x="542655" y="1763780"/>
              <a:ext cx="805842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Estate and gift taxes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placed on people who pass large amounts of assets to the next generation, either after death or during life as gifts.</a:t>
              </a:r>
            </a:p>
          </p:txBody>
        </p:sp>
      </p:grpSp>
    </p:spTree>
    <p:extLst>
      <p:ext uri="{BB962C8B-B14F-4D97-AF65-F5344CB8AC3E}">
        <p14:creationId xmlns:p14="http://schemas.microsoft.com/office/powerpoint/2010/main" val="347682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rPr>
              <a:t>State and Local Taxes</a:t>
            </a:r>
            <a:r>
              <a:rPr kumimoji="0" lang="en-US" sz="3000" b="0" i="0" u="none" strike="noStrike" kern="1200" cap="none" spc="0" normalizeH="0" baseline="-25000" noProof="0" dirty="0">
                <a:ln>
                  <a:noFill/>
                </a:ln>
                <a:solidFill>
                  <a:prstClr val="black"/>
                </a:solidFill>
                <a:effectLst/>
                <a:uLnTx/>
                <a:uFillTx/>
                <a:latin typeface="Century Gothic"/>
                <a:ea typeface="Century Gothic"/>
                <a:cs typeface="Century Gothic"/>
                <a:sym typeface="Century Gothic"/>
              </a:rPr>
              <a:t>1</a:t>
            </a:r>
            <a:endParaRPr kumimoji="0" lang="en-US" sz="32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At the state and local level, taxes have been rising as a share of GDP over the last few decades to match the gradual rise in spending.&#10;">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the state and local level, taxes have been rising as a share of GDP over the last few decades to match the gradual rise in spending.</a:t>
              </a:r>
            </a:p>
          </p:txBody>
        </p:sp>
      </p:grpSp>
      <p:grpSp>
        <p:nvGrpSpPr>
          <p:cNvPr id="12" name="Group 11" descr="The main revenue sources for state and local governments are sales taxes, property taxes, and revenue passed along from the federal government.&#10;">
            <a:extLst>
              <a:ext uri="{FF2B5EF4-FFF2-40B4-BE49-F238E27FC236}">
                <a16:creationId xmlns:a16="http://schemas.microsoft.com/office/drawing/2014/main" id="{1FCE88C0-12B0-4BFD-B1EC-2AFE88155099}"/>
              </a:ext>
            </a:extLst>
          </p:cNvPr>
          <p:cNvGrpSpPr/>
          <p:nvPr/>
        </p:nvGrpSpPr>
        <p:grpSpPr>
          <a:xfrm>
            <a:off x="2072435" y="2491079"/>
            <a:ext cx="8052373" cy="1023018"/>
            <a:chOff x="542655" y="1736761"/>
            <a:chExt cx="8058422" cy="1023018"/>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44116"/>
              <a:ext cx="8058422"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main revenue sources for state and local governments are sales taxes, property taxes, and revenue passed along from the federal government.</a:t>
              </a:r>
            </a:p>
          </p:txBody>
        </p:sp>
      </p:grpSp>
      <p:grpSp>
        <p:nvGrpSpPr>
          <p:cNvPr id="14" name="Group 13" descr="Many state and local governments also levy personal and corporate income taxes and impose a wide variety of fees and charges.&#10;">
            <a:extLst>
              <a:ext uri="{FF2B5EF4-FFF2-40B4-BE49-F238E27FC236}">
                <a16:creationId xmlns:a16="http://schemas.microsoft.com/office/drawing/2014/main" id="{EFD4793F-AC6C-4282-9018-39209C683785}"/>
              </a:ext>
            </a:extLst>
          </p:cNvPr>
          <p:cNvGrpSpPr/>
          <p:nvPr/>
        </p:nvGrpSpPr>
        <p:grpSpPr>
          <a:xfrm>
            <a:off x="2066654" y="3624684"/>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2D5EE7D4-A1BE-4097-97DC-7F95139AFD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83E3A4D-68D2-4CF7-AFC4-F894C2B8692C}"/>
                </a:ext>
              </a:extLst>
            </p:cNvPr>
            <p:cNvSpPr txBox="1"/>
            <p:nvPr/>
          </p:nvSpPr>
          <p:spPr>
            <a:xfrm>
              <a:off x="542655" y="1763780"/>
              <a:ext cx="805842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state and local governments also levy personal and corporate income taxes and impose a wide variety of fees and charges.</a:t>
              </a:r>
            </a:p>
          </p:txBody>
        </p:sp>
      </p:grpSp>
    </p:spTree>
    <p:extLst>
      <p:ext uri="{BB962C8B-B14F-4D97-AF65-F5344CB8AC3E}">
        <p14:creationId xmlns:p14="http://schemas.microsoft.com/office/powerpoint/2010/main" val="31780530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F76790-7FFB-4B67-92FF-DF1E666BDEF4}">
  <ds:schemaRefs>
    <ds:schemaRef ds:uri="http://schemas.microsoft.com/office/2006/documentManagement/types"/>
    <ds:schemaRef ds:uri="http://purl.org/dc/terms/"/>
    <ds:schemaRef ds:uri="http://purl.org/dc/dcmitype/"/>
    <ds:schemaRef ds:uri="06d9c582-05c2-476b-83d2-72ab8b1380b2"/>
    <ds:schemaRef ds:uri="http://purl.org/dc/elements/1.1/"/>
    <ds:schemaRef ds:uri="http://schemas.microsoft.com/office/infopath/2007/PartnerControls"/>
    <ds:schemaRef ds:uri="http://schemas.openxmlformats.org/package/2006/metadata/core-properties"/>
    <ds:schemaRef ds:uri="fdab59f7-c3a7-48e5-acd8-618ce834776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9668AF4-BB0A-43FA-9ED8-69BC3E080684}">
  <ds:schemaRefs>
    <ds:schemaRef ds:uri="http://schemas.microsoft.com/sharepoint/v3/contenttype/forms"/>
  </ds:schemaRefs>
</ds:datastoreItem>
</file>

<file path=customXml/itemProps3.xml><?xml version="1.0" encoding="utf-8"?>
<ds:datastoreItem xmlns:ds="http://schemas.openxmlformats.org/officeDocument/2006/customXml" ds:itemID="{6E27A34A-B390-4DEE-98EF-4224EABCA8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1512</TotalTime>
  <Words>1269</Words>
  <Application>Microsoft Office PowerPoint</Application>
  <PresentationFormat>Widescreen</PresentationFormat>
  <Paragraphs>522</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Century Gothic</vt:lpstr>
      <vt:lpstr>Courier New</vt:lpstr>
      <vt:lpstr>Office Theme</vt:lpstr>
      <vt:lpstr>Taxation</vt:lpstr>
      <vt:lpstr>Introduction</vt:lpstr>
      <vt:lpstr>Federal Taxes</vt:lpstr>
      <vt:lpstr>Income and Payroll Taxes</vt:lpstr>
      <vt:lpstr>Progressive Taxes</vt:lpstr>
      <vt:lpstr>Social Security and Medicare</vt:lpstr>
      <vt:lpstr>Proportional and Regressive Taxes</vt:lpstr>
      <vt:lpstr>Other Federal Tax Income</vt:lpstr>
      <vt:lpstr>State and Local Taxes1</vt:lpstr>
      <vt:lpstr>State and Local Taxes2</vt:lpstr>
      <vt:lpstr>On Your Own</vt:lpstr>
      <vt:lpstr>Summary</vt:lpstr>
      <vt:lpstr>HAWKES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139</cp:revision>
  <dcterms:created xsi:type="dcterms:W3CDTF">2014-11-06T15:36:04Z</dcterms:created>
  <dcterms:modified xsi:type="dcterms:W3CDTF">2026-02-02T19:18:36Z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