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4"/>
  </p:sldMasterIdLst>
  <p:notesMasterIdLst>
    <p:notesMasterId r:id="rId17"/>
  </p:notesMasterIdLst>
  <p:sldIdLst>
    <p:sldId id="398" r:id="rId5"/>
    <p:sldId id="399" r:id="rId6"/>
    <p:sldId id="400" r:id="rId7"/>
    <p:sldId id="401" r:id="rId8"/>
    <p:sldId id="402" r:id="rId9"/>
    <p:sldId id="403" r:id="rId10"/>
    <p:sldId id="404" r:id="rId11"/>
    <p:sldId id="405" r:id="rId12"/>
    <p:sldId id="406" r:id="rId13"/>
    <p:sldId id="407" r:id="rId14"/>
    <p:sldId id="408" r:id="rId15"/>
    <p:sldId id="34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4"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6546"/>
    <a:srgbClr val="627981"/>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F27D8F-8337-4FC2-8DD9-AF0B2794C467}" v="4" dt="2026-02-02T19:14:43.39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980" autoAdjust="0"/>
    <p:restoredTop sz="84972" autoAdjust="0"/>
  </p:normalViewPr>
  <p:slideViewPr>
    <p:cSldViewPr snapToGrid="0">
      <p:cViewPr varScale="1">
        <p:scale>
          <a:sx n="66" d="100"/>
          <a:sy n="66" d="100"/>
        </p:scale>
        <p:origin x="1070" y="8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itlin Coleman" userId="96f87ca1-0e64-4ae8-8d77-98757b85df0b" providerId="ADAL" clId="{DDA6BCD5-DC0D-434C-93A0-51E2BCD25B34}"/>
    <pc:docChg chg="addSld delSld modSld">
      <pc:chgData name="Caitlin Coleman" userId="96f87ca1-0e64-4ae8-8d77-98757b85df0b" providerId="ADAL" clId="{DDA6BCD5-DC0D-434C-93A0-51E2BCD25B34}" dt="2026-02-02T19:16:44.981" v="14" actId="6549"/>
      <pc:docMkLst>
        <pc:docMk/>
      </pc:docMkLst>
      <pc:sldChg chg="del">
        <pc:chgData name="Caitlin Coleman" userId="96f87ca1-0e64-4ae8-8d77-98757b85df0b" providerId="ADAL" clId="{DDA6BCD5-DC0D-434C-93A0-51E2BCD25B34}" dt="2026-02-02T19:12:09.851" v="12" actId="47"/>
        <pc:sldMkLst>
          <pc:docMk/>
          <pc:sldMk cId="0" sldId="264"/>
        </pc:sldMkLst>
      </pc:sldChg>
      <pc:sldChg chg="modSp del mod">
        <pc:chgData name="Caitlin Coleman" userId="96f87ca1-0e64-4ae8-8d77-98757b85df0b" providerId="ADAL" clId="{DDA6BCD5-DC0D-434C-93A0-51E2BCD25B34}" dt="2026-02-02T19:12:09.851" v="12" actId="47"/>
        <pc:sldMkLst>
          <pc:docMk/>
          <pc:sldMk cId="561987701" sldId="293"/>
        </pc:sldMkLst>
        <pc:spChg chg="mod">
          <ac:chgData name="Caitlin Coleman" userId="96f87ca1-0e64-4ae8-8d77-98757b85df0b" providerId="ADAL" clId="{DDA6BCD5-DC0D-434C-93A0-51E2BCD25B34}" dt="2026-02-02T19:10:47.587" v="0" actId="962"/>
          <ac:spMkLst>
            <pc:docMk/>
            <pc:sldMk cId="561987701" sldId="293"/>
            <ac:spMk id="10" creationId="{00000000-0000-0000-0000-000000000000}"/>
          </ac:spMkLst>
        </pc:spChg>
        <pc:cxnChg chg="mod">
          <ac:chgData name="Caitlin Coleman" userId="96f87ca1-0e64-4ae8-8d77-98757b85df0b" providerId="ADAL" clId="{DDA6BCD5-DC0D-434C-93A0-51E2BCD25B34}" dt="2026-02-02T19:10:49.921" v="2" actId="962"/>
          <ac:cxnSpMkLst>
            <pc:docMk/>
            <pc:sldMk cId="561987701" sldId="293"/>
            <ac:cxnSpMk id="11" creationId="{00000000-0000-0000-0000-000000000000}"/>
          </ac:cxnSpMkLst>
        </pc:cxnChg>
        <pc:cxnChg chg="mod">
          <ac:chgData name="Caitlin Coleman" userId="96f87ca1-0e64-4ae8-8d77-98757b85df0b" providerId="ADAL" clId="{DDA6BCD5-DC0D-434C-93A0-51E2BCD25B34}" dt="2026-02-02T19:10:49.061" v="1" actId="962"/>
          <ac:cxnSpMkLst>
            <pc:docMk/>
            <pc:sldMk cId="561987701" sldId="293"/>
            <ac:cxnSpMk id="14" creationId="{00000000-0000-0000-0000-000000000000}"/>
          </ac:cxnSpMkLst>
        </pc:cxnChg>
      </pc:sldChg>
      <pc:sldChg chg="modSp mod">
        <pc:chgData name="Caitlin Coleman" userId="96f87ca1-0e64-4ae8-8d77-98757b85df0b" providerId="ADAL" clId="{DDA6BCD5-DC0D-434C-93A0-51E2BCD25B34}" dt="2026-02-02T19:11:58.192" v="11" actId="962"/>
        <pc:sldMkLst>
          <pc:docMk/>
          <pc:sldMk cId="1693029773" sldId="340"/>
        </pc:sldMkLst>
        <pc:spChg chg="mod ord">
          <ac:chgData name="Caitlin Coleman" userId="96f87ca1-0e64-4ae8-8d77-98757b85df0b" providerId="ADAL" clId="{DDA6BCD5-DC0D-434C-93A0-51E2BCD25B34}" dt="2026-02-02T19:11:51.921" v="6"/>
          <ac:spMkLst>
            <pc:docMk/>
            <pc:sldMk cId="1693029773" sldId="340"/>
            <ac:spMk id="5" creationId="{00000000-0000-0000-0000-000000000000}"/>
          </ac:spMkLst>
        </pc:spChg>
        <pc:picChg chg="mod">
          <ac:chgData name="Caitlin Coleman" userId="96f87ca1-0e64-4ae8-8d77-98757b85df0b" providerId="ADAL" clId="{DDA6BCD5-DC0D-434C-93A0-51E2BCD25B34}" dt="2026-02-02T19:11:54.837" v="8" actId="962"/>
          <ac:picMkLst>
            <pc:docMk/>
            <pc:sldMk cId="1693029773" sldId="340"/>
            <ac:picMk id="6" creationId="{00000000-0000-0000-0000-000000000000}"/>
          </ac:picMkLst>
        </pc:picChg>
        <pc:picChg chg="mod">
          <ac:chgData name="Caitlin Coleman" userId="96f87ca1-0e64-4ae8-8d77-98757b85df0b" providerId="ADAL" clId="{DDA6BCD5-DC0D-434C-93A0-51E2BCD25B34}" dt="2026-02-02T19:11:55.941" v="9" actId="962"/>
          <ac:picMkLst>
            <pc:docMk/>
            <pc:sldMk cId="1693029773" sldId="340"/>
            <ac:picMk id="7" creationId="{00000000-0000-0000-0000-000000000000}"/>
          </ac:picMkLst>
        </pc:picChg>
        <pc:picChg chg="mod">
          <ac:chgData name="Caitlin Coleman" userId="96f87ca1-0e64-4ae8-8d77-98757b85df0b" providerId="ADAL" clId="{DDA6BCD5-DC0D-434C-93A0-51E2BCD25B34}" dt="2026-02-02T19:11:57.116" v="10" actId="962"/>
          <ac:picMkLst>
            <pc:docMk/>
            <pc:sldMk cId="1693029773" sldId="340"/>
            <ac:picMk id="8" creationId="{00000000-0000-0000-0000-000000000000}"/>
          </ac:picMkLst>
        </pc:picChg>
        <pc:picChg chg="mod">
          <ac:chgData name="Caitlin Coleman" userId="96f87ca1-0e64-4ae8-8d77-98757b85df0b" providerId="ADAL" clId="{DDA6BCD5-DC0D-434C-93A0-51E2BCD25B34}" dt="2026-02-02T19:11:58.192" v="11" actId="962"/>
          <ac:picMkLst>
            <pc:docMk/>
            <pc:sldMk cId="1693029773" sldId="340"/>
            <ac:picMk id="9" creationId="{00000000-0000-0000-0000-000000000000}"/>
          </ac:picMkLst>
        </pc:picChg>
        <pc:cxnChg chg="mod">
          <ac:chgData name="Caitlin Coleman" userId="96f87ca1-0e64-4ae8-8d77-98757b85df0b" providerId="ADAL" clId="{DDA6BCD5-DC0D-434C-93A0-51E2BCD25B34}" dt="2026-02-02T19:11:53.700" v="7" actId="962"/>
          <ac:cxnSpMkLst>
            <pc:docMk/>
            <pc:sldMk cId="1693029773" sldId="340"/>
            <ac:cxnSpMk id="11" creationId="{00000000-0000-0000-0000-000000000000}"/>
          </ac:cxnSpMkLst>
        </pc:cxnChg>
      </pc:sldChg>
      <pc:sldChg chg="modSp del mod">
        <pc:chgData name="Caitlin Coleman" userId="96f87ca1-0e64-4ae8-8d77-98757b85df0b" providerId="ADAL" clId="{DDA6BCD5-DC0D-434C-93A0-51E2BCD25B34}" dt="2026-02-02T19:12:09.851" v="12" actId="47"/>
        <pc:sldMkLst>
          <pc:docMk/>
          <pc:sldMk cId="307744777" sldId="389"/>
        </pc:sldMkLst>
        <pc:cxnChg chg="mod">
          <ac:chgData name="Caitlin Coleman" userId="96f87ca1-0e64-4ae8-8d77-98757b85df0b" providerId="ADAL" clId="{DDA6BCD5-DC0D-434C-93A0-51E2BCD25B34}" dt="2026-02-02T19:10:51.094" v="3" actId="962"/>
          <ac:cxnSpMkLst>
            <pc:docMk/>
            <pc:sldMk cId="307744777" sldId="389"/>
            <ac:cxnSpMk id="55" creationId="{00000000-0000-0000-0000-000000000000}"/>
          </ac:cxnSpMkLst>
        </pc:cxnChg>
      </pc:sldChg>
      <pc:sldChg chg="del">
        <pc:chgData name="Caitlin Coleman" userId="96f87ca1-0e64-4ae8-8d77-98757b85df0b" providerId="ADAL" clId="{DDA6BCD5-DC0D-434C-93A0-51E2BCD25B34}" dt="2026-02-02T19:12:09.851" v="12" actId="47"/>
        <pc:sldMkLst>
          <pc:docMk/>
          <pc:sldMk cId="3842696606" sldId="390"/>
        </pc:sldMkLst>
      </pc:sldChg>
      <pc:sldChg chg="del">
        <pc:chgData name="Caitlin Coleman" userId="96f87ca1-0e64-4ae8-8d77-98757b85df0b" providerId="ADAL" clId="{DDA6BCD5-DC0D-434C-93A0-51E2BCD25B34}" dt="2026-02-02T19:12:09.851" v="12" actId="47"/>
        <pc:sldMkLst>
          <pc:docMk/>
          <pc:sldMk cId="3186517234" sldId="391"/>
        </pc:sldMkLst>
      </pc:sldChg>
      <pc:sldChg chg="del">
        <pc:chgData name="Caitlin Coleman" userId="96f87ca1-0e64-4ae8-8d77-98757b85df0b" providerId="ADAL" clId="{DDA6BCD5-DC0D-434C-93A0-51E2BCD25B34}" dt="2026-02-02T19:12:09.851" v="12" actId="47"/>
        <pc:sldMkLst>
          <pc:docMk/>
          <pc:sldMk cId="3534555571" sldId="392"/>
        </pc:sldMkLst>
      </pc:sldChg>
      <pc:sldChg chg="del">
        <pc:chgData name="Caitlin Coleman" userId="96f87ca1-0e64-4ae8-8d77-98757b85df0b" providerId="ADAL" clId="{DDA6BCD5-DC0D-434C-93A0-51E2BCD25B34}" dt="2026-02-02T19:12:09.851" v="12" actId="47"/>
        <pc:sldMkLst>
          <pc:docMk/>
          <pc:sldMk cId="2745055971" sldId="393"/>
        </pc:sldMkLst>
      </pc:sldChg>
      <pc:sldChg chg="del">
        <pc:chgData name="Caitlin Coleman" userId="96f87ca1-0e64-4ae8-8d77-98757b85df0b" providerId="ADAL" clId="{DDA6BCD5-DC0D-434C-93A0-51E2BCD25B34}" dt="2026-02-02T19:12:09.851" v="12" actId="47"/>
        <pc:sldMkLst>
          <pc:docMk/>
          <pc:sldMk cId="244130684" sldId="394"/>
        </pc:sldMkLst>
      </pc:sldChg>
      <pc:sldChg chg="del">
        <pc:chgData name="Caitlin Coleman" userId="96f87ca1-0e64-4ae8-8d77-98757b85df0b" providerId="ADAL" clId="{DDA6BCD5-DC0D-434C-93A0-51E2BCD25B34}" dt="2026-02-02T19:12:09.851" v="12" actId="47"/>
        <pc:sldMkLst>
          <pc:docMk/>
          <pc:sldMk cId="2863488809" sldId="395"/>
        </pc:sldMkLst>
      </pc:sldChg>
      <pc:sldChg chg="del">
        <pc:chgData name="Caitlin Coleman" userId="96f87ca1-0e64-4ae8-8d77-98757b85df0b" providerId="ADAL" clId="{DDA6BCD5-DC0D-434C-93A0-51E2BCD25B34}" dt="2026-02-02T19:12:09.851" v="12" actId="47"/>
        <pc:sldMkLst>
          <pc:docMk/>
          <pc:sldMk cId="2627850255" sldId="396"/>
        </pc:sldMkLst>
      </pc:sldChg>
      <pc:sldChg chg="del">
        <pc:chgData name="Caitlin Coleman" userId="96f87ca1-0e64-4ae8-8d77-98757b85df0b" providerId="ADAL" clId="{DDA6BCD5-DC0D-434C-93A0-51E2BCD25B34}" dt="2026-02-02T19:12:09.851" v="12" actId="47"/>
        <pc:sldMkLst>
          <pc:docMk/>
          <pc:sldMk cId="523689610" sldId="397"/>
        </pc:sldMkLst>
      </pc:sldChg>
      <pc:sldChg chg="add">
        <pc:chgData name="Caitlin Coleman" userId="96f87ca1-0e64-4ae8-8d77-98757b85df0b" providerId="ADAL" clId="{DDA6BCD5-DC0D-434C-93A0-51E2BCD25B34}" dt="2026-02-02T19:11:36.978" v="4"/>
        <pc:sldMkLst>
          <pc:docMk/>
          <pc:sldMk cId="2171760206" sldId="398"/>
        </pc:sldMkLst>
      </pc:sldChg>
      <pc:sldChg chg="modSp add mod">
        <pc:chgData name="Caitlin Coleman" userId="96f87ca1-0e64-4ae8-8d77-98757b85df0b" providerId="ADAL" clId="{DDA6BCD5-DC0D-434C-93A0-51E2BCD25B34}" dt="2026-02-02T19:16:33.219" v="13" actId="6549"/>
        <pc:sldMkLst>
          <pc:docMk/>
          <pc:sldMk cId="2374438353" sldId="399"/>
        </pc:sldMkLst>
        <pc:spChg chg="mod">
          <ac:chgData name="Caitlin Coleman" userId="96f87ca1-0e64-4ae8-8d77-98757b85df0b" providerId="ADAL" clId="{DDA6BCD5-DC0D-434C-93A0-51E2BCD25B34}" dt="2026-02-02T19:16:33.219" v="13" actId="6549"/>
          <ac:spMkLst>
            <pc:docMk/>
            <pc:sldMk cId="2374438353" sldId="399"/>
            <ac:spMk id="26" creationId="{00000000-0000-0000-0000-000000000000}"/>
          </ac:spMkLst>
        </pc:spChg>
      </pc:sldChg>
      <pc:sldChg chg="add">
        <pc:chgData name="Caitlin Coleman" userId="96f87ca1-0e64-4ae8-8d77-98757b85df0b" providerId="ADAL" clId="{DDA6BCD5-DC0D-434C-93A0-51E2BCD25B34}" dt="2026-02-02T19:11:36.978" v="4"/>
        <pc:sldMkLst>
          <pc:docMk/>
          <pc:sldMk cId="3336818808" sldId="400"/>
        </pc:sldMkLst>
      </pc:sldChg>
      <pc:sldChg chg="add">
        <pc:chgData name="Caitlin Coleman" userId="96f87ca1-0e64-4ae8-8d77-98757b85df0b" providerId="ADAL" clId="{DDA6BCD5-DC0D-434C-93A0-51E2BCD25B34}" dt="2026-02-02T19:11:36.978" v="4"/>
        <pc:sldMkLst>
          <pc:docMk/>
          <pc:sldMk cId="3199747354" sldId="401"/>
        </pc:sldMkLst>
      </pc:sldChg>
      <pc:sldChg chg="add">
        <pc:chgData name="Caitlin Coleman" userId="96f87ca1-0e64-4ae8-8d77-98757b85df0b" providerId="ADAL" clId="{DDA6BCD5-DC0D-434C-93A0-51E2BCD25B34}" dt="2026-02-02T19:11:36.978" v="4"/>
        <pc:sldMkLst>
          <pc:docMk/>
          <pc:sldMk cId="2287045046" sldId="402"/>
        </pc:sldMkLst>
      </pc:sldChg>
      <pc:sldChg chg="add">
        <pc:chgData name="Caitlin Coleman" userId="96f87ca1-0e64-4ae8-8d77-98757b85df0b" providerId="ADAL" clId="{DDA6BCD5-DC0D-434C-93A0-51E2BCD25B34}" dt="2026-02-02T19:11:36.978" v="4"/>
        <pc:sldMkLst>
          <pc:docMk/>
          <pc:sldMk cId="2198659866" sldId="403"/>
        </pc:sldMkLst>
      </pc:sldChg>
      <pc:sldChg chg="add">
        <pc:chgData name="Caitlin Coleman" userId="96f87ca1-0e64-4ae8-8d77-98757b85df0b" providerId="ADAL" clId="{DDA6BCD5-DC0D-434C-93A0-51E2BCD25B34}" dt="2026-02-02T19:11:36.978" v="4"/>
        <pc:sldMkLst>
          <pc:docMk/>
          <pc:sldMk cId="3992331154" sldId="404"/>
        </pc:sldMkLst>
      </pc:sldChg>
      <pc:sldChg chg="add">
        <pc:chgData name="Caitlin Coleman" userId="96f87ca1-0e64-4ae8-8d77-98757b85df0b" providerId="ADAL" clId="{DDA6BCD5-DC0D-434C-93A0-51E2BCD25B34}" dt="2026-02-02T19:11:36.978" v="4"/>
        <pc:sldMkLst>
          <pc:docMk/>
          <pc:sldMk cId="1831206698" sldId="405"/>
        </pc:sldMkLst>
      </pc:sldChg>
      <pc:sldChg chg="add">
        <pc:chgData name="Caitlin Coleman" userId="96f87ca1-0e64-4ae8-8d77-98757b85df0b" providerId="ADAL" clId="{DDA6BCD5-DC0D-434C-93A0-51E2BCD25B34}" dt="2026-02-02T19:11:36.978" v="4"/>
        <pc:sldMkLst>
          <pc:docMk/>
          <pc:sldMk cId="1493688213" sldId="406"/>
        </pc:sldMkLst>
      </pc:sldChg>
      <pc:sldChg chg="add">
        <pc:chgData name="Caitlin Coleman" userId="96f87ca1-0e64-4ae8-8d77-98757b85df0b" providerId="ADAL" clId="{DDA6BCD5-DC0D-434C-93A0-51E2BCD25B34}" dt="2026-02-02T19:11:36.978" v="4"/>
        <pc:sldMkLst>
          <pc:docMk/>
          <pc:sldMk cId="1950389214" sldId="407"/>
        </pc:sldMkLst>
      </pc:sldChg>
      <pc:sldChg chg="modSp add mod">
        <pc:chgData name="Caitlin Coleman" userId="96f87ca1-0e64-4ae8-8d77-98757b85df0b" providerId="ADAL" clId="{DDA6BCD5-DC0D-434C-93A0-51E2BCD25B34}" dt="2026-02-02T19:16:44.981" v="14" actId="6549"/>
        <pc:sldMkLst>
          <pc:docMk/>
          <pc:sldMk cId="0" sldId="408"/>
        </pc:sldMkLst>
        <pc:spChg chg="mod">
          <ac:chgData name="Caitlin Coleman" userId="96f87ca1-0e64-4ae8-8d77-98757b85df0b" providerId="ADAL" clId="{DDA6BCD5-DC0D-434C-93A0-51E2BCD25B34}" dt="2026-02-02T19:16:44.981" v="14" actId="6549"/>
          <ac:spMkLst>
            <pc:docMk/>
            <pc:sldMk cId="0" sldId="408"/>
            <ac:spMk id="208"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9810C-8375-4FE2-BF96-F2D5C83E0997}" type="datetimeFigureOut">
              <a:rPr lang="en-US" smtClean="0"/>
              <a:t>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EB26F9-5DF8-44BD-8888-A73DAC1303E1}" type="slidenum">
              <a:rPr lang="en-US" smtClean="0"/>
              <a:t>‹#›</a:t>
            </a:fld>
            <a:endParaRPr lang="en-US"/>
          </a:p>
        </p:txBody>
      </p:sp>
    </p:spTree>
    <p:extLst>
      <p:ext uri="{BB962C8B-B14F-4D97-AF65-F5344CB8AC3E}">
        <p14:creationId xmlns:p14="http://schemas.microsoft.com/office/powerpoint/2010/main" val="587832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All levels of government—federal, state, and local—have budgets that show how much revenue the government expects to receive in taxes and other income and how it plans to spend it. Budgets can shift dramatically within a few years as policy decisions and unexpected events disrupt earlier tax and spending plans. Fiscal policy is one of two policy tools for fine-tuning the economy. The discussion of fiscal policy focuses on how federal government spending and taxes affect aggregate demand (AD).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26796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Government spending covers a range of services that federal, state, and local governments provide.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Deficit </a:t>
            </a:r>
            <a:r>
              <a:rPr lang="en-US" sz="1200" dirty="0">
                <a:solidFill>
                  <a:schemeClr val="bg1"/>
                </a:solidFill>
              </a:rPr>
              <a:t>- When the federal government spends more money than it receives in taxes in a given year</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Budget Surplus </a:t>
            </a:r>
            <a:r>
              <a:rPr lang="en-US" sz="1200" dirty="0">
                <a:solidFill>
                  <a:schemeClr val="bg1"/>
                </a:solidFill>
              </a:rPr>
              <a:t>- When the federal government receives more money in taxes than it spends in a given year </a:t>
            </a:r>
          </a:p>
          <a:p>
            <a:pPr marL="342900" indent="-342900">
              <a:buFont typeface="Wingdings" panose="05000000000000000000" pitchFamily="2" charset="2"/>
              <a:buChar char="Ø"/>
            </a:pPr>
            <a:endParaRPr lang="en-US" sz="1200" dirty="0">
              <a:solidFill>
                <a:schemeClr val="bg1"/>
              </a:solidFill>
            </a:endParaRPr>
          </a:p>
          <a:p>
            <a:pPr marL="342900" indent="-342900">
              <a:buFont typeface="Wingdings" panose="05000000000000000000" pitchFamily="2" charset="2"/>
              <a:buChar char="Ø"/>
            </a:pPr>
            <a:r>
              <a:rPr lang="en-US" sz="1200" b="1" dirty="0">
                <a:solidFill>
                  <a:schemeClr val="bg1"/>
                </a:solidFill>
              </a:rPr>
              <a:t>Balanced Budget </a:t>
            </a:r>
            <a:r>
              <a:rPr lang="en-US" sz="1200" dirty="0">
                <a:solidFill>
                  <a:schemeClr val="bg1"/>
                </a:solidFill>
              </a:rPr>
              <a:t>- When the federal government spending and taxes are equal</a:t>
            </a:r>
          </a:p>
          <a:p>
            <a:pPr marL="0" indent="0">
              <a:buNone/>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For example, in 2020, the U.S. government experienced its largest budget deficit ever: the federal government spent $3.1 trillion more than it collected in taxes.</a:t>
            </a: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982687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Federal spending in nominal dollars (that is, dollars not adjusted for inflation) has grown by a multiple of more than forty-four over the last four decades, from $92.2 billion in 1960 to $4.1 trillion in 2018. Comparing spending over time in nominal dollars is misleading because it does not account for inflation or growth in population and the real economy. A more useful method of comparison is to examine government spending as a percent of GDP over time.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84340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Since 1960, total federal spending has ranged from about 18% to 22% of GDP. It climbed above that level in 2009 but quickly dropped back down by 2013. The share that the government has spent on national defense has generally declined, while the share it has spent on Social Security and health care expenses (mainly Medicare and Medicaid) has increased.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546965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Each year, the government borrows funds from U.S. citizens and foreigners to cover its budget deficits. It does this by selling securities (Treasury bonds, notes, and bills)—in essence, borrowing from the public and promising to repay with interest in the future. From 1961 to 1997, the U.S. government ran budget deficits, and thus borrowed funds, almost every year. It had budget surpluses from 1998 to 2001 and then returned to deficits.</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6096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This pie chart shows the division of federal government spending by category in 2021. Notice that 55% of government spending goes to four major areas: national defense, Social Security, health care, and interest payments on past borrowing. </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54961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State and local government spending is also substantial—at about $4.4 trillion in 2021. Spending by state and local government increased from about 12% of nominal GDP in the early 1960s to around 20% by 2021. The single biggest spending item is education.</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790894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3459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indent="0">
              <a:buNone/>
            </a:pPr>
            <a:r>
              <a:rPr lang="en-US" dirty="0"/>
              <a:t>Suppose you are buying a house and need to borrow $400 per month in order to pay it off in fifteen years. What is your annual deficit? How much debt did you accumulate in order to pay for your house?</a:t>
            </a:r>
          </a:p>
          <a:p>
            <a:pPr marL="0" indent="0">
              <a:buNone/>
            </a:pPr>
            <a:endParaRPr lang="en-US" dirty="0"/>
          </a:p>
          <a:p>
            <a:pPr marL="0" indent="0">
              <a:buNone/>
            </a:pPr>
            <a:r>
              <a:rPr lang="en-US" dirty="0"/>
              <a:t>annual deficit = $400 per month × 12 months = $4,800</a:t>
            </a:r>
          </a:p>
          <a:p>
            <a:pPr marL="0" indent="0">
              <a:buNone/>
            </a:pPr>
            <a:r>
              <a:rPr lang="en-US" dirty="0"/>
              <a:t>debt = $4,800 × 15 years = $72,000</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pPr marL="158750" indent="0">
              <a:buNone/>
            </a:pP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C40F3E7-A070-4DB1-B704-C35643C4A276}"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9902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2/2/2026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C183D7F6-B498-43B3-948B-1728B52AA6E4}">
                <adec:decorative xmlns:adec="http://schemas.microsoft.com/office/drawing/2017/decorative" val="1"/>
              </a:ext>
            </a:extLst>
          </p:cNvPr>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lumMod val="75000"/>
                  <a:lumOff val="25000"/>
                </a:prstClr>
              </a:solidFill>
              <a:effectLst/>
              <a:uLnTx/>
              <a:uFillTx/>
              <a:latin typeface="Calibri" panose="020F0502020204030204"/>
              <a:ea typeface="+mn-ea"/>
              <a:cs typeface="+mn-cs"/>
            </a:endParaRPr>
          </a:p>
        </p:txBody>
      </p:sp>
      <p:sp>
        <p:nvSpPr>
          <p:cNvPr id="9" name="Title 8"/>
          <p:cNvSpPr txBox="1">
            <a:spLocks noGrp="1"/>
          </p:cNvSpPr>
          <p:nvPr>
            <p:ph type="title" idx="4294967295"/>
          </p:nvPr>
        </p:nvSpPr>
        <p:spPr>
          <a:xfrm>
            <a:off x="1524000" y="2526241"/>
            <a:ext cx="9144000" cy="92333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schemeClr val="tx1"/>
                </a:solidFill>
                <a:effectLst/>
                <a:uLnTx/>
                <a:uFillTx/>
                <a:latin typeface="Century Gothic" panose="020B0502020202020204" pitchFamily="34" charset="0"/>
                <a:ea typeface="+mn-ea"/>
                <a:cs typeface="+mn-cs"/>
              </a:rPr>
              <a:t>Government Spending</a:t>
            </a:r>
          </a:p>
        </p:txBody>
      </p:sp>
      <p:cxnSp>
        <p:nvCxnSpPr>
          <p:cNvPr id="14" name="Straight Connector 13">
            <a:extLst>
              <a:ext uri="{C183D7F6-B498-43B3-948B-1728B52AA6E4}">
                <adec:decorative xmlns:adec="http://schemas.microsoft.com/office/drawing/2017/decorative" val="1"/>
              </a:ext>
            </a:extLst>
          </p:cNvPr>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28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717602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uppose you are buying a house and need to borrow $400 per month in order to pay it off in fifteen years. What is your annual deficit? How much debt did you accumulate in order to pay for your house?&#10;&#10;annual deficit = $400 per month × 12 months = $4,800&#10;debt = $4,800 × 15 years = $72,000&#10;">
            <a:extLst>
              <a:ext uri="{FF2B5EF4-FFF2-40B4-BE49-F238E27FC236}">
                <a16:creationId xmlns:a16="http://schemas.microsoft.com/office/drawing/2014/main" id="{F206F903-0E48-4B2D-831E-FF1BD1ADBE8A}"/>
              </a:ext>
            </a:extLst>
          </p:cNvPr>
          <p:cNvGrpSpPr/>
          <p:nvPr/>
        </p:nvGrpSpPr>
        <p:grpSpPr>
          <a:xfrm>
            <a:off x="2066519" y="1474559"/>
            <a:ext cx="8058422" cy="1951790"/>
            <a:chOff x="542655" y="1736761"/>
            <a:chExt cx="8058422" cy="1951790"/>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938992"/>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buying a house and need to borrow $400 per month in order to pay it off in fifteen years. What is your annual deficit? How much debt did you accumulate in order to pay for your house?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annual deficit = $400 per month × 12 months = $4,800</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1" u="none" strike="noStrike" kern="1200" cap="none" spc="0" normalizeH="0" baseline="0" noProof="0" dirty="0">
                  <a:ln>
                    <a:noFill/>
                  </a:ln>
                  <a:solidFill>
                    <a:prstClr val="white"/>
                  </a:solidFill>
                  <a:effectLst/>
                  <a:uLnTx/>
                  <a:uFillTx/>
                  <a:latin typeface="Calibri" panose="020F0502020204030204"/>
                  <a:ea typeface="+mn-ea"/>
                  <a:cs typeface="+mn-cs"/>
                </a:rPr>
                <a:t>debt = $4,800 × 15 years = $72,000</a:t>
              </a:r>
            </a:p>
          </p:txBody>
        </p:sp>
      </p:grpSp>
    </p:spTree>
    <p:extLst>
      <p:ext uri="{BB962C8B-B14F-4D97-AF65-F5344CB8AC3E}">
        <p14:creationId xmlns:p14="http://schemas.microsoft.com/office/powerpoint/2010/main" val="19503892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8" name="Google Shape;208;p21"/>
          <p:cNvSpPr txBox="1">
            <a:spLocks noGrp="1"/>
          </p:cNvSpPr>
          <p:nvPr>
            <p:ph type="title" idx="4294967295"/>
          </p:nvPr>
        </p:nvSpPr>
        <p:spPr>
          <a:xfrm>
            <a:off x="1524001" y="288568"/>
            <a:ext cx="9144000" cy="553998"/>
          </a:xfrm>
          <a:prstGeom prst="rect">
            <a:avLst/>
          </a:prstGeom>
          <a:noFill/>
          <a:ln>
            <a:noFill/>
            <a:prstDash/>
          </a:ln>
          <a:effectLst/>
        </p:spPr>
        <p:txBody>
          <a:bodyPr rot="0" spcFirstLastPara="1" vertOverflow="overflow" horzOverflow="overflow" vert="horz" wrap="square" lIns="91425" tIns="45700" rIns="91425" bIns="4570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a:ln>
                  <a:noFill/>
                </a:ln>
                <a:solidFill>
                  <a:prstClr val="black"/>
                </a:solidFill>
                <a:effectLst/>
                <a:uLnTx/>
                <a:uFillTx/>
                <a:latin typeface="Century Gothic"/>
                <a:ea typeface="Century Gothic"/>
                <a:cs typeface="Century Gothic"/>
                <a:sym typeface="Century Gothic"/>
              </a:rPr>
              <a:t>Summary</a:t>
            </a:r>
            <a:endParaRPr kumimoji="0" lang="en-US" sz="18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210" name="Google Shape;210;p21">
            <a:extLst>
              <a:ext uri="{C183D7F6-B498-43B3-948B-1728B52AA6E4}">
                <adec:decorative xmlns:adec="http://schemas.microsoft.com/office/drawing/2017/decorative" val="1"/>
              </a:ext>
            </a:extLst>
          </p:cNvPr>
          <p:cNvCxnSpPr/>
          <p:nvPr/>
        </p:nvCxnSpPr>
        <p:spPr>
          <a:xfrm>
            <a:off x="1881188" y="1137908"/>
            <a:ext cx="8429625" cy="0"/>
          </a:xfrm>
          <a:prstGeom prst="straightConnector1">
            <a:avLst/>
          </a:prstGeom>
          <a:noFill/>
          <a:ln w="12700" cap="flat" cmpd="sng">
            <a:solidFill>
              <a:srgbClr val="323542"/>
            </a:solidFill>
            <a:prstDash val="solid"/>
            <a:miter lim="800000"/>
            <a:headEnd type="none" w="sm" len="sm"/>
            <a:tailEnd type="none" w="sm" len="sm"/>
          </a:ln>
        </p:spPr>
      </p:cxnSp>
      <p:sp>
        <p:nvSpPr>
          <p:cNvPr id="212" name="Google Shape;212;p21"/>
          <p:cNvSpPr txBox="1"/>
          <p:nvPr/>
        </p:nvSpPr>
        <p:spPr>
          <a:xfrm>
            <a:off x="1699500" y="1433250"/>
            <a:ext cx="8793000" cy="5056037"/>
          </a:xfrm>
          <a:prstGeom prst="rect">
            <a:avLst/>
          </a:prstGeom>
          <a:solidFill>
            <a:srgbClr val="627981"/>
          </a:solidFill>
          <a:ln>
            <a:noFill/>
          </a:ln>
        </p:spPr>
        <p:txBody>
          <a:bodyPr spcFirstLastPara="1" wrap="square" lIns="91425" tIns="45700" rIns="91425" bIns="45700" anchor="t" anchorCtr="0">
            <a:noAutofit/>
          </a:bodyPr>
          <a:lstStyle/>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Fiscal policy is the set of policies that relate to federal government spending, taxation, and borrowing.</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In recent decades, the level of federal government spending and taxes, expressed as a share of GDP, has not changed much.</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However, the level of state spending and taxes as a share of GDP has risen.</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The four main areas of federal spending are national defense, Social Security, health care, and interest payments, which together account for about 55% of all federal spending.</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When a government spends more than it collects in taxes, it has a budget deficit.</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When a government collects more in taxes than it spends, it has a budget surplus.</a:t>
            </a: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endPar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endParaRPr>
          </a:p>
          <a:p>
            <a:pPr marL="457200" marR="0" lvl="0" indent="-368300" algn="l" defTabSz="457200" rtl="0" eaLnBrk="1" fontAlgn="auto" latinLnBrk="0" hangingPunct="1">
              <a:lnSpc>
                <a:spcPct val="100000"/>
              </a:lnSpc>
              <a:spcBef>
                <a:spcPts val="0"/>
              </a:spcBef>
              <a:spcAft>
                <a:spcPts val="0"/>
              </a:spcAft>
              <a:buClr>
                <a:prstClr val="white"/>
              </a:buClr>
              <a:buSzPts val="2200"/>
              <a:buFont typeface="Arial" panose="020B0604020202020204" pitchFamily="34" charset="0"/>
              <a:buChar char="•"/>
              <a:tabLst/>
              <a:defRPr/>
            </a:pPr>
            <a:r>
              <a:rPr kumimoji="0" lang="en-US" sz="1900" b="0" i="0" u="none" strike="noStrike" kern="1200" cap="none" spc="0" normalizeH="0" baseline="0" noProof="0" dirty="0">
                <a:ln>
                  <a:noFill/>
                </a:ln>
                <a:solidFill>
                  <a:prstClr val="white"/>
                </a:solidFill>
                <a:effectLst/>
                <a:uLnTx/>
                <a:uFillTx/>
                <a:latin typeface="Calibri"/>
                <a:ea typeface="Calibri"/>
                <a:cs typeface="Calibri"/>
                <a:sym typeface="Calibri"/>
              </a:rPr>
              <a:t>The sum of all past deficits and surpluses make up government debt.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sp>
        <p:nvSpPr>
          <p:cNvPr id="5" name="Title 4"/>
          <p:cNvSpPr txBox="1">
            <a:spLocks noGrp="1"/>
          </p:cNvSpPr>
          <p:nvPr>
            <p:ph type="title" idx="4294967295"/>
          </p:nvPr>
        </p:nvSpPr>
        <p:spPr>
          <a:xfrm>
            <a:off x="1524000" y="1410227"/>
            <a:ext cx="9144000" cy="120032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schemeClr val="bg1"/>
                </a:solidFill>
                <a:effectLst/>
                <a:uLnTx/>
                <a:uFillTx/>
                <a:latin typeface="Century Gothic" panose="020B0502020202020204" pitchFamily="34" charset="0"/>
                <a:ea typeface="+mn-ea"/>
                <a:cs typeface="+mn-cs"/>
              </a:rPr>
              <a:t> LEARNING</a:t>
            </a:r>
          </a:p>
        </p:txBody>
      </p:sp>
      <p:cxnSp>
        <p:nvCxnSpPr>
          <p:cNvPr id="11" name="Straight Connector 10">
            <a:extLst>
              <a:ext uri="{C183D7F6-B498-43B3-948B-1728B52AA6E4}">
                <adec:decorative xmlns:adec="http://schemas.microsoft.com/office/drawing/2017/decorative" val="1"/>
              </a:ext>
            </a:extLst>
          </p:cNvPr>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pic>
        <p:nvPicPr>
          <p:cNvPr id="6" name="Picture 5">
            <a:extLs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a:extLs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a:extLs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Introduction</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All levels of government—federal, state, and local—have budgets that show how much revenue the government expects to receive in taxes and other income and how it plans to spend it.&#10;">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descr="All levels of government—federal, state, and local—have budgets that show how much revenue the government expects to receive in taxes and other income and how it plans to spend it.">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All levels of government—federal, state, and local—have budgets that show how much revenue the government expects to receive in taxes and other income and how it plans to spend it.</a:t>
              </a:r>
            </a:p>
          </p:txBody>
        </p:sp>
      </p:grpSp>
      <p:grpSp>
        <p:nvGrpSpPr>
          <p:cNvPr id="12" name="Group 11" descr="Budgets can shift dramatically within a few years as policy decisions and unexpected events disrupt earlier tax and spending plans.&#10;">
            <a:extLst>
              <a:ext uri="{FF2B5EF4-FFF2-40B4-BE49-F238E27FC236}">
                <a16:creationId xmlns:a16="http://schemas.microsoft.com/office/drawing/2014/main" id="{1FCE88C0-12B0-4BFD-B1EC-2AFE88155099}"/>
              </a:ext>
            </a:extLst>
          </p:cNvPr>
          <p:cNvGrpSpPr/>
          <p:nvPr/>
        </p:nvGrpSpPr>
        <p:grpSpPr>
          <a:xfrm>
            <a:off x="2066922" y="2709860"/>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descr="Budgets can shift dramatically within a few years as policy decisions and unexpected events disrupt earlier tax and spending plans.&#10;">
              <a:extLst>
                <a:ext uri="{FF2B5EF4-FFF2-40B4-BE49-F238E27FC236}">
                  <a16:creationId xmlns:a16="http://schemas.microsoft.com/office/drawing/2014/main" id="{FCA12C2D-D10D-4B22-A70E-64FED5FC8357}"/>
                </a:ext>
              </a:extLst>
            </p:cNvPr>
            <p:cNvSpPr txBox="1"/>
            <p:nvPr/>
          </p:nvSpPr>
          <p:spPr>
            <a:xfrm>
              <a:off x="558421" y="1779546"/>
              <a:ext cx="8042656"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Budgets can shift dramatically within a few years as policy decisions and unexpected events disrupt earlier tax and spending plans.</a:t>
              </a:r>
            </a:p>
          </p:txBody>
        </p:sp>
      </p:grpSp>
      <p:grpSp>
        <p:nvGrpSpPr>
          <p:cNvPr id="14" name="Group 13" descr="Fiscal policy is one of two policy tools for fine-tuning the economy.&#10;">
            <a:extLst>
              <a:ext uri="{FF2B5EF4-FFF2-40B4-BE49-F238E27FC236}">
                <a16:creationId xmlns:a16="http://schemas.microsoft.com/office/drawing/2014/main" id="{017D15F8-5259-42B4-8036-CC9261B702B6}"/>
              </a:ext>
            </a:extLst>
          </p:cNvPr>
          <p:cNvGrpSpPr/>
          <p:nvPr/>
        </p:nvGrpSpPr>
        <p:grpSpPr>
          <a:xfrm>
            <a:off x="2066654" y="3610583"/>
            <a:ext cx="8058422" cy="806935"/>
            <a:chOff x="542655" y="1736761"/>
            <a:chExt cx="8058422"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42655" y="1912041"/>
              <a:ext cx="8048303"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Fiscal policy is one of two policy tools for fine-tuning the economy.</a:t>
              </a:r>
            </a:p>
          </p:txBody>
        </p:sp>
      </p:grpSp>
      <p:grpSp>
        <p:nvGrpSpPr>
          <p:cNvPr id="18" name="Group 17" descr="The discussion of fiscal policy focuses on how federal government spending and taxes affect aggregate demand (AD).&#10;">
            <a:extLst>
              <a:ext uri="{FF2B5EF4-FFF2-40B4-BE49-F238E27FC236}">
                <a16:creationId xmlns:a16="http://schemas.microsoft.com/office/drawing/2014/main" id="{04C7D1BC-597C-4FF0-8F20-54530159785D}"/>
              </a:ext>
            </a:extLst>
          </p:cNvPr>
          <p:cNvGrpSpPr/>
          <p:nvPr/>
        </p:nvGrpSpPr>
        <p:grpSpPr>
          <a:xfrm>
            <a:off x="2072569" y="4511305"/>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21C64149-909A-48A4-AFEE-9EDC3AD930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a:extLst>
                <a:ext uri="{FF2B5EF4-FFF2-40B4-BE49-F238E27FC236}">
                  <a16:creationId xmlns:a16="http://schemas.microsoft.com/office/drawing/2014/main" id="{46D9D3D2-653C-4626-A74C-D18F57311E71}"/>
                </a:ext>
              </a:extLst>
            </p:cNvPr>
            <p:cNvSpPr txBox="1"/>
            <p:nvPr/>
          </p:nvSpPr>
          <p:spPr>
            <a:xfrm>
              <a:off x="542924" y="1781860"/>
              <a:ext cx="804238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The discussion of fiscal policy focuses on how federal government spending and taxes affect aggregate demand (AD).</a:t>
              </a:r>
            </a:p>
          </p:txBody>
        </p:sp>
      </p:grpSp>
    </p:spTree>
    <p:extLst>
      <p:ext uri="{BB962C8B-B14F-4D97-AF65-F5344CB8AC3E}">
        <p14:creationId xmlns:p14="http://schemas.microsoft.com/office/powerpoint/2010/main" val="2374438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Government Spending</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Government spending covers a range of services that federal, state, and local governments provide.&#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Government spending covers a range of services that federal, state, and local governments provide.</a:t>
              </a:r>
            </a:p>
          </p:txBody>
        </p:sp>
      </p:grpSp>
      <p:grpSp>
        <p:nvGrpSpPr>
          <p:cNvPr id="12" name="Group 11" descr="Budget Deficit - When the federal government spends more money than it receives in taxes in a given year&#10;&#10;Budget Surplus - When the federal government receives more money in taxes than it spends in a given year &#10;&#10;Balanced Budget - When the federal government spending and taxes are equal&#10;">
            <a:extLst>
              <a:ext uri="{FF2B5EF4-FFF2-40B4-BE49-F238E27FC236}">
                <a16:creationId xmlns:a16="http://schemas.microsoft.com/office/drawing/2014/main" id="{1FCE88C0-12B0-4BFD-B1EC-2AFE88155099}"/>
              </a:ext>
            </a:extLst>
          </p:cNvPr>
          <p:cNvGrpSpPr/>
          <p:nvPr/>
        </p:nvGrpSpPr>
        <p:grpSpPr>
          <a:xfrm>
            <a:off x="2066654" y="2505008"/>
            <a:ext cx="8058154" cy="2597330"/>
            <a:chOff x="542923" y="1736761"/>
            <a:chExt cx="8058154" cy="2597330"/>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25736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descr="Budget Deficit - When the federal government spends more money than it receives in taxes in a given year&#10;&#10;Budget Surplus - When the federal government receives more money in taxes than it spends in a given year &#10;&#10;Balanced Budget - When the federal government spending and taxes are equal&#10;">
              <a:extLst>
                <a:ext uri="{FF2B5EF4-FFF2-40B4-BE49-F238E27FC236}">
                  <a16:creationId xmlns:a16="http://schemas.microsoft.com/office/drawing/2014/main" id="{FCA12C2D-D10D-4B22-A70E-64FED5FC8357}"/>
                </a:ext>
              </a:extLst>
            </p:cNvPr>
            <p:cNvSpPr txBox="1"/>
            <p:nvPr/>
          </p:nvSpPr>
          <p:spPr>
            <a:xfrm>
              <a:off x="558421" y="1779546"/>
              <a:ext cx="8042656" cy="2554545"/>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Deficit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When the federal government spends more money than it receives in taxes in a given year</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Budget Surplus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When the federal government receives more money in taxes than it spends in a given year </a:t>
              </a: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a:p>
              <a:pPr marL="342900" marR="0" lvl="0" indent="-342900" algn="l" defTabSz="4572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en-US" sz="2000" b="1" i="0" u="none" strike="noStrike" kern="1200" cap="none" spc="0" normalizeH="0" baseline="0" noProof="0" dirty="0">
                  <a:ln>
                    <a:noFill/>
                  </a:ln>
                  <a:solidFill>
                    <a:prstClr val="white"/>
                  </a:solidFill>
                  <a:effectLst/>
                  <a:uLnTx/>
                  <a:uFillTx/>
                  <a:latin typeface="Calibri" panose="020F0502020204030204"/>
                  <a:ea typeface="+mn-ea"/>
                  <a:cs typeface="+mn-cs"/>
                </a:rPr>
                <a:t>Balanced Budget </a:t>
              </a: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 When the federal government spending and taxes are equal</a:t>
              </a:r>
            </a:p>
          </p:txBody>
        </p:sp>
      </p:grpSp>
      <p:grpSp>
        <p:nvGrpSpPr>
          <p:cNvPr id="21" name="Group 20" descr="For example, in 2020, the U.S. government experienced its largest budget deficit ever: the federal government spent $3.1 trillion more than it collected in taxes.&#10;">
            <a:extLst>
              <a:ext uri="{FF2B5EF4-FFF2-40B4-BE49-F238E27FC236}">
                <a16:creationId xmlns:a16="http://schemas.microsoft.com/office/drawing/2014/main" id="{0D4D3DB6-E651-4F25-A8CE-1CBDFEC12ECC}"/>
              </a:ext>
            </a:extLst>
          </p:cNvPr>
          <p:cNvGrpSpPr/>
          <p:nvPr/>
        </p:nvGrpSpPr>
        <p:grpSpPr>
          <a:xfrm>
            <a:off x="2066386" y="5241193"/>
            <a:ext cx="8058422" cy="1028461"/>
            <a:chOff x="542655" y="1736761"/>
            <a:chExt cx="8058422" cy="1028461"/>
          </a:xfrm>
          <a:solidFill>
            <a:srgbClr val="627981"/>
          </a:solidFill>
        </p:grpSpPr>
        <p:sp>
          <p:nvSpPr>
            <p:cNvPr id="22" name="Rectangle 21">
              <a:extLst>
                <a:ext uri="{FF2B5EF4-FFF2-40B4-BE49-F238E27FC236}">
                  <a16:creationId xmlns:a16="http://schemas.microsoft.com/office/drawing/2014/main" id="{34D9453E-CA25-45A5-9402-2860A44D246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9F521E12-9D47-4356-8ADD-DFE15E7227D9}"/>
                </a:ext>
              </a:extLst>
            </p:cNvPr>
            <p:cNvSpPr txBox="1"/>
            <p:nvPr/>
          </p:nvSpPr>
          <p:spPr>
            <a:xfrm>
              <a:off x="542655" y="1749559"/>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For example, in 2020, the U.S. government experienced its largest budget deficit ever: the federal government spent $3.1 trillion more than it collected in taxes.</a:t>
              </a:r>
            </a:p>
          </p:txBody>
        </p:sp>
      </p:grpSp>
    </p:spTree>
    <p:extLst>
      <p:ext uri="{BB962C8B-B14F-4D97-AF65-F5344CB8AC3E}">
        <p14:creationId xmlns:p14="http://schemas.microsoft.com/office/powerpoint/2010/main" val="3336818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Total U.S. Government Spending</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Federal spending in nominal dollars (that is, dollars not adjusted for inflation) has grown by a multiple of more than 68 over the last six decades, from $92.2 billion in 1960 to $6.27 trillion in 2022.&#10;">
            <a:extLst>
              <a:ext uri="{FF2B5EF4-FFF2-40B4-BE49-F238E27FC236}">
                <a16:creationId xmlns:a16="http://schemas.microsoft.com/office/drawing/2014/main" id="{F206F903-0E48-4B2D-831E-FF1BD1ADBE8A}"/>
              </a:ext>
            </a:extLst>
          </p:cNvPr>
          <p:cNvGrpSpPr/>
          <p:nvPr/>
        </p:nvGrpSpPr>
        <p:grpSpPr>
          <a:xfrm>
            <a:off x="2066654" y="1580912"/>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Federal spending in nominal dollars (that is, dollars not adjusted for inflation) has grown by a multiple of more than 68 over the last six decades, from $92.2 billion in 1960 to $6.27 trillion in 2022.</a:t>
              </a:r>
            </a:p>
          </p:txBody>
        </p:sp>
      </p:grpSp>
      <p:grpSp>
        <p:nvGrpSpPr>
          <p:cNvPr id="12" name="Group 11" descr="Comparing spending over time in nominal dollars is misleading because it does not account for inflation or growth in population and the real economy.&#10;">
            <a:extLst>
              <a:ext uri="{FF2B5EF4-FFF2-40B4-BE49-F238E27FC236}">
                <a16:creationId xmlns:a16="http://schemas.microsoft.com/office/drawing/2014/main" id="{1FCE88C0-12B0-4BFD-B1EC-2AFE88155099}"/>
              </a:ext>
            </a:extLst>
          </p:cNvPr>
          <p:cNvGrpSpPr/>
          <p:nvPr/>
        </p:nvGrpSpPr>
        <p:grpSpPr>
          <a:xfrm>
            <a:off x="2066654" y="2709860"/>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descr="Comparing spending over time in nominal dollars is misleading because it does not account for inflation or growth in population and the real economy.">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Comparing spending over time in nominal dollars is misleading because it does not account for inflation or growth in population and the real economy.</a:t>
              </a:r>
            </a:p>
          </p:txBody>
        </p:sp>
      </p:grpSp>
      <p:grpSp>
        <p:nvGrpSpPr>
          <p:cNvPr id="14" name="Group 13" descr="A more useful method of comparison is to examine government spending as a percent of GDP over time.&#10;">
            <a:extLst>
              <a:ext uri="{FF2B5EF4-FFF2-40B4-BE49-F238E27FC236}">
                <a16:creationId xmlns:a16="http://schemas.microsoft.com/office/drawing/2014/main" id="{017D15F8-5259-42B4-8036-CC9261B702B6}"/>
              </a:ext>
            </a:extLst>
          </p:cNvPr>
          <p:cNvGrpSpPr/>
          <p:nvPr/>
        </p:nvGrpSpPr>
        <p:grpSpPr>
          <a:xfrm>
            <a:off x="2066922" y="3862839"/>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A more useful method of comparison is to examine government spending as a percent of GDP over time.</a:t>
              </a:r>
            </a:p>
          </p:txBody>
        </p:sp>
      </p:grpSp>
    </p:spTree>
    <p:extLst>
      <p:ext uri="{BB962C8B-B14F-4D97-AF65-F5344CB8AC3E}">
        <p14:creationId xmlns:p14="http://schemas.microsoft.com/office/powerpoint/2010/main" val="3199747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Total U.S. Government Spending</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2</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ince 1960 to 2019, total federal spending has ranged from about 18% to 22% of GDP. It climbed above that level in 2009 but quickly dropped back down by 2013. It increased drastically in 2020, reaching 31.37% of GDP. The share that the government has spent on national defense has generally declined, while the share it has spent on Social Security and health care expenses (mainly Medicare and Medicaid) has increased.&#10;">
            <a:extLst>
              <a:ext uri="{FF2B5EF4-FFF2-40B4-BE49-F238E27FC236}">
                <a16:creationId xmlns:a16="http://schemas.microsoft.com/office/drawing/2014/main" id="{F206F903-0E48-4B2D-831E-FF1BD1ADBE8A}"/>
              </a:ext>
            </a:extLst>
          </p:cNvPr>
          <p:cNvGrpSpPr/>
          <p:nvPr/>
        </p:nvGrpSpPr>
        <p:grpSpPr>
          <a:xfrm>
            <a:off x="758067" y="1488598"/>
            <a:ext cx="3038167" cy="4561182"/>
            <a:chOff x="542655" y="1736761"/>
            <a:chExt cx="8058422" cy="1583393"/>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descr="Since 1960 to 2019, total federal spending has ranged from about 18% to 22% of GDP. It climbed above that level in 2009 but quickly dropped back down by 2013. It increased drastically in 2020, reaching 31.37% of GDP. The share that the government has spent on national defense has generally declined, while the share it has spent on Social Security and health care expenses (mainly Medicare and Medicaid) has increased.&#10;">
              <a:extLst>
                <a:ext uri="{FF2B5EF4-FFF2-40B4-BE49-F238E27FC236}">
                  <a16:creationId xmlns:a16="http://schemas.microsoft.com/office/drawing/2014/main" id="{D57D5171-4955-40BA-B146-57059C094DA5}"/>
                </a:ext>
              </a:extLst>
            </p:cNvPr>
            <p:cNvSpPr txBox="1"/>
            <p:nvPr/>
          </p:nvSpPr>
          <p:spPr>
            <a:xfrm>
              <a:off x="542655" y="1749559"/>
              <a:ext cx="8058154" cy="1570595"/>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rPr>
                <a:t>Since 1960 to 2019, total federal spending has ranged from about 18% to 22% of GDP. It climbed above that level in 2009 but quickly dropped back down by 2013. It increased drastically in 2020, reaching 31.37% of GDP. The share that the government has spent on national defense has generally declined, while the share it has spent on Social Security and health care expenses (mainly Medicare and Medicaid) has increased.</a:t>
              </a:r>
            </a:p>
          </p:txBody>
        </p:sp>
      </p:grpSp>
      <p:pic>
        <p:nvPicPr>
          <p:cNvPr id="3" name="Picture 2" descr="A line graph of federal spending in various areas over time.">
            <a:extLst>
              <a:ext uri="{FF2B5EF4-FFF2-40B4-BE49-F238E27FC236}">
                <a16:creationId xmlns:a16="http://schemas.microsoft.com/office/drawing/2014/main" id="{D28E87B7-8FC5-A218-DDFF-55025C96692F}"/>
              </a:ext>
            </a:extLst>
          </p:cNvPr>
          <p:cNvPicPr>
            <a:picLocks noChangeAspect="1"/>
          </p:cNvPicPr>
          <p:nvPr/>
        </p:nvPicPr>
        <p:blipFill rotWithShape="1">
          <a:blip r:embed="rId3"/>
          <a:srcRect l="3861"/>
          <a:stretch/>
        </p:blipFill>
        <p:spPr>
          <a:xfrm>
            <a:off x="3964245" y="1758368"/>
            <a:ext cx="7670650" cy="4109436"/>
          </a:xfrm>
          <a:prstGeom prst="rect">
            <a:avLst/>
          </a:prstGeom>
        </p:spPr>
      </p:pic>
    </p:spTree>
    <p:extLst>
      <p:ext uri="{BB962C8B-B14F-4D97-AF65-F5344CB8AC3E}">
        <p14:creationId xmlns:p14="http://schemas.microsoft.com/office/powerpoint/2010/main" val="2287045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Patterns of U.S. Government Spending</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Each year, the government borrows funds from U.S. citizens and foreigners to cover its budget deficits.&#10;">
            <a:extLst>
              <a:ext uri="{FF2B5EF4-FFF2-40B4-BE49-F238E27FC236}">
                <a16:creationId xmlns:a16="http://schemas.microsoft.com/office/drawing/2014/main" id="{F206F903-0E48-4B2D-831E-FF1BD1ADBE8A}"/>
              </a:ext>
            </a:extLst>
          </p:cNvPr>
          <p:cNvGrpSpPr/>
          <p:nvPr/>
        </p:nvGrpSpPr>
        <p:grpSpPr>
          <a:xfrm>
            <a:off x="2066654" y="1580912"/>
            <a:ext cx="8058422" cy="806935"/>
            <a:chOff x="542655" y="1736761"/>
            <a:chExt cx="8058422" cy="806935"/>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Each year, the government borrows funds from U.S. citizens and foreigners to cover its budget deficits.</a:t>
              </a:r>
            </a:p>
          </p:txBody>
        </p:sp>
      </p:grpSp>
      <p:grpSp>
        <p:nvGrpSpPr>
          <p:cNvPr id="12" name="Group 11" descr="It does this by selling securities (Treasury bonds, notes, and bills)—in essence, borrowing from the public and promising to repay with interest in the future.&#10;">
            <a:extLst>
              <a:ext uri="{FF2B5EF4-FFF2-40B4-BE49-F238E27FC236}">
                <a16:creationId xmlns:a16="http://schemas.microsoft.com/office/drawing/2014/main" id="{1FCE88C0-12B0-4BFD-B1EC-2AFE88155099}"/>
              </a:ext>
            </a:extLst>
          </p:cNvPr>
          <p:cNvGrpSpPr/>
          <p:nvPr/>
        </p:nvGrpSpPr>
        <p:grpSpPr>
          <a:xfrm>
            <a:off x="2066386" y="2481703"/>
            <a:ext cx="8058422" cy="1058448"/>
            <a:chOff x="542655" y="1736761"/>
            <a:chExt cx="8058422" cy="1058448"/>
          </a:xfrm>
          <a:solidFill>
            <a:srgbClr val="627981"/>
          </a:solidFill>
        </p:grpSpPr>
        <p:sp>
          <p:nvSpPr>
            <p:cNvPr id="13" name="Rectangle 12">
              <a:extLst>
                <a:ext uri="{FF2B5EF4-FFF2-40B4-BE49-F238E27FC236}">
                  <a16:creationId xmlns:a16="http://schemas.microsoft.com/office/drawing/2014/main" id="{2924E73E-CE7E-47D9-A8DB-313C4BB32AE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TextBox 14" descr="It does this by selling securities (Treasury bonds, notes, and bills)—in essence, borrowing from the public and promising to repay with interest in the future.&#10;">
              <a:extLst>
                <a:ext uri="{FF2B5EF4-FFF2-40B4-BE49-F238E27FC236}">
                  <a16:creationId xmlns:a16="http://schemas.microsoft.com/office/drawing/2014/main" id="{FCA12C2D-D10D-4B22-A70E-64FED5FC8357}"/>
                </a:ext>
              </a:extLst>
            </p:cNvPr>
            <p:cNvSpPr txBox="1"/>
            <p:nvPr/>
          </p:nvSpPr>
          <p:spPr>
            <a:xfrm>
              <a:off x="542655" y="1779546"/>
              <a:ext cx="8058422" cy="1015663"/>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does this by selling securities (Treasury bonds, notes, and bills)—in essence, borrowing from the public and promising to repay with interest in the future.</a:t>
              </a:r>
            </a:p>
          </p:txBody>
        </p:sp>
      </p:grpSp>
      <p:grpSp>
        <p:nvGrpSpPr>
          <p:cNvPr id="14" name="Group 13" descr="From 1961 to 1997, the U.S. government ran budget deficits, and thus borrowed funds, almost every year.&#10;">
            <a:extLst>
              <a:ext uri="{FF2B5EF4-FFF2-40B4-BE49-F238E27FC236}">
                <a16:creationId xmlns:a16="http://schemas.microsoft.com/office/drawing/2014/main" id="{017D15F8-5259-42B4-8036-CC9261B702B6}"/>
              </a:ext>
            </a:extLst>
          </p:cNvPr>
          <p:cNvGrpSpPr/>
          <p:nvPr/>
        </p:nvGrpSpPr>
        <p:grpSpPr>
          <a:xfrm>
            <a:off x="2066654" y="3647453"/>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41010B44-1C6D-4C91-8886-E67FF457028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TextBox 16">
              <a:extLst>
                <a:ext uri="{FF2B5EF4-FFF2-40B4-BE49-F238E27FC236}">
                  <a16:creationId xmlns:a16="http://schemas.microsoft.com/office/drawing/2014/main" id="{912E3096-E4EE-4560-A767-662C241DF167}"/>
                </a:ext>
              </a:extLst>
            </p:cNvPr>
            <p:cNvSpPr txBox="1"/>
            <p:nvPr/>
          </p:nvSpPr>
          <p:spPr>
            <a:xfrm>
              <a:off x="558422" y="1786285"/>
              <a:ext cx="8042388" cy="707886"/>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From 1961 to 1997, the U.S. government ran budget deficits, and thus borrowed funds, almost every year.</a:t>
              </a:r>
            </a:p>
          </p:txBody>
        </p:sp>
      </p:grpSp>
      <p:grpSp>
        <p:nvGrpSpPr>
          <p:cNvPr id="18" name="Group 17" descr="It had budget surpluses from 1998 to 2001 and then returned to deficits.">
            <a:extLst>
              <a:ext uri="{FF2B5EF4-FFF2-40B4-BE49-F238E27FC236}">
                <a16:creationId xmlns:a16="http://schemas.microsoft.com/office/drawing/2014/main" id="{B6E869FC-83A1-4617-A260-9072F30448DD}"/>
              </a:ext>
            </a:extLst>
          </p:cNvPr>
          <p:cNvGrpSpPr/>
          <p:nvPr/>
        </p:nvGrpSpPr>
        <p:grpSpPr>
          <a:xfrm>
            <a:off x="2066386" y="4561690"/>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32D69DBC-3608-4705-8D22-D7BD8565493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0" name="TextBox 19" descr="It had budget surpluses from 1998 to 2001 and then returned to deficits.">
              <a:extLst>
                <a:ext uri="{FF2B5EF4-FFF2-40B4-BE49-F238E27FC236}">
                  <a16:creationId xmlns:a16="http://schemas.microsoft.com/office/drawing/2014/main" id="{26010C6B-9D0B-4FDD-9380-ED1F9EAD89FE}"/>
                </a:ext>
              </a:extLst>
            </p:cNvPr>
            <p:cNvSpPr txBox="1"/>
            <p:nvPr/>
          </p:nvSpPr>
          <p:spPr>
            <a:xfrm>
              <a:off x="542923" y="1901746"/>
              <a:ext cx="8042388" cy="400110"/>
            </a:xfrm>
            <a:prstGeom prst="rect">
              <a:avLst/>
            </a:prstGeom>
            <a:grpFill/>
          </p:spPr>
          <p:txBody>
            <a:bodyPr wrap="square" rtlCol="0">
              <a:spAutoFit/>
            </a:bodyPr>
            <a:lstStyle/>
            <a:p>
              <a:pPr marL="342900" marR="0" lvl="0" indent="-34290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It had budget surpluses from 1998 to 2001 and then returned to deficits.</a:t>
              </a:r>
            </a:p>
          </p:txBody>
        </p:sp>
      </p:grpSp>
    </p:spTree>
    <p:extLst>
      <p:ext uri="{BB962C8B-B14F-4D97-AF65-F5344CB8AC3E}">
        <p14:creationId xmlns:p14="http://schemas.microsoft.com/office/powerpoint/2010/main" val="219865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Federal Government Expenditures in 2021</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1" name="Group 20" descr="This pie chart shows the division of federal government spending by category in 2021. Notice that 55% of government spending goes to four major areas: national defense, Social Security, health care, and interest payments on past borrowing. &#10;">
            <a:extLst>
              <a:ext uri="{FF2B5EF4-FFF2-40B4-BE49-F238E27FC236}">
                <a16:creationId xmlns:a16="http://schemas.microsoft.com/office/drawing/2014/main" id="{CD76ABA0-F3EA-4336-81CC-CDC126CC50E8}"/>
              </a:ext>
            </a:extLst>
          </p:cNvPr>
          <p:cNvGrpSpPr/>
          <p:nvPr/>
        </p:nvGrpSpPr>
        <p:grpSpPr>
          <a:xfrm>
            <a:off x="1200880" y="2092952"/>
            <a:ext cx="3056489" cy="3627140"/>
            <a:chOff x="542923" y="1736761"/>
            <a:chExt cx="8058154" cy="1341432"/>
          </a:xfrm>
          <a:solidFill>
            <a:srgbClr val="627981"/>
          </a:solidFill>
        </p:grpSpPr>
        <p:sp>
          <p:nvSpPr>
            <p:cNvPr id="22" name="Rectangle 21">
              <a:extLst>
                <a:ext uri="{FF2B5EF4-FFF2-40B4-BE49-F238E27FC236}">
                  <a16:creationId xmlns:a16="http://schemas.microsoft.com/office/drawing/2014/main" id="{DD533364-0DA9-44B9-A3D7-7A05912D4B3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3" name="TextBox 22">
              <a:extLst>
                <a:ext uri="{FF2B5EF4-FFF2-40B4-BE49-F238E27FC236}">
                  <a16:creationId xmlns:a16="http://schemas.microsoft.com/office/drawing/2014/main" id="{FBCEBF81-DCDD-4221-B6D9-6BC060D7C19C}"/>
                </a:ext>
              </a:extLst>
            </p:cNvPr>
            <p:cNvSpPr txBox="1"/>
            <p:nvPr/>
          </p:nvSpPr>
          <p:spPr>
            <a:xfrm>
              <a:off x="542923" y="1754754"/>
              <a:ext cx="8058154"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This pie chart shows the division of federal government spending by category in 2021. Notice that 55% of government spending goes to four major areas: national defense, Social Security, health care, and interest payments on past borrowing. </a:t>
              </a:r>
            </a:p>
          </p:txBody>
        </p:sp>
      </p:grpSp>
      <p:pic>
        <p:nvPicPr>
          <p:cNvPr id="3" name="Picture 2" descr="A pie chart of government spending categories.">
            <a:extLst>
              <a:ext uri="{FF2B5EF4-FFF2-40B4-BE49-F238E27FC236}">
                <a16:creationId xmlns:a16="http://schemas.microsoft.com/office/drawing/2014/main" id="{EC2D3F05-8FBB-1EF6-75B4-1F22320C6E51}"/>
              </a:ext>
            </a:extLst>
          </p:cNvPr>
          <p:cNvPicPr>
            <a:picLocks noChangeAspect="1"/>
          </p:cNvPicPr>
          <p:nvPr/>
        </p:nvPicPr>
        <p:blipFill>
          <a:blip r:embed="rId3"/>
          <a:stretch>
            <a:fillRect/>
          </a:stretch>
        </p:blipFill>
        <p:spPr>
          <a:xfrm>
            <a:off x="4558207" y="1414801"/>
            <a:ext cx="6752852" cy="5290800"/>
          </a:xfrm>
          <a:prstGeom prst="rect">
            <a:avLst/>
          </a:prstGeom>
        </p:spPr>
      </p:pic>
    </p:spTree>
    <p:extLst>
      <p:ext uri="{BB962C8B-B14F-4D97-AF65-F5344CB8AC3E}">
        <p14:creationId xmlns:p14="http://schemas.microsoft.com/office/powerpoint/2010/main" val="39923311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State and Local Government Spending</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tate and local government spending is also substantial—at about $4.4 trillion in 2021. Spending by state and local government increased from about 12% of nominal GDP in the early 1960s to around 20% by 2021. The single biggest spending item is education.&#10;">
            <a:extLst>
              <a:ext uri="{FF2B5EF4-FFF2-40B4-BE49-F238E27FC236}">
                <a16:creationId xmlns:a16="http://schemas.microsoft.com/office/drawing/2014/main" id="{F206F903-0E48-4B2D-831E-FF1BD1ADBE8A}"/>
              </a:ext>
            </a:extLst>
          </p:cNvPr>
          <p:cNvGrpSpPr/>
          <p:nvPr/>
        </p:nvGrpSpPr>
        <p:grpSpPr>
          <a:xfrm>
            <a:off x="2066519" y="1301138"/>
            <a:ext cx="8058422" cy="1367769"/>
            <a:chOff x="542655" y="1736761"/>
            <a:chExt cx="8058422" cy="1367769"/>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81091"/>
              <a:ext cx="8058154" cy="1323439"/>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State and local government spending is also substantial—at about $4.4 trillion in 2021. Spending by state and local government increased from about 12% of nominal GDP in the early 1960s to around 20% by 2021. The single biggest spending item is education.</a:t>
              </a:r>
            </a:p>
          </p:txBody>
        </p:sp>
      </p:grpSp>
      <p:pic>
        <p:nvPicPr>
          <p:cNvPr id="3" name="Picture 2" descr="A graph showing total government spending and education spending as a percentage of GDP in the United States from 1961 to 2021">
            <a:extLst>
              <a:ext uri="{FF2B5EF4-FFF2-40B4-BE49-F238E27FC236}">
                <a16:creationId xmlns:a16="http://schemas.microsoft.com/office/drawing/2014/main" id="{4DCF7848-971C-28BE-6EE1-4627C474BAD8}"/>
              </a:ext>
            </a:extLst>
          </p:cNvPr>
          <p:cNvPicPr>
            <a:picLocks noChangeAspect="1"/>
          </p:cNvPicPr>
          <p:nvPr/>
        </p:nvPicPr>
        <p:blipFill>
          <a:blip r:embed="rId3"/>
          <a:stretch>
            <a:fillRect/>
          </a:stretch>
        </p:blipFill>
        <p:spPr>
          <a:xfrm>
            <a:off x="2932372" y="2876466"/>
            <a:ext cx="6326448" cy="3678869"/>
          </a:xfrm>
          <a:prstGeom prst="rect">
            <a:avLst/>
          </a:prstGeom>
        </p:spPr>
      </p:pic>
    </p:spTree>
    <p:extLst>
      <p:ext uri="{BB962C8B-B14F-4D97-AF65-F5344CB8AC3E}">
        <p14:creationId xmlns:p14="http://schemas.microsoft.com/office/powerpoint/2010/main" val="18312066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25"/>
          <p:cNvSpPr txBox="1">
            <a:spLocks noGrp="1"/>
          </p:cNvSpPr>
          <p:nvPr>
            <p:ph type="title" idx="4294967295"/>
          </p:nvPr>
        </p:nvSpPr>
        <p:spPr>
          <a:xfrm>
            <a:off x="1702325" y="408619"/>
            <a:ext cx="8786811" cy="553998"/>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prstClr val="black"/>
                </a:solidFill>
                <a:effectLst/>
                <a:uLnTx/>
                <a:uFillTx/>
                <a:latin typeface="Century Gothic"/>
                <a:ea typeface="Century Gothic"/>
                <a:cs typeface="Century Gothic"/>
                <a:sym typeface="Century Gothic"/>
              </a:rPr>
              <a:t>On Your Own</a:t>
            </a:r>
            <a:r>
              <a:rPr kumimoji="0" lang="en-US" sz="3000" b="0" i="0" u="none" strike="noStrike" kern="1200" cap="none" spc="0" normalizeH="0" baseline="-25000" noProof="0" dirty="0">
                <a:ln>
                  <a:noFill/>
                </a:ln>
                <a:solidFill>
                  <a:prstClr val="black"/>
                </a:solidFill>
                <a:effectLst/>
                <a:uLnTx/>
                <a:uFillTx/>
                <a:latin typeface="Century Gothic"/>
                <a:ea typeface="Century Gothic"/>
                <a:cs typeface="Century Gothic"/>
                <a:sym typeface="Century Gothic"/>
              </a:rPr>
              <a:t>1</a:t>
            </a:r>
            <a:endParaRPr kumimoji="0" lang="en-US" sz="3200" b="0" i="0" u="none" strike="noStrike" kern="1200" cap="none" spc="0" normalizeH="0" baseline="-25000" noProof="0" dirty="0">
              <a:ln>
                <a:noFill/>
              </a:ln>
              <a:solidFill>
                <a:prstClr val="black"/>
              </a:solidFill>
              <a:effectLst/>
              <a:uLnTx/>
              <a:uFillTx/>
              <a:latin typeface="Calibri" panose="020F0502020204030204"/>
              <a:ea typeface="+mn-ea"/>
              <a:cs typeface="+mn-cs"/>
            </a:endParaRPr>
          </a:p>
        </p:txBody>
      </p:sp>
      <p:cxnSp>
        <p:nvCxnSpPr>
          <p:cNvPr id="55" name="Straight Connector 54">
            <a:extLst>
              <a:ext uri="{C183D7F6-B498-43B3-948B-1728B52AA6E4}">
                <adec:decorative xmlns:adec="http://schemas.microsoft.com/office/drawing/2017/decorative" val="1"/>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descr="Suppose you are buying a house and need to borrow $400 per month in order to pay it off in fifteen years. What is your annual deficit? How much debt did you accumulate in order to pay for your house?&#10;">
            <a:extLst>
              <a:ext uri="{FF2B5EF4-FFF2-40B4-BE49-F238E27FC236}">
                <a16:creationId xmlns:a16="http://schemas.microsoft.com/office/drawing/2014/main" id="{F206F903-0E48-4B2D-831E-FF1BD1ADBE8A}"/>
              </a:ext>
            </a:extLst>
          </p:cNvPr>
          <p:cNvGrpSpPr/>
          <p:nvPr/>
        </p:nvGrpSpPr>
        <p:grpSpPr>
          <a:xfrm>
            <a:off x="2066519" y="1474559"/>
            <a:ext cx="8058422" cy="1028461"/>
            <a:chOff x="542655" y="1736761"/>
            <a:chExt cx="8058422" cy="1028461"/>
          </a:xfrm>
          <a:solidFill>
            <a:srgbClr val="627981"/>
          </a:solidFill>
        </p:grpSpPr>
        <p:sp>
          <p:nvSpPr>
            <p:cNvPr id="10" name="Rectangle 9">
              <a:extLst>
                <a:ext uri="{FF2B5EF4-FFF2-40B4-BE49-F238E27FC236}">
                  <a16:creationId xmlns:a16="http://schemas.microsoft.com/office/drawing/2014/main" id="{A280F456-73FC-4B32-84E6-E8CA5F31700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1" name="TextBox 10">
              <a:extLst>
                <a:ext uri="{FF2B5EF4-FFF2-40B4-BE49-F238E27FC236}">
                  <a16:creationId xmlns:a16="http://schemas.microsoft.com/office/drawing/2014/main" id="{D57D5171-4955-40BA-B146-57059C094DA5}"/>
                </a:ext>
              </a:extLst>
            </p:cNvPr>
            <p:cNvSpPr txBox="1"/>
            <p:nvPr/>
          </p:nvSpPr>
          <p:spPr>
            <a:xfrm>
              <a:off x="542655" y="1749559"/>
              <a:ext cx="8058154" cy="1015663"/>
            </a:xfrm>
            <a:prstGeom prst="rect">
              <a:avLst/>
            </a:prstGeom>
            <a:grp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white"/>
                  </a:solidFill>
                  <a:effectLst/>
                  <a:uLnTx/>
                  <a:uFillTx/>
                  <a:latin typeface="Calibri" panose="020F0502020204030204"/>
                  <a:ea typeface="+mn-ea"/>
                  <a:cs typeface="+mn-cs"/>
                </a:rPr>
                <a:t>Suppose you are buying a house and need to borrow $400 per month in order to pay it off in fifteen years. What is your annual deficit? How much debt did you accumulate in order to pay for your house?</a:t>
              </a:r>
            </a:p>
          </p:txBody>
        </p:sp>
      </p:grpSp>
      <p:pic>
        <p:nvPicPr>
          <p:cNvPr id="4" name="Picture 3" descr="A house in between a building and another home">
            <a:extLst>
              <a:ext uri="{FF2B5EF4-FFF2-40B4-BE49-F238E27FC236}">
                <a16:creationId xmlns:a16="http://schemas.microsoft.com/office/drawing/2014/main" id="{11ED713A-A66D-424F-AF9C-5A616074A10D}"/>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 r="755" b="26052"/>
          <a:stretch/>
        </p:blipFill>
        <p:spPr>
          <a:xfrm>
            <a:off x="4226796" y="2852468"/>
            <a:ext cx="3738408" cy="3713708"/>
          </a:xfrm>
          <a:prstGeom prst="rect">
            <a:avLst/>
          </a:prstGeom>
        </p:spPr>
      </p:pic>
    </p:spTree>
    <p:extLst>
      <p:ext uri="{BB962C8B-B14F-4D97-AF65-F5344CB8AC3E}">
        <p14:creationId xmlns:p14="http://schemas.microsoft.com/office/powerpoint/2010/main" val="14936882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bba5ca8172f8fd72482d4b836006c6ac">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ece3d55297cd2342a1e3baaeeaf598d6"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B180846-D541-4FEC-ACAA-9BE22F89530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6d9c582-05c2-476b-83d2-72ab8b1380b2"/>
    <ds:schemaRef ds:uri="fdab59f7-c3a7-48e5-acd8-618ce83477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35F190-1F09-49F6-9685-FC146C79999A}">
  <ds:schemaRefs>
    <ds:schemaRef ds:uri="http://schemas.microsoft.com/sharepoint/v3/contenttype/forms"/>
  </ds:schemaRefs>
</ds:datastoreItem>
</file>

<file path=customXml/itemProps3.xml><?xml version="1.0" encoding="utf-8"?>
<ds:datastoreItem xmlns:ds="http://schemas.openxmlformats.org/officeDocument/2006/customXml" ds:itemID="{D9CF4341-6FBD-40F2-A7A0-775E4CE7204A}">
  <ds:schemaRefs>
    <ds:schemaRef ds:uri="http://www.w3.org/XML/1998/namespace"/>
    <ds:schemaRef ds:uri="http://schemas.microsoft.com/office/2006/documentManagement/types"/>
    <ds:schemaRef ds:uri="http://schemas.openxmlformats.org/package/2006/metadata/core-properties"/>
    <ds:schemaRef ds:uri="http://purl.org/dc/dcmitype/"/>
    <ds:schemaRef ds:uri="http://schemas.microsoft.com/office/2006/metadata/properties"/>
    <ds:schemaRef ds:uri="http://purl.org/dc/terms/"/>
    <ds:schemaRef ds:uri="fdab59f7-c3a7-48e5-acd8-618ce834776e"/>
    <ds:schemaRef ds:uri="http://schemas.microsoft.com/office/infopath/2007/PartnerControls"/>
    <ds:schemaRef ds:uri="06d9c582-05c2-476b-83d2-72ab8b1380b2"/>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Office Theme</Template>
  <TotalTime>2685</TotalTime>
  <Words>1496</Words>
  <Application>Microsoft Office PowerPoint</Application>
  <PresentationFormat>Widescreen</PresentationFormat>
  <Paragraphs>449</Paragraphs>
  <Slides>12</Slides>
  <Notes>10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Light</vt:lpstr>
      <vt:lpstr>Century Gothic</vt:lpstr>
      <vt:lpstr>Wingdings</vt:lpstr>
      <vt:lpstr>Office Theme</vt:lpstr>
      <vt:lpstr>Government Spending</vt:lpstr>
      <vt:lpstr>Introduction</vt:lpstr>
      <vt:lpstr>Government Spending1</vt:lpstr>
      <vt:lpstr>Total U.S. Government Spending1</vt:lpstr>
      <vt:lpstr>Total U.S. Government Spending2</vt:lpstr>
      <vt:lpstr>Patterns of U.S. Government Spending</vt:lpstr>
      <vt:lpstr>Federal Government Expenditures in 2021</vt:lpstr>
      <vt:lpstr>State and Local Government Spending</vt:lpstr>
      <vt:lpstr>On Your Own1</vt:lpstr>
      <vt:lpstr>On Your Own2</vt:lpstr>
      <vt:lpstr>Summary</vt:lpstr>
      <vt:lpstr>HAWKES LEARNING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Economics, 2nd Edition</dc:title>
  <dc:creator>Hawkes Learning</dc:creator>
  <cp:lastModifiedBy>Caitlin Coleman</cp:lastModifiedBy>
  <cp:revision>147</cp:revision>
  <dcterms:created xsi:type="dcterms:W3CDTF">2014-11-06T15:36:04Z</dcterms:created>
  <dcterms:modified xsi:type="dcterms:W3CDTF">2026-02-02T19:16:45Z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y fmtid="{D5CDD505-2E9C-101B-9397-08002B2CF9AE}" pid="4" name="MediaServiceImageTags">
    <vt:lpwstr/>
  </property>
</Properties>
</file>