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4"/>
  </p:sldMasterIdLst>
  <p:notesMasterIdLst>
    <p:notesMasterId r:id="rId21"/>
  </p:notesMasterIdLst>
  <p:sldIdLst>
    <p:sldId id="416" r:id="rId5"/>
    <p:sldId id="417" r:id="rId6"/>
    <p:sldId id="418" r:id="rId7"/>
    <p:sldId id="434" r:id="rId8"/>
    <p:sldId id="420" r:id="rId9"/>
    <p:sldId id="421" r:id="rId10"/>
    <p:sldId id="422" r:id="rId11"/>
    <p:sldId id="423" r:id="rId12"/>
    <p:sldId id="424" r:id="rId13"/>
    <p:sldId id="435" r:id="rId14"/>
    <p:sldId id="425" r:id="rId15"/>
    <p:sldId id="426" r:id="rId16"/>
    <p:sldId id="427" r:id="rId17"/>
    <p:sldId id="428" r:id="rId18"/>
    <p:sldId id="429" r:id="rId19"/>
    <p:sldId id="265" r:id="rId20"/>
  </p:sldIdLst>
  <p:sldSz cx="12192000" cy="6858000"/>
  <p:notesSz cx="6858000" cy="9144000"/>
  <p:embeddedFontLst>
    <p:embeddedFont>
      <p:font typeface="Century Gothic" panose="020B0502020202020204" pitchFamily="34" charset="0"/>
      <p:regular r:id="rId22"/>
      <p:bold r:id="rId23"/>
      <p:italic r:id="rId24"/>
      <p:boldItalic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4AF885-F456-4467-B50C-11ABF4E6FA33}" v="2" dt="2026-02-02T19:02:31.5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416" autoAdjust="0"/>
  </p:normalViewPr>
  <p:slideViewPr>
    <p:cSldViewPr snapToGrid="0">
      <p:cViewPr varScale="1">
        <p:scale>
          <a:sx n="66" d="100"/>
          <a:sy n="66" d="100"/>
        </p:scale>
        <p:origin x="1224" y="5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4.fntdata"/><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3.fntdata"/><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2.fntdata"/><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1.fntdata"/><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addSld delSld modSld">
      <pc:chgData name="Annaleise Radchenko" userId="6249d1a9-d5dd-4793-b8df-98b5e6874abb" providerId="ADAL" clId="{4A5B4154-50F6-4F5B-A4D7-A9ED8C205C6B}" dt="2026-01-26T20:04:08.209" v="26" actId="13244"/>
      <pc:docMkLst>
        <pc:docMk/>
      </pc:docMkLst>
      <pc:sldChg chg="addSp modSp mod">
        <pc:chgData name="Annaleise Radchenko" userId="6249d1a9-d5dd-4793-b8df-98b5e6874abb" providerId="ADAL" clId="{4A5B4154-50F6-4F5B-A4D7-A9ED8C205C6B}" dt="2026-01-26T20:04:08.209" v="26" actId="13244"/>
        <pc:sldMkLst>
          <pc:docMk/>
          <pc:sldMk cId="0" sldId="265"/>
        </pc:sldMkLst>
        <pc:spChg chg="add mod ord">
          <ac:chgData name="Annaleise Radchenko" userId="6249d1a9-d5dd-4793-b8df-98b5e6874abb" providerId="ADAL" clId="{4A5B4154-50F6-4F5B-A4D7-A9ED8C205C6B}" dt="2026-01-26T20:04:08.209" v="26" actId="13244"/>
          <ac:spMkLst>
            <pc:docMk/>
            <pc:sldMk cId="0" sldId="265"/>
            <ac:spMk id="2" creationId="{6654B521-34EF-D5EC-ACD0-5FBEC404ADD1}"/>
          </ac:spMkLst>
        </pc:spChg>
        <pc:picChg chg="mod">
          <ac:chgData name="Annaleise Radchenko" userId="6249d1a9-d5dd-4793-b8df-98b5e6874abb" providerId="ADAL" clId="{4A5B4154-50F6-4F5B-A4D7-A9ED8C205C6B}" dt="2026-01-26T20:03:06.820" v="6" actId="962"/>
          <ac:picMkLst>
            <pc:docMk/>
            <pc:sldMk cId="0" sldId="265"/>
            <ac:picMk id="219" creationId="{00000000-0000-0000-0000-000000000000}"/>
          </ac:picMkLst>
        </pc:picChg>
        <pc:picChg chg="mod">
          <ac:chgData name="Annaleise Radchenko" userId="6249d1a9-d5dd-4793-b8df-98b5e6874abb" providerId="ADAL" clId="{4A5B4154-50F6-4F5B-A4D7-A9ED8C205C6B}" dt="2026-01-26T20:03:07.527" v="7" actId="962"/>
          <ac:picMkLst>
            <pc:docMk/>
            <pc:sldMk cId="0" sldId="265"/>
            <ac:picMk id="220" creationId="{00000000-0000-0000-0000-000000000000}"/>
          </ac:picMkLst>
        </pc:picChg>
        <pc:picChg chg="mod">
          <ac:chgData name="Annaleise Radchenko" userId="6249d1a9-d5dd-4793-b8df-98b5e6874abb" providerId="ADAL" clId="{4A5B4154-50F6-4F5B-A4D7-A9ED8C205C6B}" dt="2026-01-26T20:03:08.195" v="8" actId="962"/>
          <ac:picMkLst>
            <pc:docMk/>
            <pc:sldMk cId="0" sldId="265"/>
            <ac:picMk id="221" creationId="{00000000-0000-0000-0000-000000000000}"/>
          </ac:picMkLst>
        </pc:picChg>
        <pc:picChg chg="mod">
          <ac:chgData name="Annaleise Radchenko" userId="6249d1a9-d5dd-4793-b8df-98b5e6874abb" providerId="ADAL" clId="{4A5B4154-50F6-4F5B-A4D7-A9ED8C205C6B}" dt="2026-01-26T20:03:08.965" v="9" actId="962"/>
          <ac:picMkLst>
            <pc:docMk/>
            <pc:sldMk cId="0" sldId="265"/>
            <ac:picMk id="222" creationId="{00000000-0000-0000-0000-000000000000}"/>
          </ac:picMkLst>
        </pc:picChg>
        <pc:cxnChg chg="mod">
          <ac:chgData name="Annaleise Radchenko" userId="6249d1a9-d5dd-4793-b8df-98b5e6874abb" providerId="ADAL" clId="{4A5B4154-50F6-4F5B-A4D7-A9ED8C205C6B}" dt="2026-01-26T20:03:06.169" v="5" actId="962"/>
          <ac:cxnSpMkLst>
            <pc:docMk/>
            <pc:sldMk cId="0" sldId="265"/>
            <ac:cxnSpMk id="217" creationId="{00000000-0000-0000-0000-000000000000}"/>
          </ac:cxnSpMkLst>
        </pc:cxnChg>
      </pc:sldChg>
      <pc:sldChg chg="add">
        <pc:chgData name="Annaleise Radchenko" userId="6249d1a9-d5dd-4793-b8df-98b5e6874abb" providerId="ADAL" clId="{4A5B4154-50F6-4F5B-A4D7-A9ED8C205C6B}" dt="2026-01-26T20:01:26.178" v="0"/>
        <pc:sldMkLst>
          <pc:docMk/>
          <pc:sldMk cId="0" sldId="416"/>
        </pc:sldMkLst>
      </pc:sldChg>
      <pc:sldChg chg="add">
        <pc:chgData name="Annaleise Radchenko" userId="6249d1a9-d5dd-4793-b8df-98b5e6874abb" providerId="ADAL" clId="{4A5B4154-50F6-4F5B-A4D7-A9ED8C205C6B}" dt="2026-01-26T20:01:26.178" v="0"/>
        <pc:sldMkLst>
          <pc:docMk/>
          <pc:sldMk cId="1937665318" sldId="417"/>
        </pc:sldMkLst>
      </pc:sldChg>
      <pc:sldChg chg="add">
        <pc:chgData name="Annaleise Radchenko" userId="6249d1a9-d5dd-4793-b8df-98b5e6874abb" providerId="ADAL" clId="{4A5B4154-50F6-4F5B-A4D7-A9ED8C205C6B}" dt="2026-01-26T20:01:26.178" v="0"/>
        <pc:sldMkLst>
          <pc:docMk/>
          <pc:sldMk cId="2056524294" sldId="418"/>
        </pc:sldMkLst>
      </pc:sldChg>
      <pc:sldChg chg="add">
        <pc:chgData name="Annaleise Radchenko" userId="6249d1a9-d5dd-4793-b8df-98b5e6874abb" providerId="ADAL" clId="{4A5B4154-50F6-4F5B-A4D7-A9ED8C205C6B}" dt="2026-01-26T20:01:26.178" v="0"/>
        <pc:sldMkLst>
          <pc:docMk/>
          <pc:sldMk cId="3028386862" sldId="420"/>
        </pc:sldMkLst>
      </pc:sldChg>
      <pc:sldChg chg="add">
        <pc:chgData name="Annaleise Radchenko" userId="6249d1a9-d5dd-4793-b8df-98b5e6874abb" providerId="ADAL" clId="{4A5B4154-50F6-4F5B-A4D7-A9ED8C205C6B}" dt="2026-01-26T20:01:26.178" v="0"/>
        <pc:sldMkLst>
          <pc:docMk/>
          <pc:sldMk cId="2094963368" sldId="421"/>
        </pc:sldMkLst>
      </pc:sldChg>
      <pc:sldChg chg="add">
        <pc:chgData name="Annaleise Radchenko" userId="6249d1a9-d5dd-4793-b8df-98b5e6874abb" providerId="ADAL" clId="{4A5B4154-50F6-4F5B-A4D7-A9ED8C205C6B}" dt="2026-01-26T20:01:26.178" v="0"/>
        <pc:sldMkLst>
          <pc:docMk/>
          <pc:sldMk cId="122063639" sldId="422"/>
        </pc:sldMkLst>
      </pc:sldChg>
      <pc:sldChg chg="add">
        <pc:chgData name="Annaleise Radchenko" userId="6249d1a9-d5dd-4793-b8df-98b5e6874abb" providerId="ADAL" clId="{4A5B4154-50F6-4F5B-A4D7-A9ED8C205C6B}" dt="2026-01-26T20:01:26.178" v="0"/>
        <pc:sldMkLst>
          <pc:docMk/>
          <pc:sldMk cId="2864566819" sldId="423"/>
        </pc:sldMkLst>
      </pc:sldChg>
      <pc:sldChg chg="add">
        <pc:chgData name="Annaleise Radchenko" userId="6249d1a9-d5dd-4793-b8df-98b5e6874abb" providerId="ADAL" clId="{4A5B4154-50F6-4F5B-A4D7-A9ED8C205C6B}" dt="2026-01-26T20:01:26.178" v="0"/>
        <pc:sldMkLst>
          <pc:docMk/>
          <pc:sldMk cId="2821217621" sldId="424"/>
        </pc:sldMkLst>
      </pc:sldChg>
      <pc:sldChg chg="add">
        <pc:chgData name="Annaleise Radchenko" userId="6249d1a9-d5dd-4793-b8df-98b5e6874abb" providerId="ADAL" clId="{4A5B4154-50F6-4F5B-A4D7-A9ED8C205C6B}" dt="2026-01-26T20:01:26.178" v="0"/>
        <pc:sldMkLst>
          <pc:docMk/>
          <pc:sldMk cId="4205219635" sldId="425"/>
        </pc:sldMkLst>
      </pc:sldChg>
      <pc:sldChg chg="add">
        <pc:chgData name="Annaleise Radchenko" userId="6249d1a9-d5dd-4793-b8df-98b5e6874abb" providerId="ADAL" clId="{4A5B4154-50F6-4F5B-A4D7-A9ED8C205C6B}" dt="2026-01-26T20:01:26.178" v="0"/>
        <pc:sldMkLst>
          <pc:docMk/>
          <pc:sldMk cId="1881738061" sldId="426"/>
        </pc:sldMkLst>
      </pc:sldChg>
      <pc:sldChg chg="modSp add mod">
        <pc:chgData name="Annaleise Radchenko" userId="6249d1a9-d5dd-4793-b8df-98b5e6874abb" providerId="ADAL" clId="{4A5B4154-50F6-4F5B-A4D7-A9ED8C205C6B}" dt="2026-01-26T20:02:11.471" v="3" actId="20577"/>
        <pc:sldMkLst>
          <pc:docMk/>
          <pc:sldMk cId="2077450954" sldId="427"/>
        </pc:sldMkLst>
        <pc:spChg chg="mod">
          <ac:chgData name="Annaleise Radchenko" userId="6249d1a9-d5dd-4793-b8df-98b5e6874abb" providerId="ADAL" clId="{4A5B4154-50F6-4F5B-A4D7-A9ED8C205C6B}" dt="2026-01-26T20:02:11.471" v="3" actId="20577"/>
          <ac:spMkLst>
            <pc:docMk/>
            <pc:sldMk cId="2077450954" sldId="427"/>
            <ac:spMk id="103" creationId="{00000000-0000-0000-0000-000000000000}"/>
          </ac:spMkLst>
        </pc:spChg>
      </pc:sldChg>
      <pc:sldChg chg="modSp add mod">
        <pc:chgData name="Annaleise Radchenko" userId="6249d1a9-d5dd-4793-b8df-98b5e6874abb" providerId="ADAL" clId="{4A5B4154-50F6-4F5B-A4D7-A9ED8C205C6B}" dt="2026-01-26T20:02:16.872" v="4" actId="20577"/>
        <pc:sldMkLst>
          <pc:docMk/>
          <pc:sldMk cId="3144299695" sldId="428"/>
        </pc:sldMkLst>
        <pc:spChg chg="mod">
          <ac:chgData name="Annaleise Radchenko" userId="6249d1a9-d5dd-4793-b8df-98b5e6874abb" providerId="ADAL" clId="{4A5B4154-50F6-4F5B-A4D7-A9ED8C205C6B}" dt="2026-01-26T20:02:16.872" v="4" actId="20577"/>
          <ac:spMkLst>
            <pc:docMk/>
            <pc:sldMk cId="3144299695" sldId="428"/>
            <ac:spMk id="103" creationId="{00000000-0000-0000-0000-000000000000}"/>
          </ac:spMkLst>
        </pc:spChg>
      </pc:sldChg>
      <pc:sldChg chg="modSp add mod">
        <pc:chgData name="Annaleise Radchenko" userId="6249d1a9-d5dd-4793-b8df-98b5e6874abb" providerId="ADAL" clId="{4A5B4154-50F6-4F5B-A4D7-A9ED8C205C6B}" dt="2026-01-26T20:01:55.777" v="2" actId="6549"/>
        <pc:sldMkLst>
          <pc:docMk/>
          <pc:sldMk cId="0" sldId="429"/>
        </pc:sldMkLst>
        <pc:spChg chg="mod">
          <ac:chgData name="Annaleise Radchenko" userId="6249d1a9-d5dd-4793-b8df-98b5e6874abb" providerId="ADAL" clId="{4A5B4154-50F6-4F5B-A4D7-A9ED8C205C6B}" dt="2026-01-26T20:01:55.777" v="2" actId="6549"/>
          <ac:spMkLst>
            <pc:docMk/>
            <pc:sldMk cId="0" sldId="429"/>
            <ac:spMk id="208" creationId="{00000000-0000-0000-0000-000000000000}"/>
          </ac:spMkLst>
        </pc:spChg>
      </pc:sldChg>
      <pc:sldChg chg="add">
        <pc:chgData name="Annaleise Radchenko" userId="6249d1a9-d5dd-4793-b8df-98b5e6874abb" providerId="ADAL" clId="{4A5B4154-50F6-4F5B-A4D7-A9ED8C205C6B}" dt="2026-01-26T20:01:26.178" v="0"/>
        <pc:sldMkLst>
          <pc:docMk/>
          <pc:sldMk cId="1942847016" sldId="434"/>
        </pc:sldMkLst>
      </pc:sldChg>
      <pc:sldChg chg="add">
        <pc:chgData name="Annaleise Radchenko" userId="6249d1a9-d5dd-4793-b8df-98b5e6874abb" providerId="ADAL" clId="{4A5B4154-50F6-4F5B-A4D7-A9ED8C205C6B}" dt="2026-01-26T20:01:26.178" v="0"/>
        <pc:sldMkLst>
          <pc:docMk/>
          <pc:sldMk cId="0" sldId="43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When a country decides to alter the market exchange rate, it faces some tradeoffs. If it uses monetary policy to alter the exchange rate, it cannot simultaneously use monetary policy to address inflation or recession. If it uses direct purchases and sales of foreign currencies in exchange rate markets, it must consider how to handle its reserves of foreign currency. A pegged exchange rate can actually create additional movements of the exchange rate.</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A final approach to exchange rate policy is a merged currency, a common currency shared between two or more nations. A merged currency approach eliminates foreign exchange risk altogether. Like a hard peg, a merged currency means that a nation has given up altogether on domestic monetary policy and instead has put its interest rate policies in other hands.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402223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lines between the four exchange rate policies can blend together. Soft peg policy may look very similar to a floating exchange rate if the government rarely intervenes in the exchange rate market. Soft peg policy may look similar to hard peg policy if the government intervenes often to keep the exchange rate near a specific level. Merging currencies with other countries is similar to having a hard peg exchange rate because it is, in effect, a decision to have a permanently fixed exchange rate with those countries. </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673211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Suppose that you are an economic advisor to the U.S. president. The economy is near its potential GDP, but the president is pressuring the Federal Reserve to decrease interest rates. If asked, what would you tell the president about this policy’s effect on aggregate demand and exchange rates?</a:t>
            </a:r>
          </a:p>
        </p:txBody>
      </p:sp>
      <p:sp>
        <p:nvSpPr>
          <p:cNvPr id="100" name="Google Shape;10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194749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Suppose that you are an economic advisor to the U.S. president. The economy is near its potential GDP, but the president is pressuring the Federal Reserve to decrease interest rates. If asked, what would you tell the president about this policy’s effect on aggregate demand and exchange rates?</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If the Fed decreases interest rates, the consumption and investment components of aggregate demand will increase. If interest rates are lower in the U.S., foreign investors will sell dollars and buy currencies of countries with higher interest rates. This will cause the dollar to depreciate since the U.S. has a floating exchange rate policy. If the dollar depreciates, U.S. exports will increase, and imports will decrease, which will also add to aggregate demand. If pursued when the economy is close to potential GDP, this policy, which will increase aggregate demand, could cause inflation.</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370005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05" name="Google Shape;205;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5" name="Google Shape;215;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Exchange rate policies come in a range of different forms based on the following approaches:</a:t>
            </a:r>
          </a:p>
          <a:p>
            <a:pPr marL="0" indent="0">
              <a:buNone/>
            </a:pPr>
            <a:r>
              <a:rPr lang="en-US" dirty="0"/>
              <a:t>Floating exchange rates are completely determined by market forces</a:t>
            </a:r>
          </a:p>
          <a:p>
            <a:pPr marL="0" indent="0">
              <a:buNone/>
            </a:pPr>
            <a:r>
              <a:rPr lang="en-US" dirty="0"/>
              <a:t>Soft exchange rate pegs refer to when the market determines the exchange rate, but the central bank sometimes intervenes</a:t>
            </a:r>
          </a:p>
          <a:p>
            <a:pPr marL="0" indent="0">
              <a:buNone/>
            </a:pPr>
            <a:r>
              <a:rPr lang="en-US" dirty="0"/>
              <a:t>Hard exchange rate pegs refer to when the central bank intervenes in the market to keep currency fixed at a certain level</a:t>
            </a:r>
          </a:p>
          <a:p>
            <a:pPr marL="0" indent="0">
              <a:buNone/>
            </a:pPr>
            <a:r>
              <a:rPr lang="en-US" dirty="0"/>
              <a:t>Merging currencies refers to when a currency is made identical to the currency of another nation</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2</a:t>
            </a:fld>
            <a:endParaRPr lang="en-US" dirty="0"/>
          </a:p>
        </p:txBody>
      </p:sp>
    </p:spTree>
    <p:extLst>
      <p:ext uri="{BB962C8B-B14F-4D97-AF65-F5344CB8AC3E}">
        <p14:creationId xmlns:p14="http://schemas.microsoft.com/office/powerpoint/2010/main" val="33941505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A floating exchange rate is a policy that allows the foreign exchange market to set exchange rates. The U.S. dollar is a floating exchange rate, as are the currencies of about 40% of the countries in the world economy. The major concern with this policy is that exchange rates can move a great deal in a short time.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3</a:t>
            </a:fld>
            <a:endParaRPr lang="en-US" dirty="0"/>
          </a:p>
        </p:txBody>
      </p:sp>
    </p:spTree>
    <p:extLst>
      <p:ext uri="{BB962C8B-B14F-4D97-AF65-F5344CB8AC3E}">
        <p14:creationId xmlns:p14="http://schemas.microsoft.com/office/powerpoint/2010/main" val="24169597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Even seemingly stable exchange rates, such as JPY/USD, can vary when closely examined over time. This figure shows a relatively stable rate between 2011 and 2013, before the yen drastically depreciated in 2013 and 2014. The rate was relatively stable between 2017 and 2019.</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2734101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As investor sentiment swings back and forth and drives exchange rates up and down, exporters, importers, and banks involved in international lending are all affected. At worst, large movements of exchange rates can drive companies into bankruptcy or trigger a nationwide banking collapse. Exchange rate movements can particularly rattle the economies of smaller countries, where international trade is a large share of GDP. Advocates of floating exchange rates often argue that if government policies were more predictable and stable, inflation rates and interest rates would be too, and exchange rates would move less.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5</a:t>
            </a:fld>
            <a:endParaRPr lang="en-US" dirty="0"/>
          </a:p>
        </p:txBody>
      </p:sp>
    </p:spTree>
    <p:extLst>
      <p:ext uri="{BB962C8B-B14F-4D97-AF65-F5344CB8AC3E}">
        <p14:creationId xmlns:p14="http://schemas.microsoft.com/office/powerpoint/2010/main" val="39877474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A government establishes a "peg" for its currency when it intervenes in the foreign exchange market, making the currency's exchange rate different from what the market would have produced. A soft peg means the government usually allows the market to set the exchange rate, but in some cases the central bank will intervene. A hard peg means the central bank sets a fixed and unchanging value for the exchange rate.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6</a:t>
            </a:fld>
            <a:endParaRPr lang="en-US" dirty="0"/>
          </a:p>
        </p:txBody>
      </p:sp>
    </p:spTree>
    <p:extLst>
      <p:ext uri="{BB962C8B-B14F-4D97-AF65-F5344CB8AC3E}">
        <p14:creationId xmlns:p14="http://schemas.microsoft.com/office/powerpoint/2010/main" val="37526796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 If an exchange rate is pegged below what would otherwise be the equilibrium, the currency's quantity demanded will exceed the quantity supplied. If an exchange rate is pegged above what would otherwise be the equilibrium, the currency's quantity supplied will exceed the quantity demanded.</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7</a:t>
            </a:fld>
            <a:endParaRPr lang="en-US" dirty="0"/>
          </a:p>
        </p:txBody>
      </p:sp>
    </p:spTree>
    <p:extLst>
      <p:ext uri="{BB962C8B-B14F-4D97-AF65-F5344CB8AC3E}">
        <p14:creationId xmlns:p14="http://schemas.microsoft.com/office/powerpoint/2010/main" val="32020340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A central bank can weaken its exchange rate in two ways:</a:t>
            </a:r>
          </a:p>
          <a:p>
            <a:pPr marL="0" indent="0">
              <a:buNone/>
            </a:pPr>
            <a:r>
              <a:rPr lang="en-US" dirty="0"/>
              <a:t>Use expansionary monetary policy to lower interest rates</a:t>
            </a:r>
          </a:p>
          <a:p>
            <a:pPr marL="0" indent="0">
              <a:buNone/>
            </a:pPr>
            <a:r>
              <a:rPr lang="en-US" dirty="0"/>
              <a:t>Trade directly in the foreign exchange market</a:t>
            </a:r>
          </a:p>
          <a:p>
            <a:pPr marL="0" indent="0">
              <a:buNone/>
            </a:pPr>
            <a:r>
              <a:rPr lang="en-US" dirty="0"/>
              <a:t>Expansionary monetary policy would lower interest rates in foreign exchange markets, decreasing demand and increasing supply of the currency, leading to depreciation. A country can also trade directly in the foreign exchange market, expanding supply by creating currency.</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8</a:t>
            </a:fld>
            <a:endParaRPr lang="en-US" dirty="0"/>
          </a:p>
        </p:txBody>
      </p:sp>
    </p:spTree>
    <p:extLst>
      <p:ext uri="{BB962C8B-B14F-4D97-AF65-F5344CB8AC3E}">
        <p14:creationId xmlns:p14="http://schemas.microsoft.com/office/powerpoint/2010/main" val="5161666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A central bank could strengthen its exchange rate in two ways:</a:t>
            </a:r>
          </a:p>
          <a:p>
            <a:pPr marL="0" indent="0">
              <a:buNone/>
            </a:pPr>
            <a:endParaRPr lang="en-US" dirty="0"/>
          </a:p>
          <a:p>
            <a:pPr marL="0" indent="0">
              <a:buNone/>
            </a:pPr>
            <a:r>
              <a:rPr lang="en-US" dirty="0"/>
              <a:t>Use contractionary monetary policy to raise interest rates</a:t>
            </a:r>
          </a:p>
          <a:p>
            <a:pPr marL="0" indent="0">
              <a:buNone/>
            </a:pPr>
            <a:r>
              <a:rPr lang="en-US" dirty="0"/>
              <a:t>Trade directly in the foreign exchange market</a:t>
            </a:r>
          </a:p>
          <a:p>
            <a:pPr marL="0" indent="0">
              <a:buNone/>
            </a:pPr>
            <a:r>
              <a:rPr lang="en-US" dirty="0"/>
              <a:t>Contractionary monetary policy </a:t>
            </a:r>
            <a:r>
              <a:rPr lang="en-US" sz="1100" dirty="0">
                <a:solidFill>
                  <a:schemeClr val="bg1"/>
                </a:solidFill>
              </a:rPr>
              <a:t>would raise interest rates in foreign exchange markets, increasing demand and decreasing supply, leading to appreciation</a:t>
            </a:r>
            <a:r>
              <a:rPr lang="en-US" dirty="0"/>
              <a:t>. If the central bank trades directly in the foreign exchange market, it will have an excess supply of domestic currency. The bank will use its reserves of foreign currency to demand the domestic currency, leading to appreciation.</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9</a:t>
            </a:fld>
            <a:endParaRPr lang="en-US" dirty="0"/>
          </a:p>
        </p:txBody>
      </p:sp>
    </p:spTree>
    <p:extLst>
      <p:ext uri="{BB962C8B-B14F-4D97-AF65-F5344CB8AC3E}">
        <p14:creationId xmlns:p14="http://schemas.microsoft.com/office/powerpoint/2010/main" val="35552942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FC284-82E7-453C-9172-C3445A06CCD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91349CE-4F32-4FA0-886D-4A6A0EBBE6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F3D4056-D78F-4EA3-8381-28240E10282B}"/>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56FEFA8F-A186-482D-8E34-7F39D3E000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E6C398-E8BF-4B36-800B-2633BD4E05C0}"/>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102900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40CA4-A12A-46E3-8741-8CF9F146A23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71FA4FF-6CA5-422D-BA05-A2AD30BC65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2F6D93-DF61-488B-8727-5BB72EA0DA13}"/>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906D8ED5-5A30-433D-9140-4E51D86F15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71AA78-0692-4E27-A016-6F6FD1457DFC}"/>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015801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D6FD361-4084-473A-B34B-2ECA5426CE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7F0A04-A6C2-46CB-B6C9-B99865B019A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E43284-7C5F-4BC4-B52C-995E97184DBB}"/>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C98AE9A0-711E-4171-812F-51DF7AA84C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811B9C-2E2A-4203-9A4E-37AF3B1BB96E}"/>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191091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34148-16D6-496A-BC6A-D5EC2ABB22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D1B239-80A2-49E8-9EF4-B2CFE35B0C2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EC4D54-CCD1-4908-BB27-FBB6D76BD3CD}"/>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E67EDFAF-A96E-4932-91E3-E6674F5F0D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ED1F9B-3C51-47C7-BA8B-8747015AA801}"/>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522328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58D78-9E54-429F-8567-92E50B1A09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20CE472-427A-4463-A1E2-913764C613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E2087AB-B4D5-4ABE-B60A-24457BAF59C2}"/>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399D2747-6932-4A7F-8073-D7CCE55A86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D1F880-BFA3-4A51-81A0-91746BA1CE13}"/>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935176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40065-FBAD-413F-8430-7D8CFEBAAE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B68873B-7E1C-4F7F-B698-35DCA7399ED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50DD5F0-73B5-4773-AEF1-6BFA2D0DF1D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2A4B41-4332-4222-B4E8-8BE2F0AA3064}"/>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CD5C7F13-54C9-40DF-9102-4C541D563B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C3879E-6107-4C2B-B803-04558695F531}"/>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589875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19C58-BA84-4935-96CD-7624E78ED45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C291CF-765A-45B1-8548-B68404B9A5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07FF92-820B-4AEF-800F-C3DB9E889AE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3527344-FD27-4F8A-86C0-0AE726AB98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C72B16C-A28D-492F-8951-35598112C0B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AAF595-B8CD-47B6-BFCB-F3432112D2B3}"/>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3C6327D6-B5AA-49CA-BE59-CF0E160C67F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89D1AB3-502C-4C6F-AF27-3BAB5AFDBE35}"/>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74182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C50C8-902D-4E10-95BE-BA7AED72EA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FAE78A8-B4EE-4D18-9960-F768DBA2D832}"/>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978AA29C-2772-472C-B7E2-9D908293A54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A3BF6C1-701A-4255-95A8-2D2D7BC82A97}"/>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164019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BE921C-A158-44A1-BF48-986E4E42FC19}"/>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A128A94E-DA7E-437C-94D7-30504A94D1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0040DC9-5795-4DDA-B08A-3939D1B05117}"/>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307280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264B8-BFFD-4EDA-B189-05BA03E771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A3F3904-40C9-4FFD-B7CD-BD104A6547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9A96CF-6A80-4ED6-A2EC-8353A3AC26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25F322-14F3-4955-828B-09DBBBA79C29}"/>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0788C1C1-57ED-445D-A9B1-3E42B114D7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F52728-B3C3-4C62-A97D-BEAF7E13C22E}"/>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622297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08F89-B44A-4A67-8773-F84252B11E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FBB9CE2-DF59-4831-B4FC-2F7633ABA3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FDD2EB0-23F2-4328-A834-0A8A6C7379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8D6BBE-44C7-4B02-9DBB-9E13E6A28B53}"/>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5363CE71-A3E4-4FB7-B5F6-BB176D2AE3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D30525-E096-4796-A30F-E2539B257F82}"/>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26315461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54F7E8-E458-4416-8229-6CDF1A88E0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D27D597-56B9-454C-BE69-235C61D9EC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D1F4FC-07E0-4369-A347-FC82EAB9E4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a:extLst>
              <a:ext uri="{FF2B5EF4-FFF2-40B4-BE49-F238E27FC236}">
                <a16:creationId xmlns:a16="http://schemas.microsoft.com/office/drawing/2014/main" id="{CDD0115E-58C8-41EA-8EBB-09673FDDF4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DB0DD81-D18C-476F-92B2-DC9EDC6A44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7537157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3">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rgbClr val="3F3F3F"/>
              </a:solidFill>
              <a:latin typeface="Calibri"/>
              <a:ea typeface="Calibri"/>
              <a:cs typeface="Calibri"/>
              <a:sym typeface="Calibri"/>
            </a:endParaRPr>
          </a:p>
        </p:txBody>
      </p:sp>
      <p:sp>
        <p:nvSpPr>
          <p:cNvPr id="85" name="Google Shape;85;p13"/>
          <p:cNvSpPr txBox="1">
            <a:spLocks noGrp="1"/>
          </p:cNvSpPr>
          <p:nvPr>
            <p:ph type="title" idx="4294967295"/>
          </p:nvPr>
        </p:nvSpPr>
        <p:spPr>
          <a:xfrm>
            <a:off x="1524000" y="2526241"/>
            <a:ext cx="9144000" cy="9234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chemeClr val="dk1"/>
              </a:buClr>
              <a:buSzPts val="1100"/>
              <a:buFont typeface="Arial"/>
              <a:buNone/>
              <a:tabLst/>
              <a:defRPr/>
            </a:pPr>
            <a:r>
              <a:rPr kumimoji="0" lang="en-US" sz="54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Exchange Rate Policies</a:t>
            </a:r>
          </a:p>
          <a:p>
            <a:pPr marL="0" marR="0" lvl="0" indent="0" algn="ctr" defTabSz="914400" rtl="0" eaLnBrk="1" fontAlgn="auto" latinLnBrk="0" hangingPunct="1">
              <a:lnSpc>
                <a:spcPct val="100000"/>
              </a:lnSpc>
              <a:spcBef>
                <a:spcPts val="0"/>
              </a:spcBef>
              <a:spcAft>
                <a:spcPts val="0"/>
              </a:spcAft>
              <a:buClr>
                <a:schemeClr val="dk1"/>
              </a:buClr>
              <a:buSzPts val="1100"/>
              <a:buFont typeface="Arial"/>
              <a:buNone/>
              <a:tabLst/>
              <a:defRPr/>
            </a:pPr>
            <a:endParaRPr kumimoji="0" lang="en-US" sz="54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54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endParaRPr>
          </a:p>
        </p:txBody>
      </p:sp>
      <p:cxnSp>
        <p:nvCxnSpPr>
          <p:cNvPr id="86" name="Google Shape;86;p13">
            <a:extLst>
              <a:ext uri="{C183D7F6-B498-43B3-948B-1728B52AA6E4}">
                <adec:decorative xmlns:adec="http://schemas.microsoft.com/office/drawing/2017/decorative" val="1"/>
              </a:ext>
            </a:extLst>
          </p:cNvPr>
          <p:cNvCxnSpPr/>
          <p:nvPr/>
        </p:nvCxnSpPr>
        <p:spPr>
          <a:xfrm>
            <a:off x="3071447" y="4068137"/>
            <a:ext cx="5931877" cy="0"/>
          </a:xfrm>
          <a:prstGeom prst="straightConnector1">
            <a:avLst/>
          </a:prstGeom>
          <a:noFill/>
          <a:ln w="9525" cap="flat" cmpd="sng">
            <a:solidFill>
              <a:schemeClr val="dk1"/>
            </a:solidFill>
            <a:prstDash val="solid"/>
            <a:miter lim="800000"/>
            <a:headEnd type="none" w="sm" len="sm"/>
            <a:tailEnd type="none" w="sm" len="sm"/>
          </a:ln>
        </p:spPr>
      </p:cxnSp>
      <p:sp>
        <p:nvSpPr>
          <p:cNvPr id="87" name="Google Shape;87;p13"/>
          <p:cNvSpPr txBox="1"/>
          <p:nvPr/>
        </p:nvSpPr>
        <p:spPr>
          <a:xfrm>
            <a:off x="481648" y="320478"/>
            <a:ext cx="3565361" cy="553998"/>
          </a:xfrm>
          <a:prstGeom prst="rect">
            <a:avLst/>
          </a:prstGeom>
          <a:solidFill>
            <a:srgbClr val="5A7E8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i="0" u="none" strike="noStrike" cap="none" dirty="0">
                <a:solidFill>
                  <a:schemeClr val="lt1"/>
                </a:solidFill>
                <a:latin typeface="Century Gothic"/>
                <a:ea typeface="Century Gothic"/>
                <a:cs typeface="Century Gothic"/>
                <a:sym typeface="Century Gothic"/>
              </a:rPr>
              <a:t>HAWKES</a:t>
            </a:r>
            <a:r>
              <a:rPr lang="en-US" sz="2800" b="0" i="0" u="none" strike="noStrike" cap="none" dirty="0">
                <a:solidFill>
                  <a:schemeClr val="lt1"/>
                </a:solidFill>
                <a:latin typeface="Century Gothic"/>
                <a:ea typeface="Century Gothic"/>
                <a:cs typeface="Century Gothic"/>
                <a:sym typeface="Century Gothic"/>
              </a:rPr>
              <a:t> LEARNING</a:t>
            </a:r>
            <a:endParaRPr dirty="0"/>
          </a:p>
        </p:txBody>
      </p:sp>
      <p:cxnSp>
        <p:nvCxnSpPr>
          <p:cNvPr id="88" name="Google Shape;88;p13">
            <a:extLst>
              <a:ext uri="{C183D7F6-B498-43B3-948B-1728B52AA6E4}">
                <adec:decorative xmlns:adec="http://schemas.microsoft.com/office/drawing/2017/decorative" val="1"/>
              </a:ext>
            </a:extLst>
          </p:cNvPr>
          <p:cNvCxnSpPr/>
          <p:nvPr/>
        </p:nvCxnSpPr>
        <p:spPr>
          <a:xfrm>
            <a:off x="3071447" y="2091430"/>
            <a:ext cx="5931877" cy="0"/>
          </a:xfrm>
          <a:prstGeom prst="straightConnector1">
            <a:avLst/>
          </a:prstGeom>
          <a:noFill/>
          <a:ln w="9525" cap="flat" cmpd="sng">
            <a:solidFill>
              <a:schemeClr val="dk1"/>
            </a:solidFill>
            <a:prstDash val="solid"/>
            <a:miter lim="800000"/>
            <a:headEnd type="none" w="sm" len="sm"/>
            <a:tailEnd type="none" w="sm" len="sm"/>
          </a:ln>
        </p:spPr>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3" name="Google Shape;103;p15"/>
          <p:cNvSpPr txBox="1">
            <a:spLocks noGrp="1"/>
          </p:cNvSpPr>
          <p:nvPr>
            <p:ph type="title" idx="4294967295"/>
          </p:nvPr>
        </p:nvSpPr>
        <p:spPr>
          <a:xfrm>
            <a:off x="1524001" y="338445"/>
            <a:ext cx="9144000" cy="5541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Tradeoffs of Soft Pegs and Hard Pegs</a:t>
            </a: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105" name="Google Shape;105;p15">
            <a:extLst>
              <a:ext uri="{C183D7F6-B498-43B3-948B-1728B52AA6E4}">
                <adec:decorative xmlns:adec="http://schemas.microsoft.com/office/drawing/2017/decorative" val="1"/>
              </a:ext>
            </a:extLst>
          </p:cNvPr>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grpSp>
        <p:nvGrpSpPr>
          <p:cNvPr id="15" name="Group 14" descr="When a country decides to alter the market exchange rate, it faces some tradeoffs.">
            <a:extLst>
              <a:ext uri="{FF2B5EF4-FFF2-40B4-BE49-F238E27FC236}">
                <a16:creationId xmlns:a16="http://schemas.microsoft.com/office/drawing/2014/main" id="{261952C0-B159-412D-A774-800FC4BF6578}"/>
              </a:ext>
            </a:extLst>
          </p:cNvPr>
          <p:cNvGrpSpPr/>
          <p:nvPr/>
        </p:nvGrpSpPr>
        <p:grpSpPr>
          <a:xfrm>
            <a:off x="2066654" y="1580912"/>
            <a:ext cx="8058422" cy="806935"/>
            <a:chOff x="542655" y="1736761"/>
            <a:chExt cx="8058422" cy="806935"/>
          </a:xfrm>
          <a:solidFill>
            <a:srgbClr val="627981"/>
          </a:solidFill>
        </p:grpSpPr>
        <p:sp>
          <p:nvSpPr>
            <p:cNvPr id="16" name="Rectangle 15">
              <a:extLst>
                <a:ext uri="{FF2B5EF4-FFF2-40B4-BE49-F238E27FC236}">
                  <a16:creationId xmlns:a16="http://schemas.microsoft.com/office/drawing/2014/main" id="{AD5C8AF1-CFBB-4FD3-8465-BADB32BFF6A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AC340675-2126-4F22-B8D4-D69E812E3048}"/>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country decides to alter the market exchange rate, it faces some tradeoffs.</a:t>
              </a:r>
            </a:p>
          </p:txBody>
        </p:sp>
      </p:grpSp>
      <p:grpSp>
        <p:nvGrpSpPr>
          <p:cNvPr id="18" name="Group 17" descr="If it uses monetary policy to alter the exchange rate, it cannot simultaneously use monetary policy to address inflation or recession.">
            <a:extLst>
              <a:ext uri="{FF2B5EF4-FFF2-40B4-BE49-F238E27FC236}">
                <a16:creationId xmlns:a16="http://schemas.microsoft.com/office/drawing/2014/main" id="{9837B2BA-0D97-43F9-B70F-53BB9FA783DC}"/>
              </a:ext>
            </a:extLst>
          </p:cNvPr>
          <p:cNvGrpSpPr/>
          <p:nvPr/>
        </p:nvGrpSpPr>
        <p:grpSpPr>
          <a:xfrm>
            <a:off x="2066922" y="2489139"/>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E3A82F3B-36EB-4747-8FFF-0FFD02AA3E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001D5D59-4C73-4C13-B6E9-08A7B411342D}"/>
                </a:ext>
              </a:extLst>
            </p:cNvPr>
            <p:cNvSpPr txBox="1"/>
            <p:nvPr/>
          </p:nvSpPr>
          <p:spPr>
            <a:xfrm>
              <a:off x="558421" y="1779546"/>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it uses monetary policy to alter the exchange rate, it cannot simultaneously use monetary policy to address inflation or recession.</a:t>
              </a:r>
            </a:p>
          </p:txBody>
        </p:sp>
      </p:grpSp>
      <p:grpSp>
        <p:nvGrpSpPr>
          <p:cNvPr id="21" name="Group 20" descr="If it uses direct purchases and sales of foreign currencies in exchange rate markets, it must consider how to handle its reserves of foreign currency.">
            <a:extLst>
              <a:ext uri="{FF2B5EF4-FFF2-40B4-BE49-F238E27FC236}">
                <a16:creationId xmlns:a16="http://schemas.microsoft.com/office/drawing/2014/main" id="{CB5B3162-2A50-4D7D-ADBC-69096C924281}"/>
              </a:ext>
            </a:extLst>
          </p:cNvPr>
          <p:cNvGrpSpPr/>
          <p:nvPr/>
        </p:nvGrpSpPr>
        <p:grpSpPr>
          <a:xfrm>
            <a:off x="2066922" y="3404949"/>
            <a:ext cx="8058154" cy="1015663"/>
            <a:chOff x="542923" y="1736082"/>
            <a:chExt cx="8058154" cy="1015663"/>
          </a:xfrm>
          <a:solidFill>
            <a:srgbClr val="627981"/>
          </a:solidFill>
        </p:grpSpPr>
        <p:sp>
          <p:nvSpPr>
            <p:cNvPr id="22" name="Rectangle 21">
              <a:extLst>
                <a:ext uri="{FF2B5EF4-FFF2-40B4-BE49-F238E27FC236}">
                  <a16:creationId xmlns:a16="http://schemas.microsoft.com/office/drawing/2014/main" id="{93DE4D22-175E-45D6-8669-74BE0916EBCD}"/>
                </a:ext>
              </a:extLst>
            </p:cNvPr>
            <p:cNvSpPr/>
            <p:nvPr/>
          </p:nvSpPr>
          <p:spPr>
            <a:xfrm>
              <a:off x="542923" y="1736761"/>
              <a:ext cx="8058154" cy="101498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3" name="TextBox 22">
              <a:extLst>
                <a:ext uri="{FF2B5EF4-FFF2-40B4-BE49-F238E27FC236}">
                  <a16:creationId xmlns:a16="http://schemas.microsoft.com/office/drawing/2014/main" id="{00BCED17-CC0C-48C7-A645-BECF982BB0C8}"/>
                </a:ext>
              </a:extLst>
            </p:cNvPr>
            <p:cNvSpPr txBox="1"/>
            <p:nvPr/>
          </p:nvSpPr>
          <p:spPr>
            <a:xfrm>
              <a:off x="544945" y="1736082"/>
              <a:ext cx="805586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it uses direct purchases and sales of foreign currencies in exchange rate markets, it must consider how to handle its reserves of foreign currency.</a:t>
              </a:r>
            </a:p>
          </p:txBody>
        </p:sp>
      </p:grpSp>
      <p:grpSp>
        <p:nvGrpSpPr>
          <p:cNvPr id="24" name="Group 23" descr="A pegged exchange rate can actually create additional movements of the exchange rate.">
            <a:extLst>
              <a:ext uri="{FF2B5EF4-FFF2-40B4-BE49-F238E27FC236}">
                <a16:creationId xmlns:a16="http://schemas.microsoft.com/office/drawing/2014/main" id="{D92A2196-FD0E-49AA-9138-9D3BD68A74BC}"/>
              </a:ext>
            </a:extLst>
          </p:cNvPr>
          <p:cNvGrpSpPr/>
          <p:nvPr/>
        </p:nvGrpSpPr>
        <p:grpSpPr>
          <a:xfrm>
            <a:off x="2066386" y="4532805"/>
            <a:ext cx="8058422" cy="806935"/>
            <a:chOff x="542655" y="1736761"/>
            <a:chExt cx="8058422" cy="806935"/>
          </a:xfrm>
          <a:solidFill>
            <a:srgbClr val="627981"/>
          </a:solidFill>
        </p:grpSpPr>
        <p:sp>
          <p:nvSpPr>
            <p:cNvPr id="25" name="Rectangle 24">
              <a:extLst>
                <a:ext uri="{FF2B5EF4-FFF2-40B4-BE49-F238E27FC236}">
                  <a16:creationId xmlns:a16="http://schemas.microsoft.com/office/drawing/2014/main" id="{3EE04AE7-4304-43C6-91D0-8A95342C9E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6" name="TextBox 25">
              <a:extLst>
                <a:ext uri="{FF2B5EF4-FFF2-40B4-BE49-F238E27FC236}">
                  <a16:creationId xmlns:a16="http://schemas.microsoft.com/office/drawing/2014/main" id="{85BFF300-0571-40E3-8D38-4FBE79295503}"/>
                </a:ext>
              </a:extLst>
            </p:cNvPr>
            <p:cNvSpPr txBox="1"/>
            <p:nvPr/>
          </p:nvSpPr>
          <p:spPr>
            <a:xfrm>
              <a:off x="542655" y="1784059"/>
              <a:ext cx="8048303"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pegged exchange rate can actually create additional movements of the exchange rate.</a:t>
              </a: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3" name="Google Shape;103;p15"/>
          <p:cNvSpPr txBox="1">
            <a:spLocks noGrp="1"/>
          </p:cNvSpPr>
          <p:nvPr>
            <p:ph type="title" idx="4294967295"/>
          </p:nvPr>
        </p:nvSpPr>
        <p:spPr>
          <a:xfrm>
            <a:off x="1524001" y="338445"/>
            <a:ext cx="9144000" cy="5541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A Merged Currency</a:t>
            </a: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105" name="Google Shape;105;p15">
            <a:extLst>
              <a:ext uri="{C183D7F6-B498-43B3-948B-1728B52AA6E4}">
                <adec:decorative xmlns:adec="http://schemas.microsoft.com/office/drawing/2017/decorative" val="1"/>
              </a:ext>
            </a:extLst>
          </p:cNvPr>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grpSp>
        <p:nvGrpSpPr>
          <p:cNvPr id="15" name="Group 14" descr="A final approach to exchange rate policy is a merged currency, a common currency shared between two or more nations.">
            <a:extLst>
              <a:ext uri="{FF2B5EF4-FFF2-40B4-BE49-F238E27FC236}">
                <a16:creationId xmlns:a16="http://schemas.microsoft.com/office/drawing/2014/main" id="{261952C0-B159-412D-A774-800FC4BF6578}"/>
              </a:ext>
            </a:extLst>
          </p:cNvPr>
          <p:cNvGrpSpPr/>
          <p:nvPr/>
        </p:nvGrpSpPr>
        <p:grpSpPr>
          <a:xfrm>
            <a:off x="2066654" y="1580912"/>
            <a:ext cx="8058422" cy="806935"/>
            <a:chOff x="542655" y="1736761"/>
            <a:chExt cx="8058422" cy="806935"/>
          </a:xfrm>
          <a:solidFill>
            <a:srgbClr val="627981"/>
          </a:solidFill>
        </p:grpSpPr>
        <p:sp>
          <p:nvSpPr>
            <p:cNvPr id="16" name="Rectangle 15">
              <a:extLst>
                <a:ext uri="{FF2B5EF4-FFF2-40B4-BE49-F238E27FC236}">
                  <a16:creationId xmlns:a16="http://schemas.microsoft.com/office/drawing/2014/main" id="{AD5C8AF1-CFBB-4FD3-8465-BADB32BFF6A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AC340675-2126-4F22-B8D4-D69E812E3048}"/>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final approach to exchange rate policy is a </a:t>
              </a:r>
              <a:r>
                <a:rPr lang="en-US" sz="2000" b="1" dirty="0">
                  <a:solidFill>
                    <a:schemeClr val="bg1"/>
                  </a:solidFill>
                </a:rPr>
                <a:t>merged currency</a:t>
              </a:r>
              <a:r>
                <a:rPr lang="en-US" sz="2000" dirty="0">
                  <a:solidFill>
                    <a:schemeClr val="bg1"/>
                  </a:solidFill>
                </a:rPr>
                <a:t>, a common currency shared between two or more nations.</a:t>
              </a:r>
            </a:p>
          </p:txBody>
        </p:sp>
      </p:grpSp>
      <p:grpSp>
        <p:nvGrpSpPr>
          <p:cNvPr id="18" name="Group 17" descr="A merged currency approach eliminates foreign exchange risk altogether.">
            <a:extLst>
              <a:ext uri="{FF2B5EF4-FFF2-40B4-BE49-F238E27FC236}">
                <a16:creationId xmlns:a16="http://schemas.microsoft.com/office/drawing/2014/main" id="{9837B2BA-0D97-43F9-B70F-53BB9FA783DC}"/>
              </a:ext>
            </a:extLst>
          </p:cNvPr>
          <p:cNvGrpSpPr/>
          <p:nvPr/>
        </p:nvGrpSpPr>
        <p:grpSpPr>
          <a:xfrm>
            <a:off x="2066922" y="2489139"/>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E3A82F3B-36EB-4747-8FFF-0FFD02AA3E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001D5D59-4C73-4C13-B6E9-08A7B411342D}"/>
                </a:ext>
              </a:extLst>
            </p:cNvPr>
            <p:cNvSpPr txBox="1"/>
            <p:nvPr/>
          </p:nvSpPr>
          <p:spPr>
            <a:xfrm>
              <a:off x="558153" y="1940173"/>
              <a:ext cx="8042656"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merged currency approach eliminates foreign exchange risk altogether.</a:t>
              </a:r>
            </a:p>
          </p:txBody>
        </p:sp>
      </p:grpSp>
      <p:grpSp>
        <p:nvGrpSpPr>
          <p:cNvPr id="21" name="Group 20" descr="Like a hard peg, a merged currency means that a nation has given up altogether on domestic monetary policy and instead has put its interest rate policies in other hands.">
            <a:extLst>
              <a:ext uri="{FF2B5EF4-FFF2-40B4-BE49-F238E27FC236}">
                <a16:creationId xmlns:a16="http://schemas.microsoft.com/office/drawing/2014/main" id="{CB5B3162-2A50-4D7D-ADBC-69096C924281}"/>
              </a:ext>
            </a:extLst>
          </p:cNvPr>
          <p:cNvGrpSpPr/>
          <p:nvPr/>
        </p:nvGrpSpPr>
        <p:grpSpPr>
          <a:xfrm>
            <a:off x="2066654" y="3405628"/>
            <a:ext cx="8058422" cy="1031429"/>
            <a:chOff x="542655" y="1736761"/>
            <a:chExt cx="8058422" cy="1031429"/>
          </a:xfrm>
          <a:solidFill>
            <a:srgbClr val="627981"/>
          </a:solidFill>
        </p:grpSpPr>
        <p:sp>
          <p:nvSpPr>
            <p:cNvPr id="22" name="Rectangle 21">
              <a:extLst>
                <a:ext uri="{FF2B5EF4-FFF2-40B4-BE49-F238E27FC236}">
                  <a16:creationId xmlns:a16="http://schemas.microsoft.com/office/drawing/2014/main" id="{93DE4D22-175E-45D6-8669-74BE0916EBC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3" name="TextBox 22">
              <a:extLst>
                <a:ext uri="{FF2B5EF4-FFF2-40B4-BE49-F238E27FC236}">
                  <a16:creationId xmlns:a16="http://schemas.microsoft.com/office/drawing/2014/main" id="{00BCED17-CC0C-48C7-A645-BECF982BB0C8}"/>
                </a:ext>
              </a:extLst>
            </p:cNvPr>
            <p:cNvSpPr txBox="1"/>
            <p:nvPr/>
          </p:nvSpPr>
          <p:spPr>
            <a:xfrm>
              <a:off x="542655" y="1752527"/>
              <a:ext cx="8048303"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Like a hard peg, a merged currency means that a nation has given up altogether on domestic monetary policy and instead has put its interest rate policies in other hands.</a:t>
              </a:r>
            </a:p>
          </p:txBody>
        </p:sp>
      </p:grpSp>
    </p:spTree>
    <p:extLst>
      <p:ext uri="{BB962C8B-B14F-4D97-AF65-F5344CB8AC3E}">
        <p14:creationId xmlns:p14="http://schemas.microsoft.com/office/powerpoint/2010/main" val="4205219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3" name="Google Shape;103;p15"/>
          <p:cNvSpPr txBox="1">
            <a:spLocks noGrp="1"/>
          </p:cNvSpPr>
          <p:nvPr>
            <p:ph type="title" idx="4294967295"/>
          </p:nvPr>
        </p:nvSpPr>
        <p:spPr>
          <a:xfrm>
            <a:off x="1524001" y="338445"/>
            <a:ext cx="9144000" cy="5541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Four Approaches</a:t>
            </a:r>
          </a:p>
        </p:txBody>
      </p:sp>
      <p:cxnSp>
        <p:nvCxnSpPr>
          <p:cNvPr id="105" name="Google Shape;105;p15">
            <a:extLst>
              <a:ext uri="{C183D7F6-B498-43B3-948B-1728B52AA6E4}">
                <adec:decorative xmlns:adec="http://schemas.microsoft.com/office/drawing/2017/decorative" val="1"/>
              </a:ext>
            </a:extLst>
          </p:cNvPr>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grpSp>
        <p:nvGrpSpPr>
          <p:cNvPr id="15" name="Group 14" descr="The lines between the four exchange rate policies can blend together.">
            <a:extLst>
              <a:ext uri="{FF2B5EF4-FFF2-40B4-BE49-F238E27FC236}">
                <a16:creationId xmlns:a16="http://schemas.microsoft.com/office/drawing/2014/main" id="{261952C0-B159-412D-A774-800FC4BF6578}"/>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AD5C8AF1-CFBB-4FD3-8465-BADB32BFF6A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AC340675-2126-4F22-B8D4-D69E812E3048}"/>
                </a:ext>
              </a:extLst>
            </p:cNvPr>
            <p:cNvSpPr txBox="1"/>
            <p:nvPr/>
          </p:nvSpPr>
          <p:spPr>
            <a:xfrm>
              <a:off x="558421" y="1955179"/>
              <a:ext cx="8032537"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lines between the four exchange rate policies can blend together.</a:t>
              </a:r>
            </a:p>
          </p:txBody>
        </p:sp>
      </p:grpSp>
      <p:grpSp>
        <p:nvGrpSpPr>
          <p:cNvPr id="18" name="Group 17" descr="Soft peg policy may look very similar to a floating exchange rate if the government rarely intervenes in the exchange rate market.">
            <a:extLst>
              <a:ext uri="{FF2B5EF4-FFF2-40B4-BE49-F238E27FC236}">
                <a16:creationId xmlns:a16="http://schemas.microsoft.com/office/drawing/2014/main" id="{9837B2BA-0D97-43F9-B70F-53BB9FA783DC}"/>
              </a:ext>
            </a:extLst>
          </p:cNvPr>
          <p:cNvGrpSpPr/>
          <p:nvPr/>
        </p:nvGrpSpPr>
        <p:grpSpPr>
          <a:xfrm>
            <a:off x="2066922" y="2489139"/>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E3A82F3B-36EB-4747-8FFF-0FFD02AA3E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001D5D59-4C73-4C13-B6E9-08A7B411342D}"/>
                </a:ext>
              </a:extLst>
            </p:cNvPr>
            <p:cNvSpPr txBox="1"/>
            <p:nvPr/>
          </p:nvSpPr>
          <p:spPr>
            <a:xfrm>
              <a:off x="558421" y="1779546"/>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Soft peg policy may look very similar to a floating exchange rate if the government rarely intervenes in the exchange rate market.</a:t>
              </a:r>
            </a:p>
          </p:txBody>
        </p:sp>
      </p:grpSp>
      <p:grpSp>
        <p:nvGrpSpPr>
          <p:cNvPr id="21" name="Group 20" descr="Soft peg policy may look similar to hard peg policy if the government intervenes often to keep the exchange rate near a specific level.">
            <a:extLst>
              <a:ext uri="{FF2B5EF4-FFF2-40B4-BE49-F238E27FC236}">
                <a16:creationId xmlns:a16="http://schemas.microsoft.com/office/drawing/2014/main" id="{CB5B3162-2A50-4D7D-ADBC-69096C924281}"/>
              </a:ext>
            </a:extLst>
          </p:cNvPr>
          <p:cNvGrpSpPr/>
          <p:nvPr/>
        </p:nvGrpSpPr>
        <p:grpSpPr>
          <a:xfrm>
            <a:off x="2066654" y="3405628"/>
            <a:ext cx="8058422" cy="806935"/>
            <a:chOff x="542655" y="1736761"/>
            <a:chExt cx="8058422" cy="806935"/>
          </a:xfrm>
          <a:solidFill>
            <a:srgbClr val="627981"/>
          </a:solidFill>
        </p:grpSpPr>
        <p:sp>
          <p:nvSpPr>
            <p:cNvPr id="22" name="Rectangle 21">
              <a:extLst>
                <a:ext uri="{FF2B5EF4-FFF2-40B4-BE49-F238E27FC236}">
                  <a16:creationId xmlns:a16="http://schemas.microsoft.com/office/drawing/2014/main" id="{93DE4D22-175E-45D6-8669-74BE0916EBC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3" name="TextBox 22">
              <a:extLst>
                <a:ext uri="{FF2B5EF4-FFF2-40B4-BE49-F238E27FC236}">
                  <a16:creationId xmlns:a16="http://schemas.microsoft.com/office/drawing/2014/main" id="{00BCED17-CC0C-48C7-A645-BECF982BB0C8}"/>
                </a:ext>
              </a:extLst>
            </p:cNvPr>
            <p:cNvSpPr txBox="1"/>
            <p:nvPr/>
          </p:nvSpPr>
          <p:spPr>
            <a:xfrm>
              <a:off x="542655" y="1784059"/>
              <a:ext cx="8048303"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Soft peg policy may look similar to hard peg policy if the government intervenes often to keep the exchange rate near a specific level.</a:t>
              </a:r>
            </a:p>
          </p:txBody>
        </p:sp>
      </p:grpSp>
      <p:grpSp>
        <p:nvGrpSpPr>
          <p:cNvPr id="24" name="Group 23" descr="Merging currencies with other countries is similar to having a hard peg exchange rate because it is, in effect, a decision to have a permanently fixed exchange rate with those countries.">
            <a:extLst>
              <a:ext uri="{FF2B5EF4-FFF2-40B4-BE49-F238E27FC236}">
                <a16:creationId xmlns:a16="http://schemas.microsoft.com/office/drawing/2014/main" id="{D92A2196-FD0E-49AA-9138-9D3BD68A74BC}"/>
              </a:ext>
            </a:extLst>
          </p:cNvPr>
          <p:cNvGrpSpPr/>
          <p:nvPr/>
        </p:nvGrpSpPr>
        <p:grpSpPr>
          <a:xfrm>
            <a:off x="2066654" y="4317664"/>
            <a:ext cx="8058422" cy="1031429"/>
            <a:chOff x="542655" y="1736761"/>
            <a:chExt cx="8058422" cy="1031429"/>
          </a:xfrm>
          <a:solidFill>
            <a:srgbClr val="627981"/>
          </a:solidFill>
        </p:grpSpPr>
        <p:sp>
          <p:nvSpPr>
            <p:cNvPr id="25" name="Rectangle 24">
              <a:extLst>
                <a:ext uri="{FF2B5EF4-FFF2-40B4-BE49-F238E27FC236}">
                  <a16:creationId xmlns:a16="http://schemas.microsoft.com/office/drawing/2014/main" id="{3EE04AE7-4304-43C6-91D0-8A95342C9E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6" name="TextBox 25">
              <a:extLst>
                <a:ext uri="{FF2B5EF4-FFF2-40B4-BE49-F238E27FC236}">
                  <a16:creationId xmlns:a16="http://schemas.microsoft.com/office/drawing/2014/main" id="{85BFF300-0571-40E3-8D38-4FBE79295503}"/>
                </a:ext>
              </a:extLst>
            </p:cNvPr>
            <p:cNvSpPr txBox="1"/>
            <p:nvPr/>
          </p:nvSpPr>
          <p:spPr>
            <a:xfrm>
              <a:off x="542655" y="1752527"/>
              <a:ext cx="8048303"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Merging currencies with other countries is similar to having a hard peg exchange rate because it is, in effect, a decision to have a permanently fixed exchange rate with those countries. </a:t>
              </a:r>
            </a:p>
          </p:txBody>
        </p:sp>
      </p:grpSp>
    </p:spTree>
    <p:extLst>
      <p:ext uri="{BB962C8B-B14F-4D97-AF65-F5344CB8AC3E}">
        <p14:creationId xmlns:p14="http://schemas.microsoft.com/office/powerpoint/2010/main" val="1881738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3" name="Google Shape;103;p15"/>
          <p:cNvSpPr txBox="1">
            <a:spLocks noGrp="1"/>
          </p:cNvSpPr>
          <p:nvPr>
            <p:ph type="title" idx="4294967295"/>
          </p:nvPr>
        </p:nvSpPr>
        <p:spPr>
          <a:xfrm>
            <a:off x="1524001" y="338445"/>
            <a:ext cx="9144000" cy="5541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On Your Own</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1</a:t>
            </a:r>
          </a:p>
        </p:txBody>
      </p:sp>
      <p:cxnSp>
        <p:nvCxnSpPr>
          <p:cNvPr id="105" name="Google Shape;105;p15">
            <a:extLst>
              <a:ext uri="{C183D7F6-B498-43B3-948B-1728B52AA6E4}">
                <adec:decorative xmlns:adec="http://schemas.microsoft.com/office/drawing/2017/decorative" val="1"/>
              </a:ext>
            </a:extLst>
          </p:cNvPr>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grpSp>
        <p:nvGrpSpPr>
          <p:cNvPr id="15" name="Group 14" descr="Suppose that you are an economic advisor to the U.S. president. The economy is near its potential GDP, but the president is pressuring the Federal Reserve to decrease interest rates. If asked, what would you tell the president about this policy’s effect on aggregate demand and exchange rates?">
            <a:extLst>
              <a:ext uri="{FF2B5EF4-FFF2-40B4-BE49-F238E27FC236}">
                <a16:creationId xmlns:a16="http://schemas.microsoft.com/office/drawing/2014/main" id="{261952C0-B159-412D-A774-800FC4BF6578}"/>
              </a:ext>
            </a:extLst>
          </p:cNvPr>
          <p:cNvGrpSpPr/>
          <p:nvPr/>
        </p:nvGrpSpPr>
        <p:grpSpPr>
          <a:xfrm>
            <a:off x="2066922" y="1364119"/>
            <a:ext cx="8058154" cy="1631216"/>
            <a:chOff x="542923" y="1736761"/>
            <a:chExt cx="8058154" cy="1631216"/>
          </a:xfrm>
          <a:solidFill>
            <a:srgbClr val="627981"/>
          </a:solidFill>
        </p:grpSpPr>
        <p:sp>
          <p:nvSpPr>
            <p:cNvPr id="16" name="Rectangle 15">
              <a:extLst>
                <a:ext uri="{FF2B5EF4-FFF2-40B4-BE49-F238E27FC236}">
                  <a16:creationId xmlns:a16="http://schemas.microsoft.com/office/drawing/2014/main" id="{AD5C8AF1-CFBB-4FD3-8465-BADB32BFF6A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AC340675-2126-4F22-B8D4-D69E812E3048}"/>
                </a:ext>
              </a:extLst>
            </p:cNvPr>
            <p:cNvSpPr txBox="1"/>
            <p:nvPr/>
          </p:nvSpPr>
          <p:spPr>
            <a:xfrm>
              <a:off x="542923" y="1736761"/>
              <a:ext cx="8058154" cy="1631216"/>
            </a:xfrm>
            <a:prstGeom prst="rect">
              <a:avLst/>
            </a:prstGeom>
            <a:grpFill/>
          </p:spPr>
          <p:txBody>
            <a:bodyPr wrap="square" rtlCol="0">
              <a:spAutoFit/>
            </a:bodyPr>
            <a:lstStyle/>
            <a:p>
              <a:pPr algn="ctr"/>
              <a:r>
                <a:rPr lang="en-US" sz="2000" dirty="0">
                  <a:solidFill>
                    <a:schemeClr val="bg1"/>
                  </a:solidFill>
                </a:rPr>
                <a:t>Suppose that you are an economic advisor to the U.S. president. The economy is near its potential GDP, but the president is pressuring the Federal Reserve to decrease interest rates. If asked, what would you tell the president about this policy’s effect on aggregate demand and exchange rates?</a:t>
              </a:r>
            </a:p>
          </p:txBody>
        </p:sp>
      </p:grpSp>
      <p:pic>
        <p:nvPicPr>
          <p:cNvPr id="3" name="Picture 2" descr="A person in a suit and tie pointing to the camera">
            <a:extLst>
              <a:ext uri="{FF2B5EF4-FFF2-40B4-BE49-F238E27FC236}">
                <a16:creationId xmlns:a16="http://schemas.microsoft.com/office/drawing/2014/main" id="{FC600B58-2973-41C2-B20F-6759BD83D07B}"/>
              </a:ext>
            </a:extLst>
          </p:cNvPr>
          <p:cNvPicPr>
            <a:picLocks noChangeAspect="1"/>
          </p:cNvPicPr>
          <p:nvPr/>
        </p:nvPicPr>
        <p:blipFill>
          <a:blip r:embed="rId3"/>
          <a:stretch>
            <a:fillRect/>
          </a:stretch>
        </p:blipFill>
        <p:spPr>
          <a:xfrm>
            <a:off x="3507440" y="3226409"/>
            <a:ext cx="5177117" cy="3429000"/>
          </a:xfrm>
          <a:prstGeom prst="rect">
            <a:avLst/>
          </a:prstGeom>
        </p:spPr>
      </p:pic>
    </p:spTree>
    <p:extLst>
      <p:ext uri="{BB962C8B-B14F-4D97-AF65-F5344CB8AC3E}">
        <p14:creationId xmlns:p14="http://schemas.microsoft.com/office/powerpoint/2010/main" val="20774509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3" name="Google Shape;103;p15"/>
          <p:cNvSpPr txBox="1">
            <a:spLocks noGrp="1"/>
          </p:cNvSpPr>
          <p:nvPr>
            <p:ph type="title" idx="4294967295"/>
          </p:nvPr>
        </p:nvSpPr>
        <p:spPr>
          <a:xfrm>
            <a:off x="1524001" y="338445"/>
            <a:ext cx="9144000" cy="5541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On Your Own</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2</a:t>
            </a:r>
          </a:p>
        </p:txBody>
      </p:sp>
      <p:cxnSp>
        <p:nvCxnSpPr>
          <p:cNvPr id="105" name="Google Shape;105;p15">
            <a:extLst>
              <a:ext uri="{C183D7F6-B498-43B3-948B-1728B52AA6E4}">
                <adec:decorative xmlns:adec="http://schemas.microsoft.com/office/drawing/2017/decorative" val="1"/>
              </a:ext>
            </a:extLst>
          </p:cNvPr>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grpSp>
        <p:nvGrpSpPr>
          <p:cNvPr id="15" name="Group 14" descr="Suppose that you are an economic advisor to the U.S. president. The economy is near its potential GDP, but the president is pressuring the Federal Reserve to decrease interest rates. If asked, what would you tell the president about this policy’s effect on aggregate demand and exchange rates?&#10;&#10;If the Fed decreases interest rates, the consumption and investment components of aggregate demand will increase. If interest rates are lower in the U.S., foreign investors will sell dollars and buy currencies of countries with higher interest rates. This will cause the dollar to depreciate since the U.S. has a floating exchange rate policy. If the dollar depreciates, U.S. exports will increase, and imports will decrease, which will also add to aggregate demand. If pursued when the economy is close to potential GDP, this policy, which will increase aggregate demand, could cause inflation.&#10;">
            <a:extLst>
              <a:ext uri="{FF2B5EF4-FFF2-40B4-BE49-F238E27FC236}">
                <a16:creationId xmlns:a16="http://schemas.microsoft.com/office/drawing/2014/main" id="{261952C0-B159-412D-A774-800FC4BF6578}"/>
              </a:ext>
            </a:extLst>
          </p:cNvPr>
          <p:cNvGrpSpPr/>
          <p:nvPr/>
        </p:nvGrpSpPr>
        <p:grpSpPr>
          <a:xfrm>
            <a:off x="2066923" y="1518500"/>
            <a:ext cx="8058154" cy="4843939"/>
            <a:chOff x="542923" y="1736761"/>
            <a:chExt cx="8058154" cy="4843939"/>
          </a:xfrm>
          <a:solidFill>
            <a:srgbClr val="627981"/>
          </a:solidFill>
        </p:grpSpPr>
        <p:sp>
          <p:nvSpPr>
            <p:cNvPr id="16" name="Rectangle 15">
              <a:extLst>
                <a:ext uri="{FF2B5EF4-FFF2-40B4-BE49-F238E27FC236}">
                  <a16:creationId xmlns:a16="http://schemas.microsoft.com/office/drawing/2014/main" id="{AD5C8AF1-CFBB-4FD3-8465-BADB32BFF6A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AC340675-2126-4F22-B8D4-D69E812E3048}"/>
                </a:ext>
              </a:extLst>
            </p:cNvPr>
            <p:cNvSpPr txBox="1"/>
            <p:nvPr/>
          </p:nvSpPr>
          <p:spPr>
            <a:xfrm>
              <a:off x="542923" y="1871719"/>
              <a:ext cx="8058154" cy="4708981"/>
            </a:xfrm>
            <a:prstGeom prst="rect">
              <a:avLst/>
            </a:prstGeom>
            <a:grpFill/>
          </p:spPr>
          <p:txBody>
            <a:bodyPr wrap="square" rtlCol="0">
              <a:spAutoFit/>
            </a:bodyPr>
            <a:lstStyle/>
            <a:p>
              <a:pPr algn="ctr"/>
              <a:r>
                <a:rPr lang="en-US" sz="2000" dirty="0">
                  <a:solidFill>
                    <a:schemeClr val="bg1"/>
                  </a:solidFill>
                </a:rPr>
                <a:t>Suppose that you are an economic advisor to the U.S. president. The economy is near its potential GDP, but the president is pressuring the Federal Reserve to decrease interest rates. If asked, what would you tell the president about this policy’s effect on aggregate demand and exchange rates?</a:t>
              </a:r>
            </a:p>
            <a:p>
              <a:pPr algn="ctr"/>
              <a:endParaRPr lang="en-US" sz="2000" dirty="0">
                <a:solidFill>
                  <a:schemeClr val="bg1"/>
                </a:solidFill>
              </a:endParaRPr>
            </a:p>
            <a:p>
              <a:pPr algn="ctr"/>
              <a:r>
                <a:rPr lang="en-US" sz="2000" i="1" dirty="0">
                  <a:solidFill>
                    <a:schemeClr val="bg1"/>
                  </a:solidFill>
                </a:rPr>
                <a:t>If the Fed decreases interest rates, the consumption and investment components of aggregate demand will increase. If interest rates are lower in the U.S., foreign investors will sell dollars and buy currencies of countries with higher interest rates. This will cause the dollar to depreciate since the U.S. has a floating exchange rate policy. If the dollar depreciates, U.S. exports will increase, and imports will decrease, which will also add to aggregate demand. If pursued when the economy is close to potential GDP, this policy, which will increase aggregate demand, could cause inflation.</a:t>
              </a:r>
            </a:p>
            <a:p>
              <a:pPr algn="ctr"/>
              <a:endParaRPr lang="en-US" sz="2000" i="1" dirty="0">
                <a:solidFill>
                  <a:schemeClr val="bg1"/>
                </a:solidFill>
              </a:endParaRPr>
            </a:p>
          </p:txBody>
        </p:sp>
      </p:grpSp>
    </p:spTree>
    <p:extLst>
      <p:ext uri="{BB962C8B-B14F-4D97-AF65-F5344CB8AC3E}">
        <p14:creationId xmlns:p14="http://schemas.microsoft.com/office/powerpoint/2010/main" val="31442996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8" name="Google Shape;208;p21"/>
          <p:cNvSpPr txBox="1">
            <a:spLocks noGrp="1"/>
          </p:cNvSpPr>
          <p:nvPr>
            <p:ph type="title" idx="4294967295"/>
          </p:nvPr>
        </p:nvSpPr>
        <p:spPr>
          <a:xfrm>
            <a:off x="1524001" y="288568"/>
            <a:ext cx="9144000" cy="553998"/>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Summary</a:t>
            </a:r>
            <a:endParaRPr kumimoji="0" lang="en-US" sz="1800" b="0" i="0" u="none" strike="noStrike" kern="1200" cap="none" spc="0" normalizeH="0" baseline="-25000" noProof="0" dirty="0">
              <a:ln>
                <a:noFill/>
              </a:ln>
              <a:solidFill>
                <a:schemeClr val="tx1"/>
              </a:solidFill>
              <a:effectLst/>
              <a:uLnTx/>
              <a:uFillTx/>
              <a:latin typeface="+mn-lt"/>
              <a:ea typeface="+mn-ea"/>
              <a:cs typeface="+mn-cs"/>
            </a:endParaRPr>
          </a:p>
        </p:txBody>
      </p:sp>
      <p:sp>
        <p:nvSpPr>
          <p:cNvPr id="209" name="Google Shape;209;p21"/>
          <p:cNvSpPr txBox="1"/>
          <p:nvPr/>
        </p:nvSpPr>
        <p:spPr>
          <a:xfrm>
            <a:off x="7001041" y="6067198"/>
            <a:ext cx="3666961" cy="55399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dirty="0">
                <a:solidFill>
                  <a:schemeClr val="lt1"/>
                </a:solidFill>
                <a:latin typeface="Century Gothic"/>
                <a:ea typeface="Century Gothic"/>
                <a:cs typeface="Century Gothic"/>
                <a:sym typeface="Century Gothic"/>
              </a:rPr>
              <a:t>HAWKES</a:t>
            </a:r>
            <a:r>
              <a:rPr lang="en-US" sz="2800" dirty="0">
                <a:solidFill>
                  <a:schemeClr val="lt1"/>
                </a:solidFill>
                <a:latin typeface="Century Gothic"/>
                <a:ea typeface="Century Gothic"/>
                <a:cs typeface="Century Gothic"/>
                <a:sym typeface="Century Gothic"/>
              </a:rPr>
              <a:t> LEARNING</a:t>
            </a:r>
            <a:endParaRPr dirty="0"/>
          </a:p>
        </p:txBody>
      </p:sp>
      <p:cxnSp>
        <p:nvCxnSpPr>
          <p:cNvPr id="210" name="Google Shape;210;p21">
            <a:extLst>
              <a:ext uri="{C183D7F6-B498-43B3-948B-1728B52AA6E4}">
                <adec:decorative xmlns:adec="http://schemas.microsoft.com/office/drawing/2017/decorative" val="1"/>
              </a:ext>
            </a:extLst>
          </p:cNvPr>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sp>
        <p:nvSpPr>
          <p:cNvPr id="211" name="Google Shape;211;p21">
            <a:extLst>
              <a:ext uri="{C183D7F6-B498-43B3-948B-1728B52AA6E4}">
                <adec:decorative xmlns:adec="http://schemas.microsoft.com/office/drawing/2017/decorative" val="1"/>
              </a:ext>
            </a:extLst>
          </p:cNvPr>
          <p:cNvSpPr txBox="1"/>
          <p:nvPr/>
        </p:nvSpPr>
        <p:spPr>
          <a:xfrm>
            <a:off x="1459469" y="1341780"/>
            <a:ext cx="9273061" cy="4708981"/>
          </a:xfrm>
          <a:prstGeom prst="rect">
            <a:avLst/>
          </a:prstGeom>
          <a:solidFill>
            <a:srgbClr val="62798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b="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b="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b="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b="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b="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b="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b="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b="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b="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b="0" dirty="0">
              <a:solidFill>
                <a:schemeClr val="dk1"/>
              </a:solidFill>
              <a:latin typeface="Calibri"/>
              <a:ea typeface="Calibri"/>
              <a:cs typeface="Calibri"/>
              <a:sym typeface="Calibri"/>
            </a:endParaRPr>
          </a:p>
        </p:txBody>
      </p:sp>
      <p:sp>
        <p:nvSpPr>
          <p:cNvPr id="212" name="Google Shape;212;p21"/>
          <p:cNvSpPr txBox="1"/>
          <p:nvPr/>
        </p:nvSpPr>
        <p:spPr>
          <a:xfrm>
            <a:off x="1699499" y="1433251"/>
            <a:ext cx="8793000" cy="4440900"/>
          </a:xfrm>
          <a:prstGeom prst="rect">
            <a:avLst/>
          </a:prstGeom>
          <a:solidFill>
            <a:srgbClr val="627981"/>
          </a:solidFill>
          <a:ln>
            <a:noFill/>
          </a:ln>
        </p:spPr>
        <p:txBody>
          <a:bodyPr spcFirstLastPara="1" wrap="square" lIns="91425" tIns="45700" rIns="91425" bIns="45700" anchor="t" anchorCtr="0">
            <a:noAutofit/>
          </a:bodyPr>
          <a:lstStyle/>
          <a:p>
            <a:pPr marL="457200" marR="0" lvl="0" indent="-368300" algn="l" rtl="0">
              <a:spcBef>
                <a:spcPts val="0"/>
              </a:spcBef>
              <a:spcAft>
                <a:spcPts val="0"/>
              </a:spcAft>
              <a:buClr>
                <a:schemeClr val="bg1"/>
              </a:buClr>
              <a:buSzPts val="2200"/>
              <a:buFont typeface="Arial" panose="020B0604020202020204" pitchFamily="34" charset="0"/>
              <a:buChar char="•"/>
            </a:pPr>
            <a:r>
              <a:rPr lang="en-US" sz="2200" dirty="0">
                <a:solidFill>
                  <a:schemeClr val="bg1"/>
                </a:solidFill>
                <a:latin typeface="Calibri"/>
                <a:ea typeface="Calibri"/>
                <a:cs typeface="Calibri"/>
                <a:sym typeface="Calibri"/>
              </a:rPr>
              <a:t>With a floating exchange rate policy, a government determines its country's exchange rate in the foreign exchange market.</a:t>
            </a:r>
          </a:p>
          <a:p>
            <a:pPr marL="457200" marR="0" lvl="0" indent="-368300" algn="l" rtl="0">
              <a:spcBef>
                <a:spcPts val="0"/>
              </a:spcBef>
              <a:spcAft>
                <a:spcPts val="0"/>
              </a:spcAft>
              <a:buClr>
                <a:schemeClr val="bg1"/>
              </a:buClr>
              <a:buSzPts val="2200"/>
              <a:buFont typeface="Arial" panose="020B0604020202020204" pitchFamily="34" charset="0"/>
              <a:buChar char="•"/>
            </a:pPr>
            <a:endParaRPr sz="22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2200" dirty="0">
                <a:solidFill>
                  <a:schemeClr val="bg1"/>
                </a:solidFill>
                <a:latin typeface="Calibri"/>
                <a:ea typeface="Calibri"/>
                <a:cs typeface="Calibri"/>
                <a:sym typeface="Calibri"/>
              </a:rPr>
              <a:t>With a soft peg exchange rate policy, the foreign exchange market usually determines a country's exchange rate, but the government sometimes intervenes to strengthen or weaken it. </a:t>
            </a:r>
          </a:p>
          <a:p>
            <a:pPr marL="457200" marR="0" lvl="0" indent="-368300" algn="l" rtl="0">
              <a:spcBef>
                <a:spcPts val="0"/>
              </a:spcBef>
              <a:spcAft>
                <a:spcPts val="0"/>
              </a:spcAft>
              <a:buClr>
                <a:schemeClr val="bg1"/>
              </a:buClr>
              <a:buSzPts val="2200"/>
              <a:buFont typeface="Arial" panose="020B0604020202020204" pitchFamily="34" charset="0"/>
              <a:buChar char="•"/>
            </a:pPr>
            <a:endParaRPr sz="22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2200" dirty="0">
                <a:solidFill>
                  <a:schemeClr val="bg1"/>
                </a:solidFill>
                <a:latin typeface="Calibri"/>
                <a:ea typeface="Calibri"/>
                <a:cs typeface="Calibri"/>
                <a:sym typeface="Calibri"/>
              </a:rPr>
              <a:t>With a hard peg exchange rate policy, the government chooses an exchange rate. </a:t>
            </a:r>
          </a:p>
          <a:p>
            <a:pPr marL="457200" marR="0" lvl="0" indent="-368300" algn="l" rtl="0">
              <a:spcBef>
                <a:spcPts val="0"/>
              </a:spcBef>
              <a:spcAft>
                <a:spcPts val="0"/>
              </a:spcAft>
              <a:buClr>
                <a:schemeClr val="bg1"/>
              </a:buClr>
              <a:buSzPts val="2200"/>
              <a:buFont typeface="Arial" panose="020B0604020202020204" pitchFamily="34" charset="0"/>
              <a:buChar char="•"/>
            </a:pPr>
            <a:endParaRPr sz="22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2200" dirty="0">
                <a:solidFill>
                  <a:schemeClr val="bg1"/>
                </a:solidFill>
                <a:latin typeface="Calibri"/>
                <a:ea typeface="Calibri"/>
                <a:cs typeface="Calibri"/>
                <a:sym typeface="Calibri"/>
              </a:rPr>
              <a:t>With merged currency, exchange rate movements don’t affect trade.</a:t>
            </a:r>
          </a:p>
          <a:p>
            <a:pPr marL="457200" marR="0" lvl="0" indent="-368300" algn="l" rtl="0">
              <a:spcBef>
                <a:spcPts val="0"/>
              </a:spcBef>
              <a:spcAft>
                <a:spcPts val="0"/>
              </a:spcAft>
              <a:buClr>
                <a:schemeClr val="bg1"/>
              </a:buClr>
              <a:buSzPts val="2200"/>
              <a:buFont typeface="Arial" panose="020B0604020202020204" pitchFamily="34" charset="0"/>
              <a:buChar char="•"/>
            </a:pPr>
            <a:endParaRPr lang="en-US" sz="22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2200" dirty="0">
                <a:solidFill>
                  <a:schemeClr val="bg1"/>
                </a:solidFill>
                <a:latin typeface="Calibri"/>
                <a:ea typeface="Calibri"/>
                <a:cs typeface="Calibri"/>
                <a:sym typeface="Calibri"/>
              </a:rPr>
              <a:t>The lines between the four exchange rate policies can blend together.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Shape 216"/>
        <p:cNvGrpSpPr/>
        <p:nvPr/>
      </p:nvGrpSpPr>
      <p:grpSpPr>
        <a:xfrm>
          <a:off x="0" y="0"/>
          <a:ext cx="0" cy="0"/>
          <a:chOff x="0" y="0"/>
          <a:chExt cx="0" cy="0"/>
        </a:xfrm>
      </p:grpSpPr>
      <p:cxnSp>
        <p:nvCxnSpPr>
          <p:cNvPr id="217" name="Google Shape;217;p22">
            <a:extLst>
              <a:ext uri="{C183D7F6-B498-43B3-948B-1728B52AA6E4}">
                <adec:decorative xmlns:adec="http://schemas.microsoft.com/office/drawing/2017/decorative" val="1"/>
              </a:ext>
            </a:extLst>
          </p:cNvPr>
          <p:cNvCxnSpPr/>
          <p:nvPr/>
        </p:nvCxnSpPr>
        <p:spPr>
          <a:xfrm>
            <a:off x="1859169" y="2729726"/>
            <a:ext cx="8429625" cy="0"/>
          </a:xfrm>
          <a:prstGeom prst="straightConnector1">
            <a:avLst/>
          </a:prstGeom>
          <a:noFill/>
          <a:ln w="12700" cap="flat" cmpd="sng">
            <a:solidFill>
              <a:schemeClr val="lt1"/>
            </a:solidFill>
            <a:prstDash val="solid"/>
            <a:miter lim="800000"/>
            <a:headEnd type="none" w="sm" len="sm"/>
            <a:tailEnd type="none" w="sm" len="sm"/>
          </a:ln>
        </p:spPr>
      </p:cxnSp>
      <p:sp>
        <p:nvSpPr>
          <p:cNvPr id="2" name="Title 1">
            <a:extLst>
              <a:ext uri="{FF2B5EF4-FFF2-40B4-BE49-F238E27FC236}">
                <a16:creationId xmlns:a16="http://schemas.microsoft.com/office/drawing/2014/main" id="{6654B521-34EF-D5EC-ACD0-5FBEC404ADD1}"/>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Hawkes Learning</a:t>
            </a:r>
          </a:p>
        </p:txBody>
      </p:sp>
      <p:sp>
        <p:nvSpPr>
          <p:cNvPr id="218" name="Google Shape;218;p22"/>
          <p:cNvSpPr txBox="1"/>
          <p:nvPr/>
        </p:nvSpPr>
        <p:spPr>
          <a:xfrm>
            <a:off x="1524000" y="1410227"/>
            <a:ext cx="9144000" cy="1200329"/>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7200" b="1">
                <a:solidFill>
                  <a:schemeClr val="lt1"/>
                </a:solidFill>
                <a:latin typeface="Century Gothic"/>
                <a:ea typeface="Century Gothic"/>
                <a:cs typeface="Century Gothic"/>
                <a:sym typeface="Century Gothic"/>
              </a:rPr>
              <a:t>HAWKES</a:t>
            </a:r>
            <a:r>
              <a:rPr lang="en-US" sz="7200">
                <a:solidFill>
                  <a:schemeClr val="lt1"/>
                </a:solidFill>
                <a:latin typeface="Century Gothic"/>
                <a:ea typeface="Century Gothic"/>
                <a:cs typeface="Century Gothic"/>
                <a:sym typeface="Century Gothic"/>
              </a:rPr>
              <a:t> LEARNING</a:t>
            </a:r>
            <a:endParaRPr/>
          </a:p>
        </p:txBody>
      </p:sp>
      <p:pic>
        <p:nvPicPr>
          <p:cNvPr id="219" name="Google Shape;219;p22">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3281108" y="3050910"/>
            <a:ext cx="609600" cy="609600"/>
          </a:xfrm>
          <a:prstGeom prst="rect">
            <a:avLst/>
          </a:prstGeom>
          <a:noFill/>
          <a:ln>
            <a:noFill/>
          </a:ln>
        </p:spPr>
      </p:pic>
      <p:pic>
        <p:nvPicPr>
          <p:cNvPr id="220" name="Google Shape;220;p22">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a:off x="4666179" y="3050910"/>
            <a:ext cx="609600" cy="609600"/>
          </a:xfrm>
          <a:prstGeom prst="rect">
            <a:avLst/>
          </a:prstGeom>
          <a:noFill/>
          <a:ln>
            <a:noFill/>
          </a:ln>
        </p:spPr>
      </p:pic>
      <p:pic>
        <p:nvPicPr>
          <p:cNvPr id="221" name="Google Shape;221;p22">
            <a:extLst>
              <a:ext uri="{C183D7F6-B498-43B3-948B-1728B52AA6E4}">
                <adec:decorative xmlns:adec="http://schemas.microsoft.com/office/drawing/2017/decorative" val="1"/>
              </a:ext>
            </a:extLst>
          </p:cNvPr>
          <p:cNvPicPr preferRelativeResize="0"/>
          <p:nvPr/>
        </p:nvPicPr>
        <p:blipFill rotWithShape="1">
          <a:blip r:embed="rId5">
            <a:alphaModFix/>
          </a:blip>
          <a:srcRect/>
          <a:stretch/>
        </p:blipFill>
        <p:spPr>
          <a:xfrm>
            <a:off x="6217122" y="3050910"/>
            <a:ext cx="609600" cy="609600"/>
          </a:xfrm>
          <a:prstGeom prst="rect">
            <a:avLst/>
          </a:prstGeom>
          <a:noFill/>
          <a:ln>
            <a:noFill/>
          </a:ln>
        </p:spPr>
      </p:pic>
      <p:pic>
        <p:nvPicPr>
          <p:cNvPr id="222" name="Google Shape;222;p22">
            <a:extLst>
              <a:ext uri="{C183D7F6-B498-43B3-948B-1728B52AA6E4}">
                <adec:decorative xmlns:adec="http://schemas.microsoft.com/office/drawing/2017/decorative" val="1"/>
              </a:ext>
            </a:extLst>
          </p:cNvPr>
          <p:cNvPicPr preferRelativeResize="0"/>
          <p:nvPr/>
        </p:nvPicPr>
        <p:blipFill rotWithShape="1">
          <a:blip r:embed="rId6">
            <a:alphaModFix/>
          </a:blip>
          <a:srcRect/>
          <a:stretch/>
        </p:blipFill>
        <p:spPr>
          <a:xfrm>
            <a:off x="7768065" y="3050910"/>
            <a:ext cx="609600" cy="6096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190" y="404422"/>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Exchange Rate Policies</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1</a:t>
            </a:r>
            <a:endParaRPr kumimoji="0" lang="en-US" sz="3200" b="0" i="0" u="none" strike="noStrike" kern="1200" cap="none" spc="0" normalizeH="0" baseline="-25000" noProof="0" dirty="0">
              <a:ln>
                <a:noFill/>
              </a:ln>
              <a:solidFill>
                <a:schemeClr val="tx1"/>
              </a:solidFill>
              <a:effectLst/>
              <a:uLnTx/>
              <a:uFillTx/>
              <a:latin typeface="+mn-lt"/>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Exchange rate policies come in a range of different forms based on the following approaches:&#10;">
            <a:extLst>
              <a:ext uri="{FF2B5EF4-FFF2-40B4-BE49-F238E27FC236}">
                <a16:creationId xmlns:a16="http://schemas.microsoft.com/office/drawing/2014/main" id="{F206F903-0E48-4B2D-831E-FF1BD1ADBE8A}"/>
              </a:ext>
            </a:extLst>
          </p:cNvPr>
          <p:cNvGrpSpPr/>
          <p:nvPr/>
        </p:nvGrpSpPr>
        <p:grpSpPr>
          <a:xfrm>
            <a:off x="2066519" y="1612443"/>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algn="ctr"/>
              <a:r>
                <a:rPr lang="en-US" sz="2000" dirty="0">
                  <a:solidFill>
                    <a:schemeClr val="bg1"/>
                  </a:solidFill>
                </a:rPr>
                <a:t>Exchange rate policies come in a range of different forms based on the following approaches:</a:t>
              </a:r>
            </a:p>
          </p:txBody>
        </p:sp>
      </p:grpSp>
      <p:pic>
        <p:nvPicPr>
          <p:cNvPr id="4" name="Picture 3" descr="Floating exchange rates: completely determined by market forces. Soft exchange rates: the market usually determines the exchange rate, but the central bank sometimes intervenes. Hard exchange rate pegs: central bank intervenes in the market to keep currency fixed at a certain level. Merging currencies: the currency is made identical to the currency of another nation.">
            <a:extLst>
              <a:ext uri="{FF2B5EF4-FFF2-40B4-BE49-F238E27FC236}">
                <a16:creationId xmlns:a16="http://schemas.microsoft.com/office/drawing/2014/main" id="{853C82FA-FEC5-419F-909A-C5397FBD95CD}"/>
              </a:ext>
            </a:extLst>
          </p:cNvPr>
          <p:cNvPicPr>
            <a:picLocks noChangeAspect="1"/>
          </p:cNvPicPr>
          <p:nvPr/>
        </p:nvPicPr>
        <p:blipFill>
          <a:blip r:embed="rId3"/>
          <a:stretch>
            <a:fillRect/>
          </a:stretch>
        </p:blipFill>
        <p:spPr>
          <a:xfrm>
            <a:off x="253484" y="2843385"/>
            <a:ext cx="11685032" cy="3458026"/>
          </a:xfrm>
          <a:prstGeom prst="rect">
            <a:avLst/>
          </a:prstGeom>
        </p:spPr>
      </p:pic>
    </p:spTree>
    <p:extLst>
      <p:ext uri="{BB962C8B-B14F-4D97-AF65-F5344CB8AC3E}">
        <p14:creationId xmlns:p14="http://schemas.microsoft.com/office/powerpoint/2010/main" val="1937665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Floating Exchange Rates</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1</a:t>
            </a:r>
            <a:endParaRPr kumimoji="0" lang="en-US" sz="3200" b="0" i="0" u="none" strike="noStrike" kern="1200" cap="none" spc="0" normalizeH="0" baseline="-25000" noProof="0" dirty="0">
              <a:ln>
                <a:noFill/>
              </a:ln>
              <a:solidFill>
                <a:schemeClr val="tx1"/>
              </a:solidFill>
              <a:effectLst/>
              <a:uLnTx/>
              <a:uFillTx/>
              <a:latin typeface="+mn-lt"/>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A floating exchange rate is a policy that allows the foreign exchange market to set exchange rates.">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floating exchange rate </a:t>
              </a:r>
              <a:r>
                <a:rPr lang="en-US" sz="2000" dirty="0">
                  <a:solidFill>
                    <a:schemeClr val="bg1"/>
                  </a:solidFill>
                </a:rPr>
                <a:t>is a policy that allows the foreign exchange market to set exchange rates.</a:t>
              </a:r>
            </a:p>
          </p:txBody>
        </p:sp>
      </p:grpSp>
      <p:grpSp>
        <p:nvGrpSpPr>
          <p:cNvPr id="12" name="Group 11" descr="The U.S. dollar is a floating exchange rate, as are the currencies of about 40% of the countries in the world economy.">
            <a:extLst>
              <a:ext uri="{FF2B5EF4-FFF2-40B4-BE49-F238E27FC236}">
                <a16:creationId xmlns:a16="http://schemas.microsoft.com/office/drawing/2014/main" id="{1FCE88C0-12B0-4BFD-B1EC-2AFE88155099}"/>
              </a:ext>
            </a:extLst>
          </p:cNvPr>
          <p:cNvGrpSpPr/>
          <p:nvPr/>
        </p:nvGrpSpPr>
        <p:grpSpPr>
          <a:xfrm>
            <a:off x="2066922" y="2489139"/>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58421" y="1779546"/>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dollar is a floating exchange rate, as are the currencies of about 40% of the countries in the world economy.</a:t>
              </a:r>
            </a:p>
          </p:txBody>
        </p:sp>
      </p:grpSp>
      <p:grpSp>
        <p:nvGrpSpPr>
          <p:cNvPr id="14" name="Group 13" descr="The major concern with this policy is that exchange rates can move a great deal in a short time.">
            <a:extLst>
              <a:ext uri="{FF2B5EF4-FFF2-40B4-BE49-F238E27FC236}">
                <a16:creationId xmlns:a16="http://schemas.microsoft.com/office/drawing/2014/main" id="{017D15F8-5259-42B4-8036-CC9261B702B6}"/>
              </a:ext>
            </a:extLst>
          </p:cNvPr>
          <p:cNvGrpSpPr/>
          <p:nvPr/>
        </p:nvGrpSpPr>
        <p:grpSpPr>
          <a:xfrm>
            <a:off x="2066654" y="3405628"/>
            <a:ext cx="8058422" cy="806935"/>
            <a:chOff x="542655" y="1736761"/>
            <a:chExt cx="8058422" cy="806935"/>
          </a:xfrm>
          <a:solidFill>
            <a:srgbClr val="627981"/>
          </a:solidFill>
        </p:grpSpPr>
        <p:sp>
          <p:nvSpPr>
            <p:cNvPr id="16" name="Rectangle 15">
              <a:extLst>
                <a:ext uri="{FF2B5EF4-FFF2-40B4-BE49-F238E27FC236}">
                  <a16:creationId xmlns:a16="http://schemas.microsoft.com/office/drawing/2014/main" id="{41010B44-1C6D-4C91-8886-E67FF45702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912E3096-E4EE-4560-A767-662C241DF167}"/>
                </a:ext>
              </a:extLst>
            </p:cNvPr>
            <p:cNvSpPr txBox="1"/>
            <p:nvPr/>
          </p:nvSpPr>
          <p:spPr>
            <a:xfrm>
              <a:off x="542655" y="1784059"/>
              <a:ext cx="8048303"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major concern with this policy is that exchange rates can move a great deal in a short time.</a:t>
              </a:r>
            </a:p>
          </p:txBody>
        </p:sp>
      </p:grpSp>
    </p:spTree>
    <p:extLst>
      <p:ext uri="{BB962C8B-B14F-4D97-AF65-F5344CB8AC3E}">
        <p14:creationId xmlns:p14="http://schemas.microsoft.com/office/powerpoint/2010/main" val="2056524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Floating Exchange Rates</a:t>
            </a:r>
            <a:r>
              <a:rPr kumimoji="0" lang="en-US" sz="3000" b="0" i="0" u="none" strike="noStrike" kern="1200" cap="none" spc="0" normalizeH="0" baseline="-25000" noProof="0" dirty="0">
                <a:ln>
                  <a:noFill/>
                </a:ln>
                <a:solidFill>
                  <a:prstClr val="black"/>
                </a:solidFill>
                <a:effectLst/>
                <a:uLnTx/>
                <a:uFillTx/>
                <a:latin typeface="Century Gothic"/>
                <a:ea typeface="Century Gothic"/>
                <a:cs typeface="Century Gothic"/>
                <a:sym typeface="Century Gothic"/>
              </a:rPr>
              <a:t>2</a:t>
            </a:r>
            <a:endParaRPr kumimoji="0" lang="en-US" sz="3200" b="0" i="0" u="none" strike="noStrike" kern="1200" cap="none" spc="0" normalizeH="0" baseline="-2500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Even seemingly stable exchange rates, such as JPY/USD, can vary when closely examined over time. This figure shows a relatively stable rate between 2011 and 2013, before the yen drastically depreciated in 2013 and 2014. The rate was relatively stable between 2017 and 2021, before the yen started to immensely appreciate.&#10;">
            <a:extLst>
              <a:ext uri="{FF2B5EF4-FFF2-40B4-BE49-F238E27FC236}">
                <a16:creationId xmlns:a16="http://schemas.microsoft.com/office/drawing/2014/main" id="{F206F903-0E48-4B2D-831E-FF1BD1ADBE8A}"/>
              </a:ext>
            </a:extLst>
          </p:cNvPr>
          <p:cNvGrpSpPr/>
          <p:nvPr/>
        </p:nvGrpSpPr>
        <p:grpSpPr>
          <a:xfrm>
            <a:off x="1639705" y="5329289"/>
            <a:ext cx="8912590" cy="1305627"/>
            <a:chOff x="542655" y="1736761"/>
            <a:chExt cx="8058422" cy="1521658"/>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1477328"/>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Even seemingly stable exchange rates, such as JPY/USD, can vary when closely examined over time. This figure shows a relatively stable rate between 2011 and 2013, before the yen drastically depreciated in 2013 and 2014. The rate was relatively stable between 2017 and 2021, before the yen started to immensely appreciate.</a:t>
              </a:r>
            </a:p>
          </p:txBody>
        </p:sp>
      </p:grpSp>
      <p:pic>
        <p:nvPicPr>
          <p:cNvPr id="3" name="Picture 2" descr="A graph showing the yen-per-dollar exchange rate from 2000 to 2022">
            <a:extLst>
              <a:ext uri="{FF2B5EF4-FFF2-40B4-BE49-F238E27FC236}">
                <a16:creationId xmlns:a16="http://schemas.microsoft.com/office/drawing/2014/main" id="{A4D4EDC0-83A2-6104-0B8D-72BDD2358567}"/>
              </a:ext>
            </a:extLst>
          </p:cNvPr>
          <p:cNvPicPr>
            <a:picLocks noChangeAspect="1"/>
          </p:cNvPicPr>
          <p:nvPr/>
        </p:nvPicPr>
        <p:blipFill>
          <a:blip r:embed="rId3"/>
          <a:stretch>
            <a:fillRect/>
          </a:stretch>
        </p:blipFill>
        <p:spPr>
          <a:xfrm>
            <a:off x="2907584" y="1320294"/>
            <a:ext cx="6376292" cy="3833703"/>
          </a:xfrm>
          <a:prstGeom prst="rect">
            <a:avLst/>
          </a:prstGeom>
        </p:spPr>
      </p:pic>
    </p:spTree>
    <p:extLst>
      <p:ext uri="{BB962C8B-B14F-4D97-AF65-F5344CB8AC3E}">
        <p14:creationId xmlns:p14="http://schemas.microsoft.com/office/powerpoint/2010/main" val="1942847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Floating Exchange Rates</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3</a:t>
            </a:r>
            <a:endParaRPr kumimoji="0" lang="en-US" sz="3200" b="0" i="0" u="none" strike="noStrike" kern="1200" cap="none" spc="0" normalizeH="0" baseline="-25000" noProof="0" dirty="0">
              <a:ln>
                <a:noFill/>
              </a:ln>
              <a:solidFill>
                <a:schemeClr val="tx1"/>
              </a:solidFill>
              <a:effectLst/>
              <a:uLnTx/>
              <a:uFillTx/>
              <a:latin typeface="+mn-lt"/>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As investor sentiment swings back and forth and drives exchange rates up and down, exporters, importers, and banks involved in international lending are all affected.">
            <a:extLst>
              <a:ext uri="{FF2B5EF4-FFF2-40B4-BE49-F238E27FC236}">
                <a16:creationId xmlns:a16="http://schemas.microsoft.com/office/drawing/2014/main" id="{F206F903-0E48-4B2D-831E-FF1BD1ADBE8A}"/>
              </a:ext>
            </a:extLst>
          </p:cNvPr>
          <p:cNvGrpSpPr/>
          <p:nvPr/>
        </p:nvGrpSpPr>
        <p:grpSpPr>
          <a:xfrm>
            <a:off x="2066654" y="1580912"/>
            <a:ext cx="8058422" cy="1028461"/>
            <a:chOff x="542655" y="1736761"/>
            <a:chExt cx="8058422" cy="1028461"/>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investor sentiment swings back and forth and drives exchange rates up and down, exporters, importers, and banks involved in international lending are all affected.</a:t>
              </a:r>
            </a:p>
          </p:txBody>
        </p:sp>
      </p:grpSp>
      <p:grpSp>
        <p:nvGrpSpPr>
          <p:cNvPr id="12" name="Group 11" descr="At worst, large movements of exchange rates can drive companies into bankruptcy or trigger a nationwide banking collapse.">
            <a:extLst>
              <a:ext uri="{FF2B5EF4-FFF2-40B4-BE49-F238E27FC236}">
                <a16:creationId xmlns:a16="http://schemas.microsoft.com/office/drawing/2014/main" id="{1FCE88C0-12B0-4BFD-B1EC-2AFE88155099}"/>
              </a:ext>
            </a:extLst>
          </p:cNvPr>
          <p:cNvGrpSpPr/>
          <p:nvPr/>
        </p:nvGrpSpPr>
        <p:grpSpPr>
          <a:xfrm>
            <a:off x="2066922" y="272562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58421" y="1779546"/>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worst, large movements of exchange rates can drive companies into bankruptcy or trigger a nationwide banking collapse.</a:t>
              </a:r>
            </a:p>
          </p:txBody>
        </p:sp>
      </p:grpSp>
      <p:grpSp>
        <p:nvGrpSpPr>
          <p:cNvPr id="14" name="Group 13" descr="Exchange rate movements can particularly rattle the economies of smaller countries, where international trade is a large share of GDP.">
            <a:extLst>
              <a:ext uri="{FF2B5EF4-FFF2-40B4-BE49-F238E27FC236}">
                <a16:creationId xmlns:a16="http://schemas.microsoft.com/office/drawing/2014/main" id="{017D15F8-5259-42B4-8036-CC9261B702B6}"/>
              </a:ext>
            </a:extLst>
          </p:cNvPr>
          <p:cNvGrpSpPr/>
          <p:nvPr/>
        </p:nvGrpSpPr>
        <p:grpSpPr>
          <a:xfrm>
            <a:off x="2066654" y="3642113"/>
            <a:ext cx="8058422" cy="806935"/>
            <a:chOff x="542655" y="1736761"/>
            <a:chExt cx="8058422" cy="806935"/>
          </a:xfrm>
          <a:solidFill>
            <a:srgbClr val="627981"/>
          </a:solidFill>
        </p:grpSpPr>
        <p:sp>
          <p:nvSpPr>
            <p:cNvPr id="16" name="Rectangle 15">
              <a:extLst>
                <a:ext uri="{FF2B5EF4-FFF2-40B4-BE49-F238E27FC236}">
                  <a16:creationId xmlns:a16="http://schemas.microsoft.com/office/drawing/2014/main" id="{41010B44-1C6D-4C91-8886-E67FF45702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912E3096-E4EE-4560-A767-662C241DF167}"/>
                </a:ext>
              </a:extLst>
            </p:cNvPr>
            <p:cNvSpPr txBox="1"/>
            <p:nvPr/>
          </p:nvSpPr>
          <p:spPr>
            <a:xfrm>
              <a:off x="542655" y="1784059"/>
              <a:ext cx="8048303"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Exchange rate movements can particularly rattle the economies of smaller countries, where international trade is a large share of GDP.</a:t>
              </a:r>
            </a:p>
          </p:txBody>
        </p:sp>
      </p:grpSp>
      <p:grpSp>
        <p:nvGrpSpPr>
          <p:cNvPr id="18" name="Group 17" descr="Advocates of floating exchange rates often argue that if government policies were more predictable and stable, inflation rates and interest rates would be too, and exchange rates would move less.">
            <a:extLst>
              <a:ext uri="{FF2B5EF4-FFF2-40B4-BE49-F238E27FC236}">
                <a16:creationId xmlns:a16="http://schemas.microsoft.com/office/drawing/2014/main" id="{8BFF8041-8474-4D8E-82D5-2819CA2DD478}"/>
              </a:ext>
            </a:extLst>
          </p:cNvPr>
          <p:cNvGrpSpPr/>
          <p:nvPr/>
        </p:nvGrpSpPr>
        <p:grpSpPr>
          <a:xfrm>
            <a:off x="2056536" y="4554149"/>
            <a:ext cx="8058421" cy="1015663"/>
            <a:chOff x="542656" y="1736761"/>
            <a:chExt cx="8058421" cy="1015663"/>
          </a:xfrm>
          <a:solidFill>
            <a:srgbClr val="627981"/>
          </a:solidFill>
        </p:grpSpPr>
        <p:sp>
          <p:nvSpPr>
            <p:cNvPr id="19" name="Rectangle 18">
              <a:extLst>
                <a:ext uri="{FF2B5EF4-FFF2-40B4-BE49-F238E27FC236}">
                  <a16:creationId xmlns:a16="http://schemas.microsoft.com/office/drawing/2014/main" id="{4D1E4D8E-14AC-4116-AF71-4E82477FD21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FD0BD585-966D-40CA-9D26-1E2B0C7CB84A}"/>
                </a:ext>
              </a:extLst>
            </p:cNvPr>
            <p:cNvSpPr txBox="1"/>
            <p:nvPr/>
          </p:nvSpPr>
          <p:spPr>
            <a:xfrm>
              <a:off x="542656" y="1736761"/>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Advocates of floating exchange rates often argue that if government policies were more predictable and stable, inflation rates and interest rates would be too, and exchange rates would move less.</a:t>
              </a:r>
            </a:p>
          </p:txBody>
        </p:sp>
      </p:grpSp>
    </p:spTree>
    <p:extLst>
      <p:ext uri="{BB962C8B-B14F-4D97-AF65-F5344CB8AC3E}">
        <p14:creationId xmlns:p14="http://schemas.microsoft.com/office/powerpoint/2010/main" val="3028386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Using Soft Pegs and Hard Pegs</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1</a:t>
            </a:r>
            <a:endParaRPr kumimoji="0" lang="en-US" sz="3200" b="0" i="0" u="none" strike="noStrike" kern="1200" cap="none" spc="0" normalizeH="0" baseline="-25000" noProof="0" dirty="0">
              <a:ln>
                <a:noFill/>
              </a:ln>
              <a:solidFill>
                <a:schemeClr val="tx1"/>
              </a:solidFill>
              <a:effectLst/>
              <a:uLnTx/>
              <a:uFillTx/>
              <a:latin typeface="+mn-lt"/>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A government establishes a &quot;peg&quot; for its currency when it intervenes in the foreign exchange market, making the currency's exchange rate different from what the market would have produced.">
            <a:extLst>
              <a:ext uri="{FF2B5EF4-FFF2-40B4-BE49-F238E27FC236}">
                <a16:creationId xmlns:a16="http://schemas.microsoft.com/office/drawing/2014/main" id="{F206F903-0E48-4B2D-831E-FF1BD1ADBE8A}"/>
              </a:ext>
            </a:extLst>
          </p:cNvPr>
          <p:cNvGrpSpPr/>
          <p:nvPr/>
        </p:nvGrpSpPr>
        <p:grpSpPr>
          <a:xfrm>
            <a:off x="2066654" y="1580912"/>
            <a:ext cx="8058422" cy="1028461"/>
            <a:chOff x="542655" y="1736761"/>
            <a:chExt cx="8058422" cy="1028461"/>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government establishes a "peg" for its currency when it intervenes in the foreign exchange market, making the currency's exchange rate different from what the market would have produced.</a:t>
              </a:r>
            </a:p>
          </p:txBody>
        </p:sp>
      </p:grpSp>
      <p:grpSp>
        <p:nvGrpSpPr>
          <p:cNvPr id="12" name="Group 11" descr="A soft peg means the government usually allows the market to set the exchange rate, but in some cases the central bank will intervene.">
            <a:extLst>
              <a:ext uri="{FF2B5EF4-FFF2-40B4-BE49-F238E27FC236}">
                <a16:creationId xmlns:a16="http://schemas.microsoft.com/office/drawing/2014/main" id="{1FCE88C0-12B0-4BFD-B1EC-2AFE88155099}"/>
              </a:ext>
            </a:extLst>
          </p:cNvPr>
          <p:cNvGrpSpPr/>
          <p:nvPr/>
        </p:nvGrpSpPr>
        <p:grpSpPr>
          <a:xfrm>
            <a:off x="2066922" y="2709860"/>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58421" y="1779546"/>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soft peg </a:t>
              </a:r>
              <a:r>
                <a:rPr lang="en-US" sz="2000" dirty="0">
                  <a:solidFill>
                    <a:schemeClr val="bg1"/>
                  </a:solidFill>
                </a:rPr>
                <a:t>means the government usually allows the market to set the exchange rate, but in some cases the central bank will intervene.</a:t>
              </a:r>
            </a:p>
          </p:txBody>
        </p:sp>
      </p:grpSp>
      <p:grpSp>
        <p:nvGrpSpPr>
          <p:cNvPr id="14" name="Group 13" descr="A hard peg means the central bank sets a fixed and unchanging value for the exchange rate.">
            <a:extLst>
              <a:ext uri="{FF2B5EF4-FFF2-40B4-BE49-F238E27FC236}">
                <a16:creationId xmlns:a16="http://schemas.microsoft.com/office/drawing/2014/main" id="{017D15F8-5259-42B4-8036-CC9261B702B6}"/>
              </a:ext>
            </a:extLst>
          </p:cNvPr>
          <p:cNvGrpSpPr/>
          <p:nvPr/>
        </p:nvGrpSpPr>
        <p:grpSpPr>
          <a:xfrm>
            <a:off x="2066654" y="3610583"/>
            <a:ext cx="8058422" cy="806935"/>
            <a:chOff x="542655" y="1736761"/>
            <a:chExt cx="8058422" cy="806935"/>
          </a:xfrm>
          <a:solidFill>
            <a:srgbClr val="627981"/>
          </a:solidFill>
        </p:grpSpPr>
        <p:sp>
          <p:nvSpPr>
            <p:cNvPr id="16" name="Rectangle 15">
              <a:extLst>
                <a:ext uri="{FF2B5EF4-FFF2-40B4-BE49-F238E27FC236}">
                  <a16:creationId xmlns:a16="http://schemas.microsoft.com/office/drawing/2014/main" id="{41010B44-1C6D-4C91-8886-E67FF45702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912E3096-E4EE-4560-A767-662C241DF167}"/>
                </a:ext>
              </a:extLst>
            </p:cNvPr>
            <p:cNvSpPr txBox="1"/>
            <p:nvPr/>
          </p:nvSpPr>
          <p:spPr>
            <a:xfrm>
              <a:off x="542655" y="1784059"/>
              <a:ext cx="8048303"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hard peg</a:t>
              </a:r>
              <a:r>
                <a:rPr lang="en-US" sz="2000" dirty="0">
                  <a:solidFill>
                    <a:schemeClr val="bg1"/>
                  </a:solidFill>
                </a:rPr>
                <a:t> means the central bank sets a fixed and unchanging value for the exchange rate.</a:t>
              </a:r>
            </a:p>
          </p:txBody>
        </p:sp>
      </p:grpSp>
    </p:spTree>
    <p:extLst>
      <p:ext uri="{BB962C8B-B14F-4D97-AF65-F5344CB8AC3E}">
        <p14:creationId xmlns:p14="http://schemas.microsoft.com/office/powerpoint/2010/main" val="2094963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Using Soft Pegs and Hard Pegs</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2</a:t>
            </a:r>
            <a:endParaRPr kumimoji="0" lang="en-US" sz="3200" b="0" i="0" u="none" strike="noStrike" kern="1200" cap="none" spc="0" normalizeH="0" baseline="-25000" noProof="0" dirty="0">
              <a:ln>
                <a:noFill/>
              </a:ln>
              <a:solidFill>
                <a:schemeClr val="tx1"/>
              </a:solidFill>
              <a:effectLst/>
              <a:uLnTx/>
              <a:uFillTx/>
              <a:latin typeface="+mn-lt"/>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Two graphs of reals traded for dollars, with pegged exchange rates below and above equilibrium, respectively.">
            <a:extLst>
              <a:ext uri="{FF2B5EF4-FFF2-40B4-BE49-F238E27FC236}">
                <a16:creationId xmlns:a16="http://schemas.microsoft.com/office/drawing/2014/main" id="{41945B2C-22D0-4450-AA32-BB2A5FB74475}"/>
              </a:ext>
            </a:extLst>
          </p:cNvPr>
          <p:cNvPicPr>
            <a:picLocks noChangeAspect="1"/>
          </p:cNvPicPr>
          <p:nvPr/>
        </p:nvPicPr>
        <p:blipFill>
          <a:blip r:embed="rId3"/>
          <a:stretch>
            <a:fillRect/>
          </a:stretch>
        </p:blipFill>
        <p:spPr>
          <a:xfrm>
            <a:off x="2359930" y="1278814"/>
            <a:ext cx="7471600" cy="4013998"/>
          </a:xfrm>
          <a:prstGeom prst="rect">
            <a:avLst/>
          </a:prstGeom>
        </p:spPr>
      </p:pic>
      <p:sp>
        <p:nvSpPr>
          <p:cNvPr id="17" name="TextBox 16">
            <a:extLst>
              <a:ext uri="{FF2B5EF4-FFF2-40B4-BE49-F238E27FC236}">
                <a16:creationId xmlns:a16="http://schemas.microsoft.com/office/drawing/2014/main" id="{912E3096-E4EE-4560-A767-662C241DF167}"/>
              </a:ext>
            </a:extLst>
          </p:cNvPr>
          <p:cNvSpPr txBox="1"/>
          <p:nvPr/>
        </p:nvSpPr>
        <p:spPr>
          <a:xfrm>
            <a:off x="698782" y="5433718"/>
            <a:ext cx="10793896" cy="1015663"/>
          </a:xfrm>
          <a:prstGeom prst="rect">
            <a:avLst/>
          </a:prstGeom>
          <a:solidFill>
            <a:srgbClr val="627981"/>
          </a:solidFill>
        </p:spPr>
        <p:txBody>
          <a:bodyPr wrap="square" rtlCol="0">
            <a:spAutoFit/>
          </a:bodyPr>
          <a:lstStyle/>
          <a:p>
            <a:pPr algn="ctr"/>
            <a:r>
              <a:rPr lang="en-US" sz="2000" dirty="0">
                <a:solidFill>
                  <a:schemeClr val="bg1"/>
                </a:solidFill>
              </a:rPr>
              <a:t> If an exchange rate is pegged below what would otherwise be the equilibrium, the currency's quantity demanded will exceed the quantity supplied. If an exchange rate is pegged above what would otherwise be the equilibrium, the currency's quantity supplied will exceed the quantity demanded.</a:t>
            </a:r>
          </a:p>
        </p:txBody>
      </p:sp>
    </p:spTree>
    <p:extLst>
      <p:ext uri="{BB962C8B-B14F-4D97-AF65-F5344CB8AC3E}">
        <p14:creationId xmlns:p14="http://schemas.microsoft.com/office/powerpoint/2010/main" val="122063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Weakening the Exchange Rate</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A central bank can weaken its exchange rate in two ways:&#10;Use expansionary monetary policy to lower interest rates&#10;Trade directly in the foreign exchange market">
            <a:extLst>
              <a:ext uri="{FF2B5EF4-FFF2-40B4-BE49-F238E27FC236}">
                <a16:creationId xmlns:a16="http://schemas.microsoft.com/office/drawing/2014/main" id="{F206F903-0E48-4B2D-831E-FF1BD1ADBE8A}"/>
              </a:ext>
            </a:extLst>
          </p:cNvPr>
          <p:cNvGrpSpPr/>
          <p:nvPr/>
        </p:nvGrpSpPr>
        <p:grpSpPr>
          <a:xfrm>
            <a:off x="2066654" y="1580912"/>
            <a:ext cx="8058422" cy="1028461"/>
            <a:chOff x="542655" y="1736761"/>
            <a:chExt cx="8058422" cy="1028461"/>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central bank can weaken its exchange rate in two ways:</a:t>
              </a:r>
            </a:p>
            <a:p>
              <a:pPr marL="800100" lvl="1" indent="-342900">
                <a:buFont typeface="Courier New" panose="02070309020205020404" pitchFamily="49" charset="0"/>
                <a:buChar char="o"/>
              </a:pPr>
              <a:r>
                <a:rPr lang="en-US" sz="2000" dirty="0">
                  <a:solidFill>
                    <a:schemeClr val="bg1"/>
                  </a:solidFill>
                </a:rPr>
                <a:t>Use expansionary monetary policy to lower interest rates</a:t>
              </a:r>
            </a:p>
            <a:p>
              <a:pPr marL="800100" lvl="1" indent="-342900">
                <a:buFont typeface="Courier New" panose="02070309020205020404" pitchFamily="49" charset="0"/>
                <a:buChar char="o"/>
              </a:pPr>
              <a:r>
                <a:rPr lang="en-US" sz="2000" dirty="0">
                  <a:solidFill>
                    <a:schemeClr val="bg1"/>
                  </a:solidFill>
                </a:rPr>
                <a:t>Trade directly in the foreign exchange market</a:t>
              </a:r>
            </a:p>
          </p:txBody>
        </p:sp>
      </p:grpSp>
      <p:grpSp>
        <p:nvGrpSpPr>
          <p:cNvPr id="24" name="Group 23" descr="Expansionary monetary policy would lower interest rates in foreign exchange markets, decreasing demand and increasing supply of the currency, leading to depreciation.">
            <a:extLst>
              <a:ext uri="{FF2B5EF4-FFF2-40B4-BE49-F238E27FC236}">
                <a16:creationId xmlns:a16="http://schemas.microsoft.com/office/drawing/2014/main" id="{9652D8CE-4006-4E1D-9FDD-20735631AFC1}"/>
              </a:ext>
            </a:extLst>
          </p:cNvPr>
          <p:cNvGrpSpPr/>
          <p:nvPr/>
        </p:nvGrpSpPr>
        <p:grpSpPr>
          <a:xfrm>
            <a:off x="2066654" y="2709908"/>
            <a:ext cx="8058154" cy="1026916"/>
            <a:chOff x="542923" y="1736761"/>
            <a:chExt cx="8058154" cy="1026916"/>
          </a:xfrm>
          <a:solidFill>
            <a:srgbClr val="627981"/>
          </a:solidFill>
        </p:grpSpPr>
        <p:sp>
          <p:nvSpPr>
            <p:cNvPr id="25" name="Rectangle 24">
              <a:extLst>
                <a:ext uri="{FF2B5EF4-FFF2-40B4-BE49-F238E27FC236}">
                  <a16:creationId xmlns:a16="http://schemas.microsoft.com/office/drawing/2014/main" id="{F69694BE-7DE3-4FC6-8E3E-A833E2E22BD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7" name="TextBox 26">
              <a:extLst>
                <a:ext uri="{FF2B5EF4-FFF2-40B4-BE49-F238E27FC236}">
                  <a16:creationId xmlns:a16="http://schemas.microsoft.com/office/drawing/2014/main" id="{E95C3F3E-097D-4012-93DD-DEAEB372971C}"/>
                </a:ext>
              </a:extLst>
            </p:cNvPr>
            <p:cNvSpPr txBox="1"/>
            <p:nvPr/>
          </p:nvSpPr>
          <p:spPr>
            <a:xfrm>
              <a:off x="542923" y="1748014"/>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Expansionary monetary policy would lower interest rates in foreign exchange markets, decreasing demand and increasing supply of the currency, leading to depreciation.</a:t>
              </a:r>
            </a:p>
          </p:txBody>
        </p:sp>
      </p:grpSp>
      <p:grpSp>
        <p:nvGrpSpPr>
          <p:cNvPr id="28" name="Group 27" descr="A country can also trade directly in the foreign exchange market, expanding supply by creating currency.">
            <a:extLst>
              <a:ext uri="{FF2B5EF4-FFF2-40B4-BE49-F238E27FC236}">
                <a16:creationId xmlns:a16="http://schemas.microsoft.com/office/drawing/2014/main" id="{B8128A39-F41E-464F-9B5E-9C227EEBF266}"/>
              </a:ext>
            </a:extLst>
          </p:cNvPr>
          <p:cNvGrpSpPr/>
          <p:nvPr/>
        </p:nvGrpSpPr>
        <p:grpSpPr>
          <a:xfrm>
            <a:off x="2066654" y="3830549"/>
            <a:ext cx="8058422" cy="806935"/>
            <a:chOff x="542655" y="1736761"/>
            <a:chExt cx="8058422" cy="806935"/>
          </a:xfrm>
          <a:solidFill>
            <a:srgbClr val="627981"/>
          </a:solidFill>
        </p:grpSpPr>
        <p:sp>
          <p:nvSpPr>
            <p:cNvPr id="29" name="Rectangle 28">
              <a:extLst>
                <a:ext uri="{FF2B5EF4-FFF2-40B4-BE49-F238E27FC236}">
                  <a16:creationId xmlns:a16="http://schemas.microsoft.com/office/drawing/2014/main" id="{01D2D9DB-16C8-4D6F-87B4-22ABEC2F88C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30" name="TextBox 29">
              <a:extLst>
                <a:ext uri="{FF2B5EF4-FFF2-40B4-BE49-F238E27FC236}">
                  <a16:creationId xmlns:a16="http://schemas.microsoft.com/office/drawing/2014/main" id="{7518D088-4B01-4AC9-964B-5A75C7431AF3}"/>
                </a:ext>
              </a:extLst>
            </p:cNvPr>
            <p:cNvSpPr txBox="1"/>
            <p:nvPr/>
          </p:nvSpPr>
          <p:spPr>
            <a:xfrm>
              <a:off x="542655" y="1784059"/>
              <a:ext cx="8048303"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country can also trade directly in the foreign exchange market, expanding supply by creating currency.</a:t>
              </a:r>
            </a:p>
          </p:txBody>
        </p:sp>
      </p:grpSp>
    </p:spTree>
    <p:extLst>
      <p:ext uri="{BB962C8B-B14F-4D97-AF65-F5344CB8AC3E}">
        <p14:creationId xmlns:p14="http://schemas.microsoft.com/office/powerpoint/2010/main" val="2864566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Strengthening the Exchange Rate</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A central bank could strengthen its exchange rate in two ways:&#10;Use contractionary monetary policy to raise interest rates&#10;Trade directly in the foreign exchange market">
            <a:extLst>
              <a:ext uri="{FF2B5EF4-FFF2-40B4-BE49-F238E27FC236}">
                <a16:creationId xmlns:a16="http://schemas.microsoft.com/office/drawing/2014/main" id="{F206F903-0E48-4B2D-831E-FF1BD1ADBE8A}"/>
              </a:ext>
            </a:extLst>
          </p:cNvPr>
          <p:cNvGrpSpPr/>
          <p:nvPr/>
        </p:nvGrpSpPr>
        <p:grpSpPr>
          <a:xfrm>
            <a:off x="2066654" y="1580912"/>
            <a:ext cx="8058422" cy="1028461"/>
            <a:chOff x="542655" y="1736761"/>
            <a:chExt cx="8058422" cy="1028461"/>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central bank could strengthen its exchange rate in two ways:</a:t>
              </a:r>
            </a:p>
            <a:p>
              <a:pPr marL="800100" lvl="1" indent="-342900">
                <a:buFont typeface="Courier New" panose="02070309020205020404" pitchFamily="49" charset="0"/>
                <a:buChar char="o"/>
              </a:pPr>
              <a:r>
                <a:rPr lang="en-US" sz="2000" dirty="0">
                  <a:solidFill>
                    <a:schemeClr val="bg1"/>
                  </a:solidFill>
                </a:rPr>
                <a:t>Use contractionary monetary policy to raise interest rates</a:t>
              </a:r>
            </a:p>
            <a:p>
              <a:pPr marL="800100" lvl="1" indent="-342900">
                <a:buFont typeface="Courier New" panose="02070309020205020404" pitchFamily="49" charset="0"/>
                <a:buChar char="o"/>
              </a:pPr>
              <a:r>
                <a:rPr lang="en-US" sz="2000" dirty="0">
                  <a:solidFill>
                    <a:schemeClr val="bg1"/>
                  </a:solidFill>
                </a:rPr>
                <a:t>Trade directly in the foreign exchange market</a:t>
              </a:r>
            </a:p>
          </p:txBody>
        </p:sp>
      </p:grpSp>
      <p:grpSp>
        <p:nvGrpSpPr>
          <p:cNvPr id="24" name="Group 23" descr="Contractionary monetary policy would raise interest rates in foreign exchange markets, increasing demand and decreasing supply, leading to appreciation.">
            <a:extLst>
              <a:ext uri="{FF2B5EF4-FFF2-40B4-BE49-F238E27FC236}">
                <a16:creationId xmlns:a16="http://schemas.microsoft.com/office/drawing/2014/main" id="{9652D8CE-4006-4E1D-9FDD-20735631AFC1}"/>
              </a:ext>
            </a:extLst>
          </p:cNvPr>
          <p:cNvGrpSpPr/>
          <p:nvPr/>
        </p:nvGrpSpPr>
        <p:grpSpPr>
          <a:xfrm>
            <a:off x="2066923" y="2709908"/>
            <a:ext cx="8058154" cy="1026916"/>
            <a:chOff x="542923" y="1736761"/>
            <a:chExt cx="8058154" cy="1026916"/>
          </a:xfrm>
          <a:solidFill>
            <a:srgbClr val="627981"/>
          </a:solidFill>
        </p:grpSpPr>
        <p:sp>
          <p:nvSpPr>
            <p:cNvPr id="25" name="Rectangle 24">
              <a:extLst>
                <a:ext uri="{FF2B5EF4-FFF2-40B4-BE49-F238E27FC236}">
                  <a16:creationId xmlns:a16="http://schemas.microsoft.com/office/drawing/2014/main" id="{F69694BE-7DE3-4FC6-8E3E-A833E2E22BD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7" name="TextBox 26">
              <a:extLst>
                <a:ext uri="{FF2B5EF4-FFF2-40B4-BE49-F238E27FC236}">
                  <a16:creationId xmlns:a16="http://schemas.microsoft.com/office/drawing/2014/main" id="{E95C3F3E-097D-4012-93DD-DEAEB372971C}"/>
                </a:ext>
              </a:extLst>
            </p:cNvPr>
            <p:cNvSpPr txBox="1"/>
            <p:nvPr/>
          </p:nvSpPr>
          <p:spPr>
            <a:xfrm>
              <a:off x="542923" y="1748014"/>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Contractionary monetary policy would raise interest rates in foreign exchange markets, increasing demand and decreasing supply, leading to appreciation.</a:t>
              </a:r>
            </a:p>
          </p:txBody>
        </p:sp>
      </p:grpSp>
      <p:grpSp>
        <p:nvGrpSpPr>
          <p:cNvPr id="28" name="Group 27" descr="If the central bank trades directly in the foreign exchange market, it will have an excess supply of domestic currency.">
            <a:extLst>
              <a:ext uri="{FF2B5EF4-FFF2-40B4-BE49-F238E27FC236}">
                <a16:creationId xmlns:a16="http://schemas.microsoft.com/office/drawing/2014/main" id="{B8128A39-F41E-464F-9B5E-9C227EEBF266}"/>
              </a:ext>
            </a:extLst>
          </p:cNvPr>
          <p:cNvGrpSpPr/>
          <p:nvPr/>
        </p:nvGrpSpPr>
        <p:grpSpPr>
          <a:xfrm>
            <a:off x="2066923" y="3830549"/>
            <a:ext cx="8058422" cy="806935"/>
            <a:chOff x="542655" y="1736761"/>
            <a:chExt cx="8058422" cy="806935"/>
          </a:xfrm>
          <a:solidFill>
            <a:srgbClr val="627981"/>
          </a:solidFill>
        </p:grpSpPr>
        <p:sp>
          <p:nvSpPr>
            <p:cNvPr id="29" name="Rectangle 28">
              <a:extLst>
                <a:ext uri="{FF2B5EF4-FFF2-40B4-BE49-F238E27FC236}">
                  <a16:creationId xmlns:a16="http://schemas.microsoft.com/office/drawing/2014/main" id="{01D2D9DB-16C8-4D6F-87B4-22ABEC2F88C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30" name="TextBox 29">
              <a:extLst>
                <a:ext uri="{FF2B5EF4-FFF2-40B4-BE49-F238E27FC236}">
                  <a16:creationId xmlns:a16="http://schemas.microsoft.com/office/drawing/2014/main" id="{7518D088-4B01-4AC9-964B-5A75C7431AF3}"/>
                </a:ext>
              </a:extLst>
            </p:cNvPr>
            <p:cNvSpPr txBox="1"/>
            <p:nvPr/>
          </p:nvSpPr>
          <p:spPr>
            <a:xfrm>
              <a:off x="542655" y="1784059"/>
              <a:ext cx="8048303"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central bank trades directly in the foreign exchange market, it will have an excess supply of domestic currency.</a:t>
              </a:r>
            </a:p>
          </p:txBody>
        </p:sp>
      </p:grpSp>
      <p:grpSp>
        <p:nvGrpSpPr>
          <p:cNvPr id="13" name="Group 12" descr="The bank will use its reserves of foreign currency to demand the domestic currency, leading to appreciation.">
            <a:extLst>
              <a:ext uri="{FF2B5EF4-FFF2-40B4-BE49-F238E27FC236}">
                <a16:creationId xmlns:a16="http://schemas.microsoft.com/office/drawing/2014/main" id="{C23DFCA4-2BBB-4F3B-8917-75C684FDD45C}"/>
              </a:ext>
            </a:extLst>
          </p:cNvPr>
          <p:cNvGrpSpPr/>
          <p:nvPr/>
        </p:nvGrpSpPr>
        <p:grpSpPr>
          <a:xfrm>
            <a:off x="2066923" y="4726756"/>
            <a:ext cx="8058422" cy="806935"/>
            <a:chOff x="542655" y="1736761"/>
            <a:chExt cx="8058422" cy="806935"/>
          </a:xfrm>
          <a:solidFill>
            <a:srgbClr val="627981"/>
          </a:solidFill>
        </p:grpSpPr>
        <p:sp>
          <p:nvSpPr>
            <p:cNvPr id="14" name="Rectangle 13">
              <a:extLst>
                <a:ext uri="{FF2B5EF4-FFF2-40B4-BE49-F238E27FC236}">
                  <a16:creationId xmlns:a16="http://schemas.microsoft.com/office/drawing/2014/main" id="{DE269EEC-6823-41F1-8211-2A26E905601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090BD88-02AE-4020-9C79-043A5B36A7C6}"/>
                </a:ext>
              </a:extLst>
            </p:cNvPr>
            <p:cNvSpPr txBox="1"/>
            <p:nvPr/>
          </p:nvSpPr>
          <p:spPr>
            <a:xfrm>
              <a:off x="542655" y="1784059"/>
              <a:ext cx="8048303"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bank will use its reserves of foreign currency to demand the domestic currency, leading to appreciation.</a:t>
              </a:r>
            </a:p>
          </p:txBody>
        </p:sp>
      </p:grpSp>
    </p:spTree>
    <p:extLst>
      <p:ext uri="{BB962C8B-B14F-4D97-AF65-F5344CB8AC3E}">
        <p14:creationId xmlns:p14="http://schemas.microsoft.com/office/powerpoint/2010/main" val="28212176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7D553EF-821D-408D-A3A1-09A288F756E0}">
  <ds:schemaRefs>
    <ds:schemaRef ds:uri="http://purl.org/dc/dcmitype/"/>
    <ds:schemaRef ds:uri="http://www.w3.org/XML/1998/namespace"/>
    <ds:schemaRef ds:uri="http://schemas.microsoft.com/office/2006/metadata/properties"/>
    <ds:schemaRef ds:uri="06d9c582-05c2-476b-83d2-72ab8b1380b2"/>
    <ds:schemaRef ds:uri="http://schemas.openxmlformats.org/package/2006/metadata/core-properties"/>
    <ds:schemaRef ds:uri="fdab59f7-c3a7-48e5-acd8-618ce834776e"/>
    <ds:schemaRef ds:uri="http://schemas.microsoft.com/office/2006/documentManagement/types"/>
    <ds:schemaRef ds:uri="http://purl.org/dc/terms/"/>
    <ds:schemaRef ds:uri="http://schemas.microsoft.com/office/infopath/2007/PartnerControls"/>
    <ds:schemaRef ds:uri="http://purl.org/dc/elements/1.1/"/>
  </ds:schemaRefs>
</ds:datastoreItem>
</file>

<file path=customXml/itemProps2.xml><?xml version="1.0" encoding="utf-8"?>
<ds:datastoreItem xmlns:ds="http://schemas.openxmlformats.org/officeDocument/2006/customXml" ds:itemID="{05EE2B8A-C5ED-4E71-BA13-6BD4894792D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B6F4130-E5D4-40F9-A425-652F095A0A7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372</TotalTime>
  <Words>2209</Words>
  <Application>Microsoft Office PowerPoint</Application>
  <PresentationFormat>Widescreen</PresentationFormat>
  <Paragraphs>420</Paragraphs>
  <Slides>16</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Century Gothic</vt:lpstr>
      <vt:lpstr>Courier New</vt:lpstr>
      <vt:lpstr>Arial</vt:lpstr>
      <vt:lpstr>Calibri</vt:lpstr>
      <vt:lpstr>Calibri Light</vt:lpstr>
      <vt:lpstr>Office Theme</vt:lpstr>
      <vt:lpstr>Exchange Rate Policies  </vt:lpstr>
      <vt:lpstr>Exchange Rate Policies1</vt:lpstr>
      <vt:lpstr>Floating Exchange Rates1</vt:lpstr>
      <vt:lpstr>Floating Exchange Rates2</vt:lpstr>
      <vt:lpstr>Floating Exchange Rates3</vt:lpstr>
      <vt:lpstr>Using Soft Pegs and Hard Pegs1</vt:lpstr>
      <vt:lpstr>Using Soft Pegs and Hard Pegs2</vt:lpstr>
      <vt:lpstr>Weakening the Exchange Rate</vt:lpstr>
      <vt:lpstr>Strengthening the Exchange Rate</vt:lpstr>
      <vt:lpstr>Tradeoffs of Soft Pegs and Hard Pegs</vt:lpstr>
      <vt:lpstr>A Merged Currency</vt:lpstr>
      <vt:lpstr>Four Approaches</vt:lpstr>
      <vt:lpstr>On Your Own1</vt:lpstr>
      <vt:lpstr>On Your Own2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24</cp:revision>
  <dcterms:modified xsi:type="dcterms:W3CDTF">2026-02-02T19:02:40Z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