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4"/>
  </p:sldMasterIdLst>
  <p:notesMasterIdLst>
    <p:notesMasterId r:id="rId18"/>
  </p:notesMasterIdLst>
  <p:sldIdLst>
    <p:sldId id="390" r:id="rId5"/>
    <p:sldId id="391" r:id="rId6"/>
    <p:sldId id="430" r:id="rId7"/>
    <p:sldId id="431" r:id="rId8"/>
    <p:sldId id="432" r:id="rId9"/>
    <p:sldId id="433" r:id="rId10"/>
    <p:sldId id="434" r:id="rId11"/>
    <p:sldId id="435" r:id="rId12"/>
    <p:sldId id="436" r:id="rId13"/>
    <p:sldId id="437" r:id="rId14"/>
    <p:sldId id="438" r:id="rId15"/>
    <p:sldId id="439" r:id="rId16"/>
    <p:sldId id="270" r:id="rId17"/>
  </p:sldIdLst>
  <p:sldSz cx="12192000" cy="6858000"/>
  <p:notesSz cx="6858000" cy="9144000"/>
  <p:embeddedFontLst>
    <p:embeddedFont>
      <p:font typeface="Century Gothic" panose="020B050202020202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6"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A5B5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DBD9E5-4A4A-4987-8A2C-E65FBB94DB04}" v="2" dt="2026-02-02T18:58:15.98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900" autoAdjust="0"/>
  </p:normalViewPr>
  <p:slideViewPr>
    <p:cSldViewPr snapToGrid="0">
      <p:cViewPr varScale="1">
        <p:scale>
          <a:sx n="67" d="100"/>
          <a:sy n="67" d="100"/>
        </p:scale>
        <p:origin x="1190"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leise Radchenko" userId="6249d1a9-d5dd-4793-b8df-98b5e6874abb" providerId="ADAL" clId="{4A5B4154-50F6-4F5B-A4D7-A9ED8C205C6B}"/>
    <pc:docChg chg="addSld delSld modSld">
      <pc:chgData name="Annaleise Radchenko" userId="6249d1a9-d5dd-4793-b8df-98b5e6874abb" providerId="ADAL" clId="{4A5B4154-50F6-4F5B-A4D7-A9ED8C205C6B}" dt="2026-01-26T19:54:07.318" v="9" actId="33553"/>
      <pc:docMkLst>
        <pc:docMk/>
      </pc:docMkLst>
      <pc:sldChg chg="modSp mod">
        <pc:chgData name="Annaleise Radchenko" userId="6249d1a9-d5dd-4793-b8df-98b5e6874abb" providerId="ADAL" clId="{4A5B4154-50F6-4F5B-A4D7-A9ED8C205C6B}" dt="2026-01-26T19:54:07.318" v="9" actId="33553"/>
        <pc:sldMkLst>
          <pc:docMk/>
          <pc:sldMk cId="0" sldId="270"/>
        </pc:sldMkLst>
        <pc:spChg chg="mod">
          <ac:chgData name="Annaleise Radchenko" userId="6249d1a9-d5dd-4793-b8df-98b5e6874abb" providerId="ADAL" clId="{4A5B4154-50F6-4F5B-A4D7-A9ED8C205C6B}" dt="2026-01-26T19:54:07.318" v="9" actId="33553"/>
          <ac:spMkLst>
            <pc:docMk/>
            <pc:sldMk cId="0" sldId="270"/>
            <ac:spMk id="271" creationId="{00000000-0000-0000-0000-000000000000}"/>
          </ac:spMkLst>
        </pc:spChg>
        <pc:picChg chg="mod">
          <ac:chgData name="Annaleise Radchenko" userId="6249d1a9-d5dd-4793-b8df-98b5e6874abb" providerId="ADAL" clId="{4A5B4154-50F6-4F5B-A4D7-A9ED8C205C6B}" dt="2026-01-26T19:53:55.198" v="5" actId="962"/>
          <ac:picMkLst>
            <pc:docMk/>
            <pc:sldMk cId="0" sldId="270"/>
            <ac:picMk id="272" creationId="{00000000-0000-0000-0000-000000000000}"/>
          </ac:picMkLst>
        </pc:picChg>
        <pc:picChg chg="mod">
          <ac:chgData name="Annaleise Radchenko" userId="6249d1a9-d5dd-4793-b8df-98b5e6874abb" providerId="ADAL" clId="{4A5B4154-50F6-4F5B-A4D7-A9ED8C205C6B}" dt="2026-01-26T19:53:55.949" v="6" actId="962"/>
          <ac:picMkLst>
            <pc:docMk/>
            <pc:sldMk cId="0" sldId="270"/>
            <ac:picMk id="273" creationId="{00000000-0000-0000-0000-000000000000}"/>
          </ac:picMkLst>
        </pc:picChg>
        <pc:picChg chg="mod">
          <ac:chgData name="Annaleise Radchenko" userId="6249d1a9-d5dd-4793-b8df-98b5e6874abb" providerId="ADAL" clId="{4A5B4154-50F6-4F5B-A4D7-A9ED8C205C6B}" dt="2026-01-26T19:53:56.613" v="7" actId="962"/>
          <ac:picMkLst>
            <pc:docMk/>
            <pc:sldMk cId="0" sldId="270"/>
            <ac:picMk id="274" creationId="{00000000-0000-0000-0000-000000000000}"/>
          </ac:picMkLst>
        </pc:picChg>
        <pc:picChg chg="mod">
          <ac:chgData name="Annaleise Radchenko" userId="6249d1a9-d5dd-4793-b8df-98b5e6874abb" providerId="ADAL" clId="{4A5B4154-50F6-4F5B-A4D7-A9ED8C205C6B}" dt="2026-01-26T19:53:57.208" v="8" actId="962"/>
          <ac:picMkLst>
            <pc:docMk/>
            <pc:sldMk cId="0" sldId="270"/>
            <ac:picMk id="275" creationId="{00000000-0000-0000-0000-000000000000}"/>
          </ac:picMkLst>
        </pc:picChg>
        <pc:cxnChg chg="mod">
          <ac:chgData name="Annaleise Radchenko" userId="6249d1a9-d5dd-4793-b8df-98b5e6874abb" providerId="ADAL" clId="{4A5B4154-50F6-4F5B-A4D7-A9ED8C205C6B}" dt="2026-01-26T19:53:54.257" v="4" actId="962"/>
          <ac:cxnSpMkLst>
            <pc:docMk/>
            <pc:sldMk cId="0" sldId="270"/>
            <ac:cxnSpMk id="270" creationId="{00000000-0000-0000-0000-000000000000}"/>
          </ac:cxnSpMkLst>
        </pc:cxnChg>
      </pc:sldChg>
      <pc:sldChg chg="add">
        <pc:chgData name="Annaleise Radchenko" userId="6249d1a9-d5dd-4793-b8df-98b5e6874abb" providerId="ADAL" clId="{4A5B4154-50F6-4F5B-A4D7-A9ED8C205C6B}" dt="2026-01-26T19:52:54.792" v="0"/>
        <pc:sldMkLst>
          <pc:docMk/>
          <pc:sldMk cId="0" sldId="390"/>
        </pc:sldMkLst>
      </pc:sldChg>
      <pc:sldChg chg="modSp add mod">
        <pc:chgData name="Annaleise Radchenko" userId="6249d1a9-d5dd-4793-b8df-98b5e6874abb" providerId="ADAL" clId="{4A5B4154-50F6-4F5B-A4D7-A9ED8C205C6B}" dt="2026-01-26T19:53:15.386" v="3" actId="20577"/>
        <pc:sldMkLst>
          <pc:docMk/>
          <pc:sldMk cId="317283119" sldId="391"/>
        </pc:sldMkLst>
        <pc:spChg chg="mod">
          <ac:chgData name="Annaleise Radchenko" userId="6249d1a9-d5dd-4793-b8df-98b5e6874abb" providerId="ADAL" clId="{4A5B4154-50F6-4F5B-A4D7-A9ED8C205C6B}" dt="2026-01-26T19:53:15.386" v="3" actId="20577"/>
          <ac:spMkLst>
            <pc:docMk/>
            <pc:sldMk cId="317283119" sldId="391"/>
            <ac:spMk id="26" creationId="{00000000-0000-0000-0000-000000000000}"/>
          </ac:spMkLst>
        </pc:spChg>
      </pc:sldChg>
      <pc:sldChg chg="add">
        <pc:chgData name="Annaleise Radchenko" userId="6249d1a9-d5dd-4793-b8df-98b5e6874abb" providerId="ADAL" clId="{4A5B4154-50F6-4F5B-A4D7-A9ED8C205C6B}" dt="2026-01-26T19:52:54.792" v="0"/>
        <pc:sldMkLst>
          <pc:docMk/>
          <pc:sldMk cId="3613980142" sldId="430"/>
        </pc:sldMkLst>
      </pc:sldChg>
      <pc:sldChg chg="add">
        <pc:chgData name="Annaleise Radchenko" userId="6249d1a9-d5dd-4793-b8df-98b5e6874abb" providerId="ADAL" clId="{4A5B4154-50F6-4F5B-A4D7-A9ED8C205C6B}" dt="2026-01-26T19:52:54.792" v="0"/>
        <pc:sldMkLst>
          <pc:docMk/>
          <pc:sldMk cId="0" sldId="431"/>
        </pc:sldMkLst>
      </pc:sldChg>
      <pc:sldChg chg="add">
        <pc:chgData name="Annaleise Radchenko" userId="6249d1a9-d5dd-4793-b8df-98b5e6874abb" providerId="ADAL" clId="{4A5B4154-50F6-4F5B-A4D7-A9ED8C205C6B}" dt="2026-01-26T19:52:54.792" v="0"/>
        <pc:sldMkLst>
          <pc:docMk/>
          <pc:sldMk cId="2315596434" sldId="432"/>
        </pc:sldMkLst>
      </pc:sldChg>
      <pc:sldChg chg="add">
        <pc:chgData name="Annaleise Radchenko" userId="6249d1a9-d5dd-4793-b8df-98b5e6874abb" providerId="ADAL" clId="{4A5B4154-50F6-4F5B-A4D7-A9ED8C205C6B}" dt="2026-01-26T19:52:54.792" v="0"/>
        <pc:sldMkLst>
          <pc:docMk/>
          <pc:sldMk cId="0" sldId="433"/>
        </pc:sldMkLst>
      </pc:sldChg>
      <pc:sldChg chg="add">
        <pc:chgData name="Annaleise Radchenko" userId="6249d1a9-d5dd-4793-b8df-98b5e6874abb" providerId="ADAL" clId="{4A5B4154-50F6-4F5B-A4D7-A9ED8C205C6B}" dt="2026-01-26T19:52:54.792" v="0"/>
        <pc:sldMkLst>
          <pc:docMk/>
          <pc:sldMk cId="0" sldId="434"/>
        </pc:sldMkLst>
      </pc:sldChg>
      <pc:sldChg chg="add">
        <pc:chgData name="Annaleise Radchenko" userId="6249d1a9-d5dd-4793-b8df-98b5e6874abb" providerId="ADAL" clId="{4A5B4154-50F6-4F5B-A4D7-A9ED8C205C6B}" dt="2026-01-26T19:52:54.792" v="0"/>
        <pc:sldMkLst>
          <pc:docMk/>
          <pc:sldMk cId="2727674006" sldId="435"/>
        </pc:sldMkLst>
      </pc:sldChg>
      <pc:sldChg chg="add">
        <pc:chgData name="Annaleise Radchenko" userId="6249d1a9-d5dd-4793-b8df-98b5e6874abb" providerId="ADAL" clId="{4A5B4154-50F6-4F5B-A4D7-A9ED8C205C6B}" dt="2026-01-26T19:52:54.792" v="0"/>
        <pc:sldMkLst>
          <pc:docMk/>
          <pc:sldMk cId="1578929566" sldId="436"/>
        </pc:sldMkLst>
      </pc:sldChg>
      <pc:sldChg chg="add">
        <pc:chgData name="Annaleise Radchenko" userId="6249d1a9-d5dd-4793-b8df-98b5e6874abb" providerId="ADAL" clId="{4A5B4154-50F6-4F5B-A4D7-A9ED8C205C6B}" dt="2026-01-26T19:52:54.792" v="0"/>
        <pc:sldMkLst>
          <pc:docMk/>
          <pc:sldMk cId="2367599280" sldId="437"/>
        </pc:sldMkLst>
      </pc:sldChg>
      <pc:sldChg chg="add">
        <pc:chgData name="Annaleise Radchenko" userId="6249d1a9-d5dd-4793-b8df-98b5e6874abb" providerId="ADAL" clId="{4A5B4154-50F6-4F5B-A4D7-A9ED8C205C6B}" dt="2026-01-26T19:52:54.792" v="0"/>
        <pc:sldMkLst>
          <pc:docMk/>
          <pc:sldMk cId="3639786661" sldId="438"/>
        </pc:sldMkLst>
      </pc:sldChg>
      <pc:sldChg chg="modSp add mod">
        <pc:chgData name="Annaleise Radchenko" userId="6249d1a9-d5dd-4793-b8df-98b5e6874abb" providerId="ADAL" clId="{4A5B4154-50F6-4F5B-A4D7-A9ED8C205C6B}" dt="2026-01-26T19:53:08.794" v="2" actId="6549"/>
        <pc:sldMkLst>
          <pc:docMk/>
          <pc:sldMk cId="0" sldId="439"/>
        </pc:sldMkLst>
        <pc:spChg chg="mod">
          <ac:chgData name="Annaleise Radchenko" userId="6249d1a9-d5dd-4793-b8df-98b5e6874abb" providerId="ADAL" clId="{4A5B4154-50F6-4F5B-A4D7-A9ED8C205C6B}" dt="2026-01-26T19:53:08.794" v="2" actId="6549"/>
          <ac:spMkLst>
            <pc:docMk/>
            <pc:sldMk cId="0" sldId="439"/>
            <ac:spMk id="261"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9C0886-A98A-48B3-9F19-90B4A1882AE6}"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US"/>
        </a:p>
      </dgm:t>
    </dgm:pt>
    <dgm:pt modelId="{D52EAB15-6694-4997-B30B-51ACA667369B}">
      <dgm:prSet phldrT="[Text]"/>
      <dgm:spPr/>
      <dgm:t>
        <a:bodyPr/>
        <a:lstStyle/>
        <a:p>
          <a:pPr algn="ctr"/>
          <a:r>
            <a:rPr lang="en-US" dirty="0"/>
            <a:t>Appreciating</a:t>
          </a:r>
        </a:p>
        <a:p>
          <a:pPr algn="l"/>
          <a:endParaRPr lang="en-US" dirty="0"/>
        </a:p>
        <a:p>
          <a:pPr algn="ctr"/>
          <a:r>
            <a:rPr lang="en-US" dirty="0"/>
            <a:t>(Strengthening)</a:t>
          </a:r>
        </a:p>
      </dgm:t>
    </dgm:pt>
    <dgm:pt modelId="{A1053040-D3F5-4204-919D-8709196778CD}" type="parTrans" cxnId="{EBBEF37A-DFBF-4882-B4BA-C35C17AB2DB8}">
      <dgm:prSet/>
      <dgm:spPr/>
      <dgm:t>
        <a:bodyPr/>
        <a:lstStyle/>
        <a:p>
          <a:endParaRPr lang="en-US"/>
        </a:p>
      </dgm:t>
    </dgm:pt>
    <dgm:pt modelId="{6E8D9B40-D37B-4FB1-B784-EFCECD4A0F56}" type="sibTrans" cxnId="{EBBEF37A-DFBF-4882-B4BA-C35C17AB2DB8}">
      <dgm:prSet/>
      <dgm:spPr/>
      <dgm:t>
        <a:bodyPr/>
        <a:lstStyle/>
        <a:p>
          <a:endParaRPr lang="en-US"/>
        </a:p>
      </dgm:t>
    </dgm:pt>
    <dgm:pt modelId="{0E89B356-9BEC-463A-BC2E-67DB02AC47F3}">
      <dgm:prSet phldrT="[Text]"/>
      <dgm:spPr/>
      <dgm:t>
        <a:bodyPr/>
        <a:lstStyle/>
        <a:p>
          <a:pPr algn="ctr"/>
          <a:r>
            <a:rPr lang="en-US" dirty="0"/>
            <a:t>Depreciating</a:t>
          </a:r>
        </a:p>
        <a:p>
          <a:pPr algn="l"/>
          <a:endParaRPr lang="en-US" dirty="0"/>
        </a:p>
        <a:p>
          <a:pPr algn="ctr"/>
          <a:r>
            <a:rPr lang="en-US" dirty="0"/>
            <a:t>(Weakening)</a:t>
          </a:r>
        </a:p>
      </dgm:t>
    </dgm:pt>
    <dgm:pt modelId="{5E923BC3-E327-4EC0-A68D-B2BEDEE09958}" type="parTrans" cxnId="{FFBDA6DD-A9EE-4E75-89DB-69EBDF080EAD}">
      <dgm:prSet/>
      <dgm:spPr/>
      <dgm:t>
        <a:bodyPr/>
        <a:lstStyle/>
        <a:p>
          <a:endParaRPr lang="en-US"/>
        </a:p>
      </dgm:t>
    </dgm:pt>
    <dgm:pt modelId="{C99B2EB9-2D43-413A-8C99-92BA53D3C2A1}" type="sibTrans" cxnId="{FFBDA6DD-A9EE-4E75-89DB-69EBDF080EAD}">
      <dgm:prSet/>
      <dgm:spPr/>
      <dgm:t>
        <a:bodyPr/>
        <a:lstStyle/>
        <a:p>
          <a:endParaRPr lang="en-US"/>
        </a:p>
      </dgm:t>
    </dgm:pt>
    <dgm:pt modelId="{1F664C57-4B70-4315-9E77-9A50FF86AFDD}" type="pres">
      <dgm:prSet presAssocID="{DA9C0886-A98A-48B3-9F19-90B4A1882AE6}" presName="Name0" presStyleCnt="0">
        <dgm:presLayoutVars>
          <dgm:chMax val="2"/>
          <dgm:chPref val="2"/>
          <dgm:dir/>
          <dgm:animOne/>
          <dgm:resizeHandles val="exact"/>
        </dgm:presLayoutVars>
      </dgm:prSet>
      <dgm:spPr/>
    </dgm:pt>
    <dgm:pt modelId="{97678B13-D402-450C-8A1D-7BDA651C5475}" type="pres">
      <dgm:prSet presAssocID="{DA9C0886-A98A-48B3-9F19-90B4A1882AE6}" presName="Background" presStyleLbl="bgImgPlace1" presStyleIdx="0" presStyleCnt="1" custScaleY="69637"/>
      <dgm:spPr>
        <a:solidFill>
          <a:srgbClr val="A5B5BB"/>
        </a:solidFill>
      </dgm:spPr>
    </dgm:pt>
    <dgm:pt modelId="{90CBF06B-F7E6-4292-8604-797D286039A9}" type="pres">
      <dgm:prSet presAssocID="{DA9C0886-A98A-48B3-9F19-90B4A1882AE6}" presName="ParentText1" presStyleLbl="revTx" presStyleIdx="0" presStyleCnt="2" custScaleY="62242" custLinFactNeighborX="-801" custLinFactNeighborY="-4601">
        <dgm:presLayoutVars>
          <dgm:chMax val="0"/>
          <dgm:chPref val="0"/>
          <dgm:bulletEnabled val="1"/>
        </dgm:presLayoutVars>
      </dgm:prSet>
      <dgm:spPr/>
    </dgm:pt>
    <dgm:pt modelId="{5C71CA32-D953-473D-B6EC-C06D62C66EC5}" type="pres">
      <dgm:prSet presAssocID="{DA9C0886-A98A-48B3-9F19-90B4A1882AE6}" presName="ParentText2" presStyleLbl="revTx" presStyleIdx="1" presStyleCnt="2" custScaleY="67730" custLinFactNeighborY="-2138">
        <dgm:presLayoutVars>
          <dgm:chMax val="0"/>
          <dgm:chPref val="0"/>
          <dgm:bulletEnabled val="1"/>
        </dgm:presLayoutVars>
      </dgm:prSet>
      <dgm:spPr/>
    </dgm:pt>
    <dgm:pt modelId="{61B4A25D-6C97-4B38-B22F-3744C07D67DC}" type="pres">
      <dgm:prSet presAssocID="{DA9C0886-A98A-48B3-9F19-90B4A1882AE6}" presName="Plus" presStyleLbl="alignNode1" presStyleIdx="0" presStyleCnt="2" custLinFactNeighborX="4930" custLinFactNeighborY="38766"/>
      <dgm:spPr>
        <a:solidFill>
          <a:srgbClr val="627981"/>
        </a:solidFill>
        <a:ln>
          <a:solidFill>
            <a:srgbClr val="627981"/>
          </a:solidFill>
        </a:ln>
      </dgm:spPr>
    </dgm:pt>
    <dgm:pt modelId="{6E806151-6D9F-4830-85B0-2636B628FA20}" type="pres">
      <dgm:prSet presAssocID="{DA9C0886-A98A-48B3-9F19-90B4A1882AE6}" presName="Minus" presStyleLbl="alignNode1" presStyleIdx="1" presStyleCnt="2" custLinFactY="22894" custLinFactNeighborX="-12381" custLinFactNeighborY="100000"/>
      <dgm:spPr>
        <a:solidFill>
          <a:srgbClr val="627981"/>
        </a:solidFill>
        <a:ln>
          <a:solidFill>
            <a:srgbClr val="627981"/>
          </a:solidFill>
        </a:ln>
      </dgm:spPr>
    </dgm:pt>
    <dgm:pt modelId="{3A69060B-4528-4540-AD5D-B6BF040C721B}" type="pres">
      <dgm:prSet presAssocID="{DA9C0886-A98A-48B3-9F19-90B4A1882AE6}" presName="Divider" presStyleLbl="parChTrans1D1" presStyleIdx="0" presStyleCnt="1" custFlipHor="1" custScaleX="2000000" custScaleY="75274"/>
      <dgm:spPr>
        <a:ln>
          <a:solidFill>
            <a:srgbClr val="627981"/>
          </a:solidFill>
        </a:ln>
      </dgm:spPr>
    </dgm:pt>
  </dgm:ptLst>
  <dgm:cxnLst>
    <dgm:cxn modelId="{4DFAED14-AB07-41FB-8A23-B146372A8295}" type="presOf" srcId="{D52EAB15-6694-4997-B30B-51ACA667369B}" destId="{90CBF06B-F7E6-4292-8604-797D286039A9}" srcOrd="0" destOrd="0" presId="urn:microsoft.com/office/officeart/2009/3/layout/PlusandMinus"/>
    <dgm:cxn modelId="{4A89F117-2539-482F-87D5-442EFE48B727}" type="presOf" srcId="{0E89B356-9BEC-463A-BC2E-67DB02AC47F3}" destId="{5C71CA32-D953-473D-B6EC-C06D62C66EC5}" srcOrd="0" destOrd="0" presId="urn:microsoft.com/office/officeart/2009/3/layout/PlusandMinus"/>
    <dgm:cxn modelId="{EBBEF37A-DFBF-4882-B4BA-C35C17AB2DB8}" srcId="{DA9C0886-A98A-48B3-9F19-90B4A1882AE6}" destId="{D52EAB15-6694-4997-B30B-51ACA667369B}" srcOrd="0" destOrd="0" parTransId="{A1053040-D3F5-4204-919D-8709196778CD}" sibTransId="{6E8D9B40-D37B-4FB1-B784-EFCECD4A0F56}"/>
    <dgm:cxn modelId="{C13D63AB-B7FF-4FC3-8E17-B1514BA1587E}" type="presOf" srcId="{DA9C0886-A98A-48B3-9F19-90B4A1882AE6}" destId="{1F664C57-4B70-4315-9E77-9A50FF86AFDD}" srcOrd="0" destOrd="0" presId="urn:microsoft.com/office/officeart/2009/3/layout/PlusandMinus"/>
    <dgm:cxn modelId="{FFBDA6DD-A9EE-4E75-89DB-69EBDF080EAD}" srcId="{DA9C0886-A98A-48B3-9F19-90B4A1882AE6}" destId="{0E89B356-9BEC-463A-BC2E-67DB02AC47F3}" srcOrd="1" destOrd="0" parTransId="{5E923BC3-E327-4EC0-A68D-B2BEDEE09958}" sibTransId="{C99B2EB9-2D43-413A-8C99-92BA53D3C2A1}"/>
    <dgm:cxn modelId="{9EA44D25-1CEA-4E8D-BC1D-1BCFEFF59134}" type="presParOf" srcId="{1F664C57-4B70-4315-9E77-9A50FF86AFDD}" destId="{97678B13-D402-450C-8A1D-7BDA651C5475}" srcOrd="0" destOrd="0" presId="urn:microsoft.com/office/officeart/2009/3/layout/PlusandMinus"/>
    <dgm:cxn modelId="{0CEDAB5C-B49E-42B3-AD7E-3DC428755770}" type="presParOf" srcId="{1F664C57-4B70-4315-9E77-9A50FF86AFDD}" destId="{90CBF06B-F7E6-4292-8604-797D286039A9}" srcOrd="1" destOrd="0" presId="urn:microsoft.com/office/officeart/2009/3/layout/PlusandMinus"/>
    <dgm:cxn modelId="{3EFCD767-ACC5-4659-9B1E-00ECA50C4481}" type="presParOf" srcId="{1F664C57-4B70-4315-9E77-9A50FF86AFDD}" destId="{5C71CA32-D953-473D-B6EC-C06D62C66EC5}" srcOrd="2" destOrd="0" presId="urn:microsoft.com/office/officeart/2009/3/layout/PlusandMinus"/>
    <dgm:cxn modelId="{1694FEE0-BF00-4B7F-890E-F0C677CC7163}" type="presParOf" srcId="{1F664C57-4B70-4315-9E77-9A50FF86AFDD}" destId="{61B4A25D-6C97-4B38-B22F-3744C07D67DC}" srcOrd="3" destOrd="0" presId="urn:microsoft.com/office/officeart/2009/3/layout/PlusandMinus"/>
    <dgm:cxn modelId="{265B56AE-5A93-4E21-A139-8EE1A9941BF8}" type="presParOf" srcId="{1F664C57-4B70-4315-9E77-9A50FF86AFDD}" destId="{6E806151-6D9F-4830-85B0-2636B628FA20}" srcOrd="4" destOrd="0" presId="urn:microsoft.com/office/officeart/2009/3/layout/PlusandMinus"/>
    <dgm:cxn modelId="{7635DAB6-0C6E-4B1B-8A90-F1FC54754146}" type="presParOf" srcId="{1F664C57-4B70-4315-9E77-9A50FF86AFDD}" destId="{3A69060B-4528-4540-AD5D-B6BF040C721B}"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678B13-D402-450C-8A1D-7BDA651C5475}">
      <dsp:nvSpPr>
        <dsp:cNvPr id="0" name=""/>
        <dsp:cNvSpPr/>
      </dsp:nvSpPr>
      <dsp:spPr>
        <a:xfrm>
          <a:off x="982021" y="1141686"/>
          <a:ext cx="5049077" cy="1817060"/>
        </a:xfrm>
        <a:prstGeom prst="rect">
          <a:avLst/>
        </a:prstGeom>
        <a:solidFill>
          <a:srgbClr val="A5B5B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0CBF06B-F7E6-4292-8604-797D286039A9}">
      <dsp:nvSpPr>
        <dsp:cNvPr id="0" name=""/>
        <dsp:cNvSpPr/>
      </dsp:nvSpPr>
      <dsp:spPr>
        <a:xfrm>
          <a:off x="1114132" y="1369436"/>
          <a:ext cx="2344629" cy="138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ctr" defTabSz="1066800">
            <a:lnSpc>
              <a:spcPct val="90000"/>
            </a:lnSpc>
            <a:spcBef>
              <a:spcPct val="0"/>
            </a:spcBef>
            <a:spcAft>
              <a:spcPct val="35000"/>
            </a:spcAft>
            <a:buNone/>
          </a:pPr>
          <a:r>
            <a:rPr lang="en-US" sz="2400" kern="1200" dirty="0"/>
            <a:t>Appreciating</a:t>
          </a:r>
        </a:p>
        <a:p>
          <a:pPr marL="0" lvl="0" indent="0" algn="l" defTabSz="1066800">
            <a:lnSpc>
              <a:spcPct val="90000"/>
            </a:lnSpc>
            <a:spcBef>
              <a:spcPct val="0"/>
            </a:spcBef>
            <a:spcAft>
              <a:spcPct val="35000"/>
            </a:spcAft>
            <a:buNone/>
          </a:pPr>
          <a:endParaRPr lang="en-US" sz="2400" kern="1200" dirty="0"/>
        </a:p>
        <a:p>
          <a:pPr marL="0" lvl="0" indent="0" algn="ctr" defTabSz="1066800">
            <a:lnSpc>
              <a:spcPct val="90000"/>
            </a:lnSpc>
            <a:spcBef>
              <a:spcPct val="0"/>
            </a:spcBef>
            <a:spcAft>
              <a:spcPct val="35000"/>
            </a:spcAft>
            <a:buNone/>
          </a:pPr>
          <a:r>
            <a:rPr lang="en-US" sz="2400" kern="1200" dirty="0"/>
            <a:t>(Strengthening)</a:t>
          </a:r>
        </a:p>
      </dsp:txBody>
      <dsp:txXfrm>
        <a:off x="1114132" y="1369436"/>
        <a:ext cx="2344629" cy="1389398"/>
      </dsp:txXfrm>
    </dsp:sp>
    <dsp:sp modelId="{5C71CA32-D953-473D-B6EC-C06D62C66EC5}">
      <dsp:nvSpPr>
        <dsp:cNvPr id="0" name=""/>
        <dsp:cNvSpPr/>
      </dsp:nvSpPr>
      <dsp:spPr>
        <a:xfrm>
          <a:off x="3529774" y="1363163"/>
          <a:ext cx="2344629" cy="15119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0" lvl="0" indent="0" algn="ctr" defTabSz="1066800">
            <a:lnSpc>
              <a:spcPct val="90000"/>
            </a:lnSpc>
            <a:spcBef>
              <a:spcPct val="0"/>
            </a:spcBef>
            <a:spcAft>
              <a:spcPct val="35000"/>
            </a:spcAft>
            <a:buNone/>
          </a:pPr>
          <a:r>
            <a:rPr lang="en-US" sz="2400" kern="1200" dirty="0"/>
            <a:t>Depreciating</a:t>
          </a:r>
        </a:p>
        <a:p>
          <a:pPr marL="0" lvl="0" indent="0" algn="l" defTabSz="1066800">
            <a:lnSpc>
              <a:spcPct val="90000"/>
            </a:lnSpc>
            <a:spcBef>
              <a:spcPct val="0"/>
            </a:spcBef>
            <a:spcAft>
              <a:spcPct val="35000"/>
            </a:spcAft>
            <a:buNone/>
          </a:pPr>
          <a:endParaRPr lang="en-US" sz="2400" kern="1200" dirty="0"/>
        </a:p>
        <a:p>
          <a:pPr marL="0" lvl="0" indent="0" algn="ctr" defTabSz="1066800">
            <a:lnSpc>
              <a:spcPct val="90000"/>
            </a:lnSpc>
            <a:spcBef>
              <a:spcPct val="0"/>
            </a:spcBef>
            <a:spcAft>
              <a:spcPct val="35000"/>
            </a:spcAft>
            <a:buNone/>
          </a:pPr>
          <a:r>
            <a:rPr lang="en-US" sz="2400" kern="1200" dirty="0"/>
            <a:t>(Weakening)</a:t>
          </a:r>
        </a:p>
      </dsp:txBody>
      <dsp:txXfrm>
        <a:off x="3529774" y="1363163"/>
        <a:ext cx="2344629" cy="1511904"/>
      </dsp:txXfrm>
    </dsp:sp>
    <dsp:sp modelId="{61B4A25D-6C97-4B38-B22F-3744C07D67DC}">
      <dsp:nvSpPr>
        <dsp:cNvPr id="0" name=""/>
        <dsp:cNvSpPr/>
      </dsp:nvSpPr>
      <dsp:spPr>
        <a:xfrm>
          <a:off x="508342" y="605831"/>
          <a:ext cx="986601" cy="986601"/>
        </a:xfrm>
        <a:prstGeom prst="plus">
          <a:avLst>
            <a:gd name="adj" fmla="val 32810"/>
          </a:avLst>
        </a:prstGeom>
        <a:solidFill>
          <a:srgbClr val="627981"/>
        </a:solidFill>
        <a:ln w="12700" cap="flat" cmpd="sng" algn="ctr">
          <a:solidFill>
            <a:srgbClr val="627981"/>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806151-6D9F-4830-85B0-2636B628FA20}">
      <dsp:nvSpPr>
        <dsp:cNvPr id="0" name=""/>
        <dsp:cNvSpPr/>
      </dsp:nvSpPr>
      <dsp:spPr>
        <a:xfrm>
          <a:off x="5219708" y="969233"/>
          <a:ext cx="928566" cy="318211"/>
        </a:xfrm>
        <a:prstGeom prst="rect">
          <a:avLst/>
        </a:prstGeom>
        <a:solidFill>
          <a:srgbClr val="627981"/>
        </a:solidFill>
        <a:ln w="12700" cap="flat" cmpd="sng" algn="ctr">
          <a:solidFill>
            <a:srgbClr val="627981"/>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69060B-4528-4540-AD5D-B6BF040C721B}">
      <dsp:nvSpPr>
        <dsp:cNvPr id="0" name=""/>
        <dsp:cNvSpPr/>
      </dsp:nvSpPr>
      <dsp:spPr>
        <a:xfrm flipH="1">
          <a:off x="3501046" y="1319069"/>
          <a:ext cx="11607" cy="1604853"/>
        </a:xfrm>
        <a:prstGeom prst="line">
          <a:avLst/>
        </a:prstGeom>
        <a:noFill/>
        <a:ln w="12700" cap="flat" cmpd="sng" algn="ctr">
          <a:solidFill>
            <a:srgbClr val="627981"/>
          </a:solidFill>
          <a:prstDash val="solid"/>
          <a:miter lim="800000"/>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foreign exchange market works through financial institutions, and it operates on several levels. Most people and firms who are exchanging a substantial quantity of currency go to a bank, and most banks provide foreign exchange. These banks (and a few other firms), known as dealers, then trade the foreign exchange; this is called the interbank market. In the world economy, roughly two thousand firms are foreign exchange dealers. </a:t>
            </a:r>
            <a:r>
              <a:rPr lang="en-US" sz="1100" dirty="0">
                <a:solidFill>
                  <a:schemeClr val="bg1"/>
                </a:solidFill>
              </a:rPr>
              <a:t>There are less than 100 foreign exchange dealers in the U.S., but the largest twelve or so carry out more than half of the total transactions.</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156362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When a currency's exchange rate rises, so that the currency exchanges for more of other currencies, it's referred to as appreciating or "strengthening.“ When a currency's exchange rate falls, so that the currency trades for less of other currencies, it's referred to as depreciating or "weakening.“ Exchange rates tend to fluctuate substantially, even between bordering companies such as the United States and Canada.</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051641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258" name="Google Shape;258;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Most countries have different currencies, but not all. Sometimes, small economies use the currency of an economically larger neighbor. For example, Ecuador, El Salvador, and Panama have decided to dollarize and use the U.S. dollar as their currency. Most of the international economy takes place in a situation of multiple national currencies, in which both people and firms need to convert from one currency to another. The foreign exchange market is the market in which people or firms use one currency to purchase another currency.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2416959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 2022 Bank of International Settlements survey found that $7.5 trillion per day was traded in foreign exchange markets, which makes the foreign exchange market the largest market in the world economy.</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800" b="0" i="0" u="none" strike="noStrike" kern="1200" cap="none" spc="0" normalizeH="0" baseline="0" noProof="0" smtClean="0">
                <a:ln>
                  <a:noFill/>
                </a:ln>
                <a:solidFill>
                  <a:srgbClr val="000000"/>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a:t>
            </a:fld>
            <a:endParaRPr kumimoji="0" lang="en-US" sz="1800" b="0" i="0"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305702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In foreign exchange markets, demand and supply become closely interrelated because a person or firm who demands one currency must simultaneously supply another currency, and vice versa. To get a sense of this, consider four groups that participate in the market: international trading firms, tourists visiting other countries, international investors buying ownership of a foreign firm, and international investors making non-ownership investments.</a:t>
            </a:r>
            <a:endParaRPr dirty="0"/>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firms that buy and sell in international markets, their costs for workers, suppliers, and investors are measured in the currency of the nation where their production occurs. Revenues from sales are measured in the currency of the nation where those sales happened. Chinese firm exporting abroad will earn some other currency, but will need Chinese yuan to pay the workers, suppliers, and investors in China. In foreign exchange markets, this firm will be a supplier of U.S. dollars and a demander of Chinese yuan. International tourists supply their home currency to receive the currency of the country they are visiting.</a:t>
            </a:r>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65705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ga6a26e1ba4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We often divide financial investments that cross international boundaries and require exchanging currency into two categories. Foreign direct investment refers to purchasing at least 10% of a firm in another country or starting a new enterprise in another country. Portfolio investment is a financial investment that does not involve any management responsibility.</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75" name="Google Shape;175;ga6a26e1ba4_0_1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a6a26e1ba4_0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Businesspeople often link portfolio investment to expectations about how exchange rates will shift, known as arbitrage.</a:t>
            </a:r>
          </a:p>
          <a:p>
            <a:pPr marL="228600" lvl="0" indent="-228600" algn="l" rtl="0">
              <a:spcBef>
                <a:spcPts val="0"/>
              </a:spcBef>
              <a:spcAft>
                <a:spcPts val="0"/>
              </a:spcAft>
              <a:buAutoNum type="alphaLcParenBoth"/>
            </a:pPr>
            <a:r>
              <a:rPr lang="en-US" dirty="0"/>
              <a:t>An international investor who expects that, in the future, a British pound will buy USD 1.60 instead of its current exchange rate of USD 1.50 may hope for the following chain of events to occur: Take USD 24,000 and convert it to GBP 16,000. Exchange rate increases. Convert GBP back to USD and earn profit.</a:t>
            </a:r>
          </a:p>
          <a:p>
            <a:pPr marL="228600" lvl="0" indent="-228600" algn="l" rtl="0">
              <a:spcBef>
                <a:spcPts val="0"/>
              </a:spcBef>
              <a:spcAft>
                <a:spcPts val="0"/>
              </a:spcAft>
              <a:buAutoNum type="alphaLcParenBoth"/>
            </a:pPr>
            <a:r>
              <a:rPr lang="en-US" dirty="0"/>
              <a:t>An international investor who expects that, in the future, a British pound will buy only USD 1.40 instead of its current exchange rate of USD 1.50 may hope for the following chain of events to occur: Take GBP 20,000 and convert it to USD 30,000. Exchange rate decreases. Convert USD back to GBP and earn profit.</a:t>
            </a:r>
          </a:p>
          <a:p>
            <a:pPr marL="0" lvl="0" indent="0" algn="l" rtl="0">
              <a:spcBef>
                <a:spcPts val="0"/>
              </a:spcBef>
              <a:spcAft>
                <a:spcPts val="0"/>
              </a:spcAft>
              <a:buNone/>
            </a:pPr>
            <a:endParaRPr dirty="0"/>
          </a:p>
        </p:txBody>
      </p:sp>
      <p:sp>
        <p:nvSpPr>
          <p:cNvPr id="189" name="Google Shape;189;ga6a26e1ba4_0_1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Many portfolio investment decisions are not as simple as betting that the currency's value will change in a certain direction. Many investors hedge, which means using a financial transaction to protect themselves against an investment risk. Specifically, investors can sign a financial contract and pay a fee that guarantees them a certain exchange rate one year from now. When parties wish to enter financial contracts like hedging, they normally rely on a financial institution or brokerage company.</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84299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a6a26e1ba4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Both foreign direct investment and portfolio investment involve two parties: an investor who supplies domestic currency and an investor who demands a foreign currency. With portfolio investment, the client purchases less than 10% of a company; portfolio investment often has a short-term focus. With foreign direct investment, the investor purchases more than 10% of a company and typically assumes some managerial responsibility; foreign direct investment has a more long-term focus.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148" name="Google Shape;148;ga6a26e1ba4_0_1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41173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D16C6-D296-40DB-81A6-D0A58DDDFD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BDC3AD-6E0E-4B12-9A25-DFD3D63931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A8954D-D2AF-45FE-9B0C-EE2311F3ED4E}"/>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2B6719F-7464-43FB-9696-D315A75C5C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45FD5D-CCEF-4C73-8EC4-DCD21EA882DC}"/>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886955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D2C7-9E0B-44CA-B292-681E9D9156C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0CCD4C7-6715-4D56-B432-776ADF5229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D81B82-3D01-49F0-9A94-D08E4CE282ED}"/>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638FC80-330F-49C2-909C-1E2B8457F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4380BE-DEB0-4671-8EA6-74839AECEF1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542424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B65115-4E46-4184-AF44-CC2D03008B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E4627CE-0B2E-4CCF-974A-6613D21755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18F1B6-F713-44CA-B1E7-001706D94B5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65CCA021-73C4-4905-9748-FED3800260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86204C-29A5-4576-8AAC-EE0F9352A23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4927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1C6E9-EEAE-466D-A1BD-E79528556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F3C8E4-EF3F-4352-8C24-2142622BCE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D9240-6965-4218-8188-315722778E76}"/>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C572AEC4-0540-4445-9E68-3CB5D88079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44A07C-91C9-4C7B-ACDF-1DD1A1AB796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662010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EBD7A-1307-45D3-8C5E-9B89FED6B69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F470B9-3B34-454A-B618-1E4F2585C5A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ACF8E7-A506-4EC1-8E7B-3971B27EE17A}"/>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D8694C1-B45F-4BA4-A20E-50965D5BE9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79927D-F131-4EBB-B8C6-35CADBAD937A}"/>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3408488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12EE2-6D2A-4BE1-858D-41AB0474A6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85F528-A17C-481B-BCCF-778513121E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34B827-1F06-4DDF-BCB5-C6A883EB3C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FBA2A6-C2D8-4FC2-B97B-8FB80DC089E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559A9CB-C043-4732-A5AD-C7A7ADC5AF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F408AE-91A4-421B-9746-089EBFC0FC9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6282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9AD54-D8F5-4A74-88D2-43202B24DD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1E92589-E6F6-4A1C-8FA1-5C83A99293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D643CC9-2F02-44AB-830D-30C500E60A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B19B78-9AEF-45DA-BB11-5CC1DCCD28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F9AB8B-5669-4759-A05E-294877A87F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933654-106C-43E4-BC71-A801E01818E0}"/>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9BD29B14-3C49-4B8A-8F03-69D3CEFF68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3A62AE1-7AF9-4C80-B593-A4A7197EB37B}"/>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48846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C3147-D700-44C8-9621-EA97543CDA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C65695-B7D5-4700-A2E5-7DA49238C82D}"/>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631CCF41-1C75-4B66-81F3-9AD0585C6BE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9AEC2B-25C0-4661-9E1B-4A5DC850D067}"/>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61769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6EF90C0-A7AC-4C77-8353-4B04297DB97C}"/>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03AA1EEE-E6F7-4B63-8F9B-29D4DC87027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FB63673-8260-4075-A0E4-E2A9CC1C5AEE}"/>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489076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BF0CC-2258-45FB-BF43-435421CFD0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1BF71B-DE8F-44FB-9A40-26A6D99447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16E05A-6415-44D5-8DCF-3C689781CD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54F0DE-C56B-4017-84F0-889D0B4F2095}"/>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D5F62DCE-1F9D-43AC-84B2-BC7205C967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401E6B-1938-46BE-AAD0-49B674EF45B1}"/>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134377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03C40-D62D-4B64-AA8C-CAF2ABF62C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E0C8566-BE5C-4C38-9364-85C320F58E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942D9B-E872-44D4-8DE2-6AD9F552AB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D5A48F-5DA8-4C17-A961-FDD617B9C3C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7BE66DD-181D-4808-8FC8-83E3547894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B4CB2F-8D97-416F-B735-2F29C763BB26}"/>
              </a:ext>
            </a:extLst>
          </p:cNvPr>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546957169"/>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56EAA9-5B84-4566-8947-34E2E998B7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66CFB4-AB92-4ACA-9152-A4F2630147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A30E01-1DED-43F1-BF76-D2DF1F6DA40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B62369E0-6706-4914-BB6A-E66CB9C60F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DE91872-B65D-431A-BC33-8FCF570BA3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US" smtClean="0"/>
              <a:t>‹#›</a:t>
            </a:fld>
            <a:endParaRPr lang="en-US"/>
          </a:p>
        </p:txBody>
      </p:sp>
    </p:spTree>
    <p:extLst>
      <p:ext uri="{BB962C8B-B14F-4D97-AF65-F5344CB8AC3E}">
        <p14:creationId xmlns:p14="http://schemas.microsoft.com/office/powerpoint/2010/main" val="28032707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3F3F3F"/>
              </a:solidFill>
              <a:latin typeface="Calibri"/>
              <a:ea typeface="Calibri"/>
              <a:cs typeface="Calibri"/>
              <a:sym typeface="Calibri"/>
            </a:endParaRPr>
          </a:p>
        </p:txBody>
      </p:sp>
      <p:sp>
        <p:nvSpPr>
          <p:cNvPr id="85" name="Google Shape;85;p13"/>
          <p:cNvSpPr txBox="1">
            <a:spLocks noGrp="1"/>
          </p:cNvSpPr>
          <p:nvPr>
            <p:ph type="title" idx="4294967295"/>
          </p:nvPr>
        </p:nvSpPr>
        <p:spPr>
          <a:xfrm>
            <a:off x="1524000" y="2335741"/>
            <a:ext cx="9144000" cy="9234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How the Foreign Exchange Market Works</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86" name="Google Shape;86;p13">
            <a:extLst>
              <a:ext uri="{C183D7F6-B498-43B3-948B-1728B52AA6E4}">
                <adec:decorative xmlns:adec="http://schemas.microsoft.com/office/drawing/2017/decorative" val="1"/>
              </a:ext>
            </a:extLst>
          </p:cNvPr>
          <p:cNvCxnSpPr/>
          <p:nvPr/>
        </p:nvCxnSpPr>
        <p:spPr>
          <a:xfrm>
            <a:off x="3071447" y="4068137"/>
            <a:ext cx="5931877" cy="0"/>
          </a:xfrm>
          <a:prstGeom prst="straightConnector1">
            <a:avLst/>
          </a:prstGeom>
          <a:noFill/>
          <a:ln w="9525" cap="flat" cmpd="sng">
            <a:solidFill>
              <a:schemeClr val="dk1"/>
            </a:solidFill>
            <a:prstDash val="solid"/>
            <a:miter lim="800000"/>
            <a:headEnd type="none" w="sm" len="sm"/>
            <a:tailEnd type="none" w="sm" len="sm"/>
          </a:ln>
        </p:spPr>
      </p:cxnSp>
      <p:sp>
        <p:nvSpPr>
          <p:cNvPr id="87" name="Google Shape;87;p13"/>
          <p:cNvSpPr txBox="1"/>
          <p:nvPr/>
        </p:nvSpPr>
        <p:spPr>
          <a:xfrm>
            <a:off x="481648" y="320478"/>
            <a:ext cx="3565361" cy="553998"/>
          </a:xfrm>
          <a:prstGeom prst="rect">
            <a:avLst/>
          </a:prstGeom>
          <a:solidFill>
            <a:srgbClr val="5A7E83"/>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i="0" u="none" strike="noStrike" cap="none" dirty="0">
                <a:solidFill>
                  <a:schemeClr val="lt1"/>
                </a:solidFill>
                <a:latin typeface="Century Gothic"/>
                <a:ea typeface="Century Gothic"/>
                <a:cs typeface="Century Gothic"/>
                <a:sym typeface="Century Gothic"/>
              </a:rPr>
              <a:t>HAWKES</a:t>
            </a:r>
            <a:r>
              <a:rPr lang="en-US" sz="2800" b="0" i="0" u="none" strike="noStrike" cap="none" dirty="0">
                <a:solidFill>
                  <a:schemeClr val="lt1"/>
                </a:solidFill>
                <a:latin typeface="Century Gothic"/>
                <a:ea typeface="Century Gothic"/>
                <a:cs typeface="Century Gothic"/>
                <a:sym typeface="Century Gothic"/>
              </a:rPr>
              <a:t> LEARNING</a:t>
            </a:r>
            <a:endParaRPr dirty="0"/>
          </a:p>
        </p:txBody>
      </p:sp>
      <p:cxnSp>
        <p:nvCxnSpPr>
          <p:cNvPr id="88" name="Google Shape;88;p13">
            <a:extLst>
              <a:ext uri="{C183D7F6-B498-43B3-948B-1728B52AA6E4}">
                <adec:decorative xmlns:adec="http://schemas.microsoft.com/office/drawing/2017/decorative" val="1"/>
              </a:ext>
            </a:extLst>
          </p:cNvPr>
          <p:cNvCxnSpPr/>
          <p:nvPr/>
        </p:nvCxnSpPr>
        <p:spPr>
          <a:xfrm>
            <a:off x="3071447" y="2091430"/>
            <a:ext cx="5931877" cy="0"/>
          </a:xfrm>
          <a:prstGeom prst="straightConnector1">
            <a:avLst/>
          </a:prstGeom>
          <a:noFill/>
          <a:ln w="9525" cap="flat" cmpd="sng">
            <a:solidFill>
              <a:schemeClr val="dk1"/>
            </a:solidFill>
            <a:prstDash val="solid"/>
            <a:miter lim="800000"/>
            <a:headEnd type="none" w="sm" len="sm"/>
            <a:tailEnd type="none" w="sm" len="sm"/>
          </a:ln>
        </p:spPr>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531747" y="349798"/>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Participants in the Exchange Rate Market</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7" name="Group 6" descr="The foreign exchange market works through financial institutions, and it operates on several levels.">
            <a:extLst>
              <a:ext uri="{FF2B5EF4-FFF2-40B4-BE49-F238E27FC236}">
                <a16:creationId xmlns:a16="http://schemas.microsoft.com/office/drawing/2014/main" id="{713F1087-6BF4-4826-B261-DB11BE2725B1}"/>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00865-3809-4667-B4DD-B6AEE87A0EA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7DD7B09E-C66C-4D11-8E02-2A316113B46E}"/>
                </a:ext>
              </a:extLst>
            </p:cNvPr>
            <p:cNvSpPr txBox="1"/>
            <p:nvPr/>
          </p:nvSpPr>
          <p:spPr>
            <a:xfrm>
              <a:off x="542923" y="179377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foreign exchange market works through financial institutions, and it operates on several levels.</a:t>
              </a:r>
            </a:p>
          </p:txBody>
        </p:sp>
      </p:grpSp>
      <p:grpSp>
        <p:nvGrpSpPr>
          <p:cNvPr id="10" name="Group 9" descr="Most people and firms who are exchanging a substantial quantity of currency go to a bank, and most banks provide foreign exchange.">
            <a:extLst>
              <a:ext uri="{FF2B5EF4-FFF2-40B4-BE49-F238E27FC236}">
                <a16:creationId xmlns:a16="http://schemas.microsoft.com/office/drawing/2014/main" id="{32F9886E-EF3B-4F89-A050-4C9B66FF7775}"/>
              </a:ext>
            </a:extLst>
          </p:cNvPr>
          <p:cNvGrpSpPr/>
          <p:nvPr/>
        </p:nvGrpSpPr>
        <p:grpSpPr>
          <a:xfrm>
            <a:off x="2066922" y="2472068"/>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E13A5E20-CDD1-4294-8F3F-2FCF3C6851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9A711B08-F009-4813-9BF8-851BEB925108}"/>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people and firms who are exchanging a substantial quantity of currency go to a bank, and most banks provide foreign exchange.</a:t>
              </a:r>
            </a:p>
          </p:txBody>
        </p:sp>
      </p:grpSp>
      <p:grpSp>
        <p:nvGrpSpPr>
          <p:cNvPr id="13" name="Group 12" descr="These banks (and a few other firms), known as dealers, then trade the foreign exchange; this is called the interbank market.">
            <a:extLst>
              <a:ext uri="{FF2B5EF4-FFF2-40B4-BE49-F238E27FC236}">
                <a16:creationId xmlns:a16="http://schemas.microsoft.com/office/drawing/2014/main" id="{CFADB6E7-7D31-430A-B682-CD48BB2BFD48}"/>
              </a:ext>
            </a:extLst>
          </p:cNvPr>
          <p:cNvGrpSpPr/>
          <p:nvPr/>
        </p:nvGrpSpPr>
        <p:grpSpPr>
          <a:xfrm>
            <a:off x="2061275" y="3375527"/>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B4207B-9FD0-4F48-9F10-15BF7DA3AA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C96CD784-646A-49A7-B987-A839A4B9CF70}"/>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These banks (and a few other firms), known as dealers, then trade the foreign exchange; this is called the interbank market.</a:t>
              </a:r>
            </a:p>
          </p:txBody>
        </p:sp>
      </p:grpSp>
      <p:grpSp>
        <p:nvGrpSpPr>
          <p:cNvPr id="16" name="Group 15" descr="In the world economy, roughly two thousand firms are foreign exchange dealers.">
            <a:extLst>
              <a:ext uri="{FF2B5EF4-FFF2-40B4-BE49-F238E27FC236}">
                <a16:creationId xmlns:a16="http://schemas.microsoft.com/office/drawing/2014/main" id="{D9FCDB26-38DD-4224-A766-89B68426A03A}"/>
              </a:ext>
            </a:extLst>
          </p:cNvPr>
          <p:cNvGrpSpPr/>
          <p:nvPr/>
        </p:nvGrpSpPr>
        <p:grpSpPr>
          <a:xfrm>
            <a:off x="2061275" y="428218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8F5872B-EC01-4F96-B136-3746BBA1B5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73603574-3E83-4FD4-8488-97F028D9F624}"/>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world economy, roughly two thousand firms are foreign exchange dealers.</a:t>
              </a:r>
            </a:p>
          </p:txBody>
        </p:sp>
      </p:grpSp>
      <p:grpSp>
        <p:nvGrpSpPr>
          <p:cNvPr id="22" name="Group 21" descr="There are less than 100 foreign exchange dealers in the U.S., but the largest twelve or so carry out more than half of the total transactions.">
            <a:extLst>
              <a:ext uri="{FF2B5EF4-FFF2-40B4-BE49-F238E27FC236}">
                <a16:creationId xmlns:a16="http://schemas.microsoft.com/office/drawing/2014/main" id="{04493DF1-0098-4D1F-B8A4-13D398F6B4C3}"/>
              </a:ext>
            </a:extLst>
          </p:cNvPr>
          <p:cNvGrpSpPr/>
          <p:nvPr/>
        </p:nvGrpSpPr>
        <p:grpSpPr>
          <a:xfrm>
            <a:off x="2061275" y="5188835"/>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3181BB56-6595-4DAE-A2B5-91D3D9159B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4" name="TextBox 23">
              <a:extLst>
                <a:ext uri="{FF2B5EF4-FFF2-40B4-BE49-F238E27FC236}">
                  <a16:creationId xmlns:a16="http://schemas.microsoft.com/office/drawing/2014/main" id="{F8BD05BD-0A59-42F1-AA52-8C1AB4921BAA}"/>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less than 100 foreign exchange dealers in the U.S., but the largest twelve or so carry out more than half of the total transactions.</a:t>
              </a:r>
            </a:p>
          </p:txBody>
        </p:sp>
      </p:grpSp>
    </p:spTree>
    <p:extLst>
      <p:ext uri="{BB962C8B-B14F-4D97-AF65-F5344CB8AC3E}">
        <p14:creationId xmlns:p14="http://schemas.microsoft.com/office/powerpoint/2010/main" val="2367599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531747" y="349798"/>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Strengthening and Weakening Currency</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7" name="Group 6" descr="When a currency's exchange rate rises, so that the currency exchanges for more of other currencies, it's referred to as appreciating or &quot;strengthening.&quot;">
            <a:extLst>
              <a:ext uri="{FF2B5EF4-FFF2-40B4-BE49-F238E27FC236}">
                <a16:creationId xmlns:a16="http://schemas.microsoft.com/office/drawing/2014/main" id="{713F1087-6BF4-4826-B261-DB11BE2725B1}"/>
              </a:ext>
            </a:extLst>
          </p:cNvPr>
          <p:cNvGrpSpPr/>
          <p:nvPr/>
        </p:nvGrpSpPr>
        <p:grpSpPr>
          <a:xfrm>
            <a:off x="2066923" y="1371919"/>
            <a:ext cx="8058154" cy="1041681"/>
            <a:chOff x="542923" y="1736761"/>
            <a:chExt cx="8058154" cy="1041681"/>
          </a:xfrm>
          <a:solidFill>
            <a:srgbClr val="627981"/>
          </a:solidFill>
        </p:grpSpPr>
        <p:sp>
          <p:nvSpPr>
            <p:cNvPr id="8" name="Rectangle 7">
              <a:extLst>
                <a:ext uri="{FF2B5EF4-FFF2-40B4-BE49-F238E27FC236}">
                  <a16:creationId xmlns:a16="http://schemas.microsoft.com/office/drawing/2014/main" id="{3EF00865-3809-4667-B4DD-B6AEE87A0EA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7DD7B09E-C66C-4D11-8E02-2A316113B46E}"/>
                </a:ext>
              </a:extLst>
            </p:cNvPr>
            <p:cNvSpPr txBox="1"/>
            <p:nvPr/>
          </p:nvSpPr>
          <p:spPr>
            <a:xfrm>
              <a:off x="542923" y="176277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currency's exchange rate rises, so that the currency exchanges for more of other currencies, it's referred to as </a:t>
              </a:r>
              <a:r>
                <a:rPr lang="en-US" sz="2000" b="1" dirty="0">
                  <a:solidFill>
                    <a:schemeClr val="bg1"/>
                  </a:solidFill>
                </a:rPr>
                <a:t>appreciating</a:t>
              </a:r>
              <a:r>
                <a:rPr lang="en-US" sz="2000" dirty="0">
                  <a:solidFill>
                    <a:schemeClr val="bg1"/>
                  </a:solidFill>
                </a:rPr>
                <a:t> or "strengthening."</a:t>
              </a:r>
            </a:p>
          </p:txBody>
        </p:sp>
      </p:grpSp>
      <p:grpSp>
        <p:nvGrpSpPr>
          <p:cNvPr id="10" name="Group 9" descr="When a currency's exchange rate falls, so that the currency trades for less of other currencies, it's referred to as depreciating or &quot;weakening.&quot;">
            <a:extLst>
              <a:ext uri="{FF2B5EF4-FFF2-40B4-BE49-F238E27FC236}">
                <a16:creationId xmlns:a16="http://schemas.microsoft.com/office/drawing/2014/main" id="{32F9886E-EF3B-4F89-A050-4C9B66FF7775}"/>
              </a:ext>
            </a:extLst>
          </p:cNvPr>
          <p:cNvGrpSpPr/>
          <p:nvPr/>
        </p:nvGrpSpPr>
        <p:grpSpPr>
          <a:xfrm>
            <a:off x="2066923" y="248005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E13A5E20-CDD1-4294-8F3F-2FCF3C6851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9A711B08-F009-4813-9BF8-851BEB925108}"/>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currency's exchange rate falls, so that the currency trades for less of other currencies, it's referred to as </a:t>
              </a:r>
              <a:r>
                <a:rPr lang="en-US" sz="2000" b="1" dirty="0">
                  <a:solidFill>
                    <a:schemeClr val="bg1"/>
                  </a:solidFill>
                </a:rPr>
                <a:t>depreciating</a:t>
              </a:r>
              <a:r>
                <a:rPr lang="en-US" sz="2000" dirty="0">
                  <a:solidFill>
                    <a:schemeClr val="bg1"/>
                  </a:solidFill>
                </a:rPr>
                <a:t> or "weakening."</a:t>
              </a:r>
            </a:p>
          </p:txBody>
        </p:sp>
      </p:grpSp>
      <p:grpSp>
        <p:nvGrpSpPr>
          <p:cNvPr id="13" name="Group 12" descr="Exchange rates tend to fluctuate substantially, even between bordering companies such as the United States and Canada.">
            <a:extLst>
              <a:ext uri="{FF2B5EF4-FFF2-40B4-BE49-F238E27FC236}">
                <a16:creationId xmlns:a16="http://schemas.microsoft.com/office/drawing/2014/main" id="{CFADB6E7-7D31-430A-B682-CD48BB2BFD48}"/>
              </a:ext>
            </a:extLst>
          </p:cNvPr>
          <p:cNvGrpSpPr/>
          <p:nvPr/>
        </p:nvGrpSpPr>
        <p:grpSpPr>
          <a:xfrm>
            <a:off x="2061276" y="3368013"/>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B4207B-9FD0-4F48-9F10-15BF7DA3AA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C96CD784-646A-49A7-B987-A839A4B9CF70}"/>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Exchange rates tend to fluctuate substantially, even between bordering companies such as the United States and Canada.</a:t>
              </a:r>
            </a:p>
          </p:txBody>
        </p:sp>
      </p:grpSp>
      <p:graphicFrame>
        <p:nvGraphicFramePr>
          <p:cNvPr id="2" name="Diagram 1" descr="Appreciating (Strengthening) and Depreciating (weakening)">
            <a:extLst>
              <a:ext uri="{FF2B5EF4-FFF2-40B4-BE49-F238E27FC236}">
                <a16:creationId xmlns:a16="http://schemas.microsoft.com/office/drawing/2014/main" id="{A560F832-3B19-48B6-9C63-9645A1B26EA0}"/>
              </a:ext>
            </a:extLst>
          </p:cNvPr>
          <p:cNvGraphicFramePr/>
          <p:nvPr/>
        </p:nvGraphicFramePr>
        <p:xfrm>
          <a:off x="2728881" y="3675887"/>
          <a:ext cx="6722943" cy="3182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97866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1" name="Google Shape;261;p26"/>
          <p:cNvSpPr txBox="1">
            <a:spLocks noGrp="1"/>
          </p:cNvSpPr>
          <p:nvPr>
            <p:ph type="title" idx="4294967295"/>
          </p:nvPr>
        </p:nvSpPr>
        <p:spPr>
          <a:xfrm>
            <a:off x="1524001" y="288568"/>
            <a:ext cx="9144000" cy="553998"/>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Summary</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263" name="Google Shape;263;p26">
            <a:extLst>
              <a:ext uri="{C183D7F6-B498-43B3-948B-1728B52AA6E4}">
                <adec:decorative xmlns:adec="http://schemas.microsoft.com/office/drawing/2017/decorative" val="1"/>
              </a:ext>
            </a:extLst>
          </p:cNvPr>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64" name="Google Shape;264;p26">
            <a:extLst>
              <a:ext uri="{C183D7F6-B498-43B3-948B-1728B52AA6E4}">
                <adec:decorative xmlns:adec="http://schemas.microsoft.com/office/drawing/2017/decorative" val="1"/>
              </a:ext>
            </a:extLst>
          </p:cNvPr>
          <p:cNvSpPr txBox="1"/>
          <p:nvPr/>
        </p:nvSpPr>
        <p:spPr>
          <a:xfrm>
            <a:off x="1459469" y="1526607"/>
            <a:ext cx="9273061" cy="3230216"/>
          </a:xfrm>
          <a:prstGeom prst="rect">
            <a:avLst/>
          </a:prstGeom>
          <a:solidFill>
            <a:srgbClr val="6279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a:p>
            <a:pPr marL="0" marR="0" lvl="0" indent="0" algn="l" rtl="0">
              <a:spcBef>
                <a:spcPts val="0"/>
              </a:spcBef>
              <a:spcAft>
                <a:spcPts val="0"/>
              </a:spcAft>
              <a:buNone/>
            </a:pPr>
            <a:endParaRPr sz="2000" b="0" dirty="0">
              <a:solidFill>
                <a:schemeClr val="dk1"/>
              </a:solidFill>
              <a:latin typeface="Calibri"/>
              <a:ea typeface="Calibri"/>
              <a:cs typeface="Calibri"/>
              <a:sym typeface="Calibri"/>
            </a:endParaRPr>
          </a:p>
        </p:txBody>
      </p:sp>
      <p:sp>
        <p:nvSpPr>
          <p:cNvPr id="265" name="Google Shape;265;p26"/>
          <p:cNvSpPr txBox="1"/>
          <p:nvPr/>
        </p:nvSpPr>
        <p:spPr>
          <a:xfrm>
            <a:off x="1714649" y="1731367"/>
            <a:ext cx="8762700" cy="2820695"/>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The foreign exchange market is the market in which people or firms use one currency to purchase another currency.</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Foreign direct investment refers to purchasing at least 10% of a firm in another country or starting a new enterprise in another country.</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22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2200" dirty="0">
                <a:solidFill>
                  <a:schemeClr val="bg1"/>
                </a:solidFill>
                <a:latin typeface="Calibri"/>
                <a:ea typeface="Calibri"/>
                <a:cs typeface="Calibri"/>
                <a:sym typeface="Calibri"/>
              </a:rPr>
              <a:t>Portfolio investment is a financial investment that does not involve any management responsibility.</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Shape 269"/>
        <p:cNvGrpSpPr/>
        <p:nvPr/>
      </p:nvGrpSpPr>
      <p:grpSpPr>
        <a:xfrm>
          <a:off x="0" y="0"/>
          <a:ext cx="0" cy="0"/>
          <a:chOff x="0" y="0"/>
          <a:chExt cx="0" cy="0"/>
        </a:xfrm>
      </p:grpSpPr>
      <p:cxnSp>
        <p:nvCxnSpPr>
          <p:cNvPr id="270" name="Google Shape;270;p27">
            <a:extLst>
              <a:ext uri="{C183D7F6-B498-43B3-948B-1728B52AA6E4}">
                <adec:decorative xmlns:adec="http://schemas.microsoft.com/office/drawing/2017/decorative" val="1"/>
              </a:ext>
            </a:extLst>
          </p:cNvPr>
          <p:cNvCxnSpPr/>
          <p:nvPr/>
        </p:nvCxnSpPr>
        <p:spPr>
          <a:xfrm>
            <a:off x="1859169" y="2729726"/>
            <a:ext cx="8429625" cy="0"/>
          </a:xfrm>
          <a:prstGeom prst="straightConnector1">
            <a:avLst/>
          </a:prstGeom>
          <a:noFill/>
          <a:ln w="12700" cap="flat" cmpd="sng">
            <a:solidFill>
              <a:schemeClr val="lt1"/>
            </a:solidFill>
            <a:prstDash val="solid"/>
            <a:miter lim="800000"/>
            <a:headEnd type="none" w="sm" len="sm"/>
            <a:tailEnd type="none" w="sm" len="sm"/>
          </a:ln>
        </p:spPr>
      </p:cxnSp>
      <p:sp>
        <p:nvSpPr>
          <p:cNvPr id="271" name="Google Shape;271;p27"/>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lt1"/>
                </a:solidFill>
                <a:effectLst/>
                <a:uLnTx/>
                <a:uFillTx/>
                <a:latin typeface="Century Gothic"/>
                <a:ea typeface="Century Gothic"/>
                <a:cs typeface="Century Gothic"/>
                <a:sym typeface="Century Gothic"/>
              </a:rPr>
              <a:t>HAWKES</a:t>
            </a:r>
            <a:r>
              <a:rPr kumimoji="0" lang="en-US" sz="7200" b="0" i="0" u="none" strike="noStrike" kern="1200" cap="none" spc="0" normalizeH="0" baseline="0" noProof="0" dirty="0">
                <a:ln>
                  <a:noFill/>
                </a:ln>
                <a:solidFill>
                  <a:schemeClr val="lt1"/>
                </a:solidFill>
                <a:effectLst/>
                <a:uLnTx/>
                <a:uFillTx/>
                <a:latin typeface="Century Gothic"/>
                <a:ea typeface="Century Gothic"/>
                <a:cs typeface="Century Gothic"/>
                <a:sym typeface="Century Gothic"/>
              </a:rPr>
              <a:t> LEARNING</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pic>
        <p:nvPicPr>
          <p:cNvPr id="272" name="Google Shape;272;p27">
            <a:extLst>
              <a:ext uri="{C183D7F6-B498-43B3-948B-1728B52AA6E4}">
                <adec:decorative xmlns:adec="http://schemas.microsoft.com/office/drawing/2017/decorative" val="1"/>
              </a:ext>
            </a:extLst>
          </p:cNvPr>
          <p:cNvPicPr preferRelativeResize="0"/>
          <p:nvPr/>
        </p:nvPicPr>
        <p:blipFill rotWithShape="1">
          <a:blip r:embed="rId3">
            <a:alphaModFix/>
          </a:blip>
          <a:srcRect/>
          <a:stretch/>
        </p:blipFill>
        <p:spPr>
          <a:xfrm>
            <a:off x="3281108" y="3050910"/>
            <a:ext cx="609600" cy="609600"/>
          </a:xfrm>
          <a:prstGeom prst="rect">
            <a:avLst/>
          </a:prstGeom>
          <a:noFill/>
          <a:ln>
            <a:noFill/>
          </a:ln>
        </p:spPr>
      </p:pic>
      <p:pic>
        <p:nvPicPr>
          <p:cNvPr id="273" name="Google Shape;273;p27">
            <a:extLst>
              <a:ext uri="{C183D7F6-B498-43B3-948B-1728B52AA6E4}">
                <adec:decorative xmlns:adec="http://schemas.microsoft.com/office/drawing/2017/decorative" val="1"/>
              </a:ext>
            </a:extLst>
          </p:cNvPr>
          <p:cNvPicPr preferRelativeResize="0"/>
          <p:nvPr/>
        </p:nvPicPr>
        <p:blipFill rotWithShape="1">
          <a:blip r:embed="rId4">
            <a:alphaModFix/>
          </a:blip>
          <a:srcRect/>
          <a:stretch/>
        </p:blipFill>
        <p:spPr>
          <a:xfrm>
            <a:off x="4666179" y="3050910"/>
            <a:ext cx="609600" cy="609600"/>
          </a:xfrm>
          <a:prstGeom prst="rect">
            <a:avLst/>
          </a:prstGeom>
          <a:noFill/>
          <a:ln>
            <a:noFill/>
          </a:ln>
        </p:spPr>
      </p:pic>
      <p:pic>
        <p:nvPicPr>
          <p:cNvPr id="274" name="Google Shape;274;p27">
            <a:extLst>
              <a:ext uri="{C183D7F6-B498-43B3-948B-1728B52AA6E4}">
                <adec:decorative xmlns:adec="http://schemas.microsoft.com/office/drawing/2017/decorative" val="1"/>
              </a:ext>
            </a:extLst>
          </p:cNvPr>
          <p:cNvPicPr preferRelativeResize="0"/>
          <p:nvPr/>
        </p:nvPicPr>
        <p:blipFill rotWithShape="1">
          <a:blip r:embed="rId5">
            <a:alphaModFix/>
          </a:blip>
          <a:srcRect/>
          <a:stretch/>
        </p:blipFill>
        <p:spPr>
          <a:xfrm>
            <a:off x="6217122" y="3050910"/>
            <a:ext cx="609600" cy="609600"/>
          </a:xfrm>
          <a:prstGeom prst="rect">
            <a:avLst/>
          </a:prstGeom>
          <a:noFill/>
          <a:ln>
            <a:noFill/>
          </a:ln>
        </p:spPr>
      </p:pic>
      <p:pic>
        <p:nvPicPr>
          <p:cNvPr id="275" name="Google Shape;275;p27">
            <a:extLst>
              <a:ext uri="{C183D7F6-B498-43B3-948B-1728B52AA6E4}">
                <adec:decorative xmlns:adec="http://schemas.microsoft.com/office/drawing/2017/decorative" val="1"/>
              </a:ext>
            </a:extLst>
          </p:cNvPr>
          <p:cNvPicPr preferRelativeResize="0"/>
          <p:nvPr/>
        </p:nvPicPr>
        <p:blipFill rotWithShape="1">
          <a:blip r:embed="rId6">
            <a:alphaModFix/>
          </a:blip>
          <a:srcRect/>
          <a:stretch/>
        </p:blipFill>
        <p:spPr>
          <a:xfrm>
            <a:off x="7768065" y="3050910"/>
            <a:ext cx="609600" cy="6096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Introduction</a:t>
            </a:r>
            <a:endParaRPr kumimoji="0" lang="en-US" sz="32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Most countries have different currencies, but not all.">
            <a:extLst>
              <a:ext uri="{FF2B5EF4-FFF2-40B4-BE49-F238E27FC236}">
                <a16:creationId xmlns:a16="http://schemas.microsoft.com/office/drawing/2014/main" id="{F206F903-0E48-4B2D-831E-FF1BD1ADBE8A}"/>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923" y="1940173"/>
              <a:ext cx="8058154"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countries have different currencies, but not all.</a:t>
              </a:r>
            </a:p>
          </p:txBody>
        </p:sp>
      </p:grpSp>
      <p:grpSp>
        <p:nvGrpSpPr>
          <p:cNvPr id="12" name="Group 11" descr="Sometimes, small economies use the currency of an economically larger neighbor.">
            <a:extLst>
              <a:ext uri="{FF2B5EF4-FFF2-40B4-BE49-F238E27FC236}">
                <a16:creationId xmlns:a16="http://schemas.microsoft.com/office/drawing/2014/main" id="{1FCE88C0-12B0-4BFD-B1EC-2AFE88155099}"/>
              </a:ext>
            </a:extLst>
          </p:cNvPr>
          <p:cNvGrpSpPr/>
          <p:nvPr/>
        </p:nvGrpSpPr>
        <p:grpSpPr>
          <a:xfrm>
            <a:off x="2066922" y="2473097"/>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Sometimes, small economies use the currency of an economically larger neighbor.</a:t>
              </a:r>
            </a:p>
          </p:txBody>
        </p:sp>
      </p:grpSp>
      <p:grpSp>
        <p:nvGrpSpPr>
          <p:cNvPr id="14" name="Group 13" descr="For example, Ecuador, El Salvador, and Panama have decided to dollarize and use the U.S. dollar as their currency.">
            <a:extLst>
              <a:ext uri="{FF2B5EF4-FFF2-40B4-BE49-F238E27FC236}">
                <a16:creationId xmlns:a16="http://schemas.microsoft.com/office/drawing/2014/main" id="{017D15F8-5259-42B4-8036-CC9261B702B6}"/>
              </a:ext>
            </a:extLst>
          </p:cNvPr>
          <p:cNvGrpSpPr/>
          <p:nvPr/>
        </p:nvGrpSpPr>
        <p:grpSpPr>
          <a:xfrm>
            <a:off x="2066922" y="338958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Ecuador, El Salvador, and Panama have decided to </a:t>
              </a:r>
              <a:r>
                <a:rPr lang="en-US" sz="2000" b="1" dirty="0">
                  <a:solidFill>
                    <a:schemeClr val="bg1"/>
                  </a:solidFill>
                </a:rPr>
                <a:t>dollarize </a:t>
              </a:r>
              <a:r>
                <a:rPr lang="en-US" sz="2000" dirty="0">
                  <a:solidFill>
                    <a:schemeClr val="bg1"/>
                  </a:solidFill>
                </a:rPr>
                <a:t>and use the U.S. dollar as their currency.</a:t>
              </a:r>
            </a:p>
          </p:txBody>
        </p:sp>
      </p:grpSp>
      <p:grpSp>
        <p:nvGrpSpPr>
          <p:cNvPr id="18" name="Group 17" descr="Most of the international economy takes place in a situation of multiple national currencies, in which both people and firms need to convert from one currency to another.">
            <a:extLst>
              <a:ext uri="{FF2B5EF4-FFF2-40B4-BE49-F238E27FC236}">
                <a16:creationId xmlns:a16="http://schemas.microsoft.com/office/drawing/2014/main" id="{293BA1C3-2A7B-44AF-8EED-EB3D67A6C625}"/>
              </a:ext>
            </a:extLst>
          </p:cNvPr>
          <p:cNvGrpSpPr/>
          <p:nvPr/>
        </p:nvGrpSpPr>
        <p:grpSpPr>
          <a:xfrm>
            <a:off x="2076773" y="4299389"/>
            <a:ext cx="8063801" cy="1074490"/>
            <a:chOff x="537276" y="1736761"/>
            <a:chExt cx="8063801" cy="1074490"/>
          </a:xfrm>
          <a:solidFill>
            <a:srgbClr val="627981"/>
          </a:solidFill>
        </p:grpSpPr>
        <p:sp>
          <p:nvSpPr>
            <p:cNvPr id="19" name="Rectangle 18">
              <a:extLst>
                <a:ext uri="{FF2B5EF4-FFF2-40B4-BE49-F238E27FC236}">
                  <a16:creationId xmlns:a16="http://schemas.microsoft.com/office/drawing/2014/main" id="{BB59A34F-26A4-4678-9CEC-6113E76A80C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6005925-604F-45C3-9D2F-BE848DFF0466}"/>
                </a:ext>
              </a:extLst>
            </p:cNvPr>
            <p:cNvSpPr txBox="1"/>
            <p:nvPr/>
          </p:nvSpPr>
          <p:spPr>
            <a:xfrm>
              <a:off x="537276" y="1795588"/>
              <a:ext cx="806380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Most of the international economy takes place in a situation of multiple national currencies, in which both people and firms need to convert from one currency to another.</a:t>
              </a:r>
            </a:p>
          </p:txBody>
        </p:sp>
      </p:grpSp>
      <p:grpSp>
        <p:nvGrpSpPr>
          <p:cNvPr id="21" name="Group 20" descr="The foreign exchange market is the market in which people or firms use one currency to purchase another currency.">
            <a:extLst>
              <a:ext uri="{FF2B5EF4-FFF2-40B4-BE49-F238E27FC236}">
                <a16:creationId xmlns:a16="http://schemas.microsoft.com/office/drawing/2014/main" id="{3D5EBF0E-9C17-48D9-A0AE-EAF3A997D281}"/>
              </a:ext>
            </a:extLst>
          </p:cNvPr>
          <p:cNvGrpSpPr/>
          <p:nvPr/>
        </p:nvGrpSpPr>
        <p:grpSpPr>
          <a:xfrm>
            <a:off x="2082420" y="5464319"/>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3606D-B5BF-4514-A52E-1FA077D5B3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4DE6912D-3477-4EE5-9F0D-C8983C1A747D}"/>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foreign exchange market </a:t>
              </a:r>
              <a:r>
                <a:rPr lang="en-US" sz="2000" dirty="0">
                  <a:solidFill>
                    <a:schemeClr val="bg1"/>
                  </a:solidFill>
                </a:rPr>
                <a:t>is the market in which people or firms use one currency to purchase another currency.</a:t>
              </a:r>
            </a:p>
          </p:txBody>
        </p:sp>
      </p:grpSp>
    </p:spTree>
    <p:extLst>
      <p:ext uri="{BB962C8B-B14F-4D97-AF65-F5344CB8AC3E}">
        <p14:creationId xmlns:p14="http://schemas.microsoft.com/office/powerpoint/2010/main" val="317283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883402" y="349969"/>
            <a:ext cx="10471687"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The Extraordinary Size of the Foreign Exchange Markets</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2" name="Group 11" descr="A 2022 Bank of International Settlements survey found that $7.5 trillion per day was traded in foreign exchange markets, which makes the foreign exchange market the largest market in the world economy.&#10;">
            <a:extLst>
              <a:ext uri="{FF2B5EF4-FFF2-40B4-BE49-F238E27FC236}">
                <a16:creationId xmlns:a16="http://schemas.microsoft.com/office/drawing/2014/main" id="{1FCE88C0-12B0-4BFD-B1EC-2AFE88155099}"/>
              </a:ext>
            </a:extLst>
          </p:cNvPr>
          <p:cNvGrpSpPr/>
          <p:nvPr/>
        </p:nvGrpSpPr>
        <p:grpSpPr>
          <a:xfrm>
            <a:off x="2066923" y="1371850"/>
            <a:ext cx="8058154" cy="1043494"/>
            <a:chOff x="542923" y="1736761"/>
            <a:chExt cx="8058154" cy="1043494"/>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923" y="1764592"/>
              <a:ext cx="8058154"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2022 Bank of International Settlements survey found that $7.5 trillion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per day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was traded in foreign exchange markets, which makes the foreign exchange market the largest market in the world economy.</a:t>
              </a:r>
            </a:p>
          </p:txBody>
        </p:sp>
      </p:grpSp>
      <p:pic>
        <p:nvPicPr>
          <p:cNvPr id="4" name="Picture 3" descr="Table titled &quot;Currencies Traded Most in Foreign Exchange Markets as of April 2022.&quot; The U.S. Dollar (U S D) is 88.5%, the Euro (E U R) is 30.5%, the Japanese yen (J P Y) is 16.7%, the British Pound (G B P) is 12.9%, the Australian dollar (A U D) is 6.4%, the Canadian dollar (C A D) is 6.2%, the Swiss franc (C H F) is 5.1%, and Chinese yuan (C N Y) is 7%.">
            <a:extLst>
              <a:ext uri="{FF2B5EF4-FFF2-40B4-BE49-F238E27FC236}">
                <a16:creationId xmlns:a16="http://schemas.microsoft.com/office/drawing/2014/main" id="{CCE817C3-B8A9-3247-F349-2DC6E62936D2}"/>
              </a:ext>
            </a:extLst>
          </p:cNvPr>
          <p:cNvPicPr>
            <a:picLocks noChangeAspect="1"/>
          </p:cNvPicPr>
          <p:nvPr/>
        </p:nvPicPr>
        <p:blipFill>
          <a:blip r:embed="rId3"/>
          <a:stretch>
            <a:fillRect/>
          </a:stretch>
        </p:blipFill>
        <p:spPr>
          <a:xfrm>
            <a:off x="2066923" y="2731607"/>
            <a:ext cx="8058154" cy="3422099"/>
          </a:xfrm>
          <a:prstGeom prst="rect">
            <a:avLst/>
          </a:prstGeom>
        </p:spPr>
      </p:pic>
    </p:spTree>
    <p:extLst>
      <p:ext uri="{BB962C8B-B14F-4D97-AF65-F5344CB8AC3E}">
        <p14:creationId xmlns:p14="http://schemas.microsoft.com/office/powerpoint/2010/main" val="3613980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492375" y="122952"/>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Demanders and Suppliers of Currency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 Foreign Exchange Markets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155" name="Google Shape;155;p18"/>
          <p:cNvSpPr txBox="1"/>
          <p:nvPr/>
        </p:nvSpPr>
        <p:spPr>
          <a:xfrm>
            <a:off x="1683025" y="1459474"/>
            <a:ext cx="8953350" cy="4607719"/>
          </a:xfrm>
          <a:prstGeom prst="rect">
            <a:avLst/>
          </a:prstGeom>
          <a:solidFill>
            <a:srgbClr val="627981"/>
          </a:solidFill>
          <a:ln>
            <a:noFill/>
          </a:ln>
        </p:spPr>
        <p:txBody>
          <a:bodyPr spcFirstLastPara="1" wrap="square" lIns="91425" tIns="45700" rIns="91425" bIns="45700" anchor="t" anchorCtr="0">
            <a:noAutofit/>
          </a:bodyPr>
          <a:lstStyle/>
          <a:p>
            <a:pPr marL="88900" marR="0" lvl="0" algn="ctr" rtl="0">
              <a:spcBef>
                <a:spcPts val="0"/>
              </a:spcBef>
              <a:spcAft>
                <a:spcPts val="0"/>
              </a:spcAft>
              <a:buClr>
                <a:schemeClr val="bg1"/>
              </a:buClr>
              <a:buSzPts val="2200"/>
            </a:pPr>
            <a:endParaRPr lang="en-US" sz="2200" dirty="0">
              <a:solidFill>
                <a:schemeClr val="bg1"/>
              </a:solidFill>
              <a:latin typeface="Calibri"/>
              <a:ea typeface="Calibri"/>
              <a:cs typeface="Calibri"/>
              <a:sym typeface="Calibri"/>
            </a:endParaRPr>
          </a:p>
          <a:p>
            <a:pPr marL="88900" marR="0" lvl="0" algn="ctr" rtl="0">
              <a:spcBef>
                <a:spcPts val="0"/>
              </a:spcBef>
              <a:spcAft>
                <a:spcPts val="0"/>
              </a:spcAft>
              <a:buClr>
                <a:schemeClr val="bg1"/>
              </a:buClr>
              <a:buSzPts val="2200"/>
            </a:pPr>
            <a:r>
              <a:rPr lang="en-US" sz="2200" dirty="0">
                <a:solidFill>
                  <a:schemeClr val="bg1"/>
                </a:solidFill>
                <a:latin typeface="Calibri"/>
                <a:ea typeface="Calibri"/>
                <a:cs typeface="Calibri"/>
                <a:sym typeface="Calibri"/>
              </a:rPr>
              <a:t>In foreign exchange markets, demand and supply become closely interrelated because a person or firm who demands one currency must simultaneously supply another currency, and vice versa. To get a sense of this, consider four groups that participate in the market:</a:t>
            </a:r>
          </a:p>
          <a:p>
            <a:pPr marL="88900" marR="0" lvl="0" algn="l" rtl="0">
              <a:spcBef>
                <a:spcPts val="0"/>
              </a:spcBef>
              <a:spcAft>
                <a:spcPts val="0"/>
              </a:spcAft>
              <a:buClr>
                <a:schemeClr val="bg1"/>
              </a:buClr>
              <a:buSzPts val="2200"/>
            </a:pPr>
            <a:endParaRPr lang="en-US" sz="2200" dirty="0">
              <a:solidFill>
                <a:schemeClr val="bg1"/>
              </a:solidFill>
              <a:latin typeface="Calibri"/>
              <a:ea typeface="Calibri"/>
              <a:cs typeface="Calibri"/>
              <a:sym typeface="Calibri"/>
            </a:endParaRP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200" dirty="0">
                <a:solidFill>
                  <a:schemeClr val="bg1"/>
                </a:solidFill>
                <a:latin typeface="Calibri"/>
                <a:ea typeface="Calibri"/>
                <a:cs typeface="Calibri"/>
                <a:sym typeface="Calibri"/>
              </a:rPr>
              <a:t>international trading firms</a:t>
            </a: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200" dirty="0">
                <a:solidFill>
                  <a:schemeClr val="bg1"/>
                </a:solidFill>
                <a:latin typeface="Calibri"/>
                <a:ea typeface="Calibri"/>
                <a:cs typeface="Calibri"/>
                <a:sym typeface="Calibri"/>
              </a:rPr>
              <a:t>tourists visiting other countries</a:t>
            </a:r>
            <a:endParaRPr sz="2200" dirty="0">
              <a:solidFill>
                <a:schemeClr val="bg1"/>
              </a:solidFill>
              <a:latin typeface="Calibri"/>
              <a:ea typeface="Calibri"/>
              <a:cs typeface="Calibri"/>
              <a:sym typeface="Calibri"/>
            </a:endParaRP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200" dirty="0">
                <a:solidFill>
                  <a:schemeClr val="bg1"/>
                </a:solidFill>
                <a:latin typeface="Calibri"/>
                <a:ea typeface="Calibri"/>
                <a:cs typeface="Calibri"/>
                <a:sym typeface="Calibri"/>
              </a:rPr>
              <a:t>international investors buying ownership of a foreign firm</a:t>
            </a:r>
            <a:endParaRPr sz="2200" dirty="0">
              <a:solidFill>
                <a:schemeClr val="bg1"/>
              </a:solidFill>
              <a:latin typeface="Calibri"/>
              <a:ea typeface="Calibri"/>
              <a:cs typeface="Calibri"/>
              <a:sym typeface="Calibri"/>
            </a:endParaRP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200" dirty="0">
                <a:solidFill>
                  <a:schemeClr val="bg1"/>
                </a:solidFill>
                <a:latin typeface="Calibri"/>
                <a:ea typeface="Calibri"/>
                <a:cs typeface="Calibri"/>
                <a:sym typeface="Calibri"/>
              </a:rPr>
              <a:t>international investors making non-ownership investments</a:t>
            </a:r>
            <a:endParaRPr sz="2200" dirty="0">
              <a:solidFill>
                <a:schemeClr val="bg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492375" y="122952"/>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Demanders and Suppliers of Currency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 Foreign Exchange Markets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7" name="Group 6" descr="For firms that buy and sell in international markets, their costs for workers, suppliers, and investors are measured in the currency of the nation where their production occurs.">
            <a:extLst>
              <a:ext uri="{FF2B5EF4-FFF2-40B4-BE49-F238E27FC236}">
                <a16:creationId xmlns:a16="http://schemas.microsoft.com/office/drawing/2014/main" id="{713F1087-6BF4-4826-B261-DB11BE2725B1}"/>
              </a:ext>
            </a:extLst>
          </p:cNvPr>
          <p:cNvGrpSpPr/>
          <p:nvPr/>
        </p:nvGrpSpPr>
        <p:grpSpPr>
          <a:xfrm>
            <a:off x="2066922" y="1561877"/>
            <a:ext cx="8058154" cy="1072677"/>
            <a:chOff x="542923" y="1736761"/>
            <a:chExt cx="8058154" cy="1072677"/>
          </a:xfrm>
          <a:solidFill>
            <a:srgbClr val="627981"/>
          </a:solidFill>
        </p:grpSpPr>
        <p:sp>
          <p:nvSpPr>
            <p:cNvPr id="8" name="Rectangle 7">
              <a:extLst>
                <a:ext uri="{FF2B5EF4-FFF2-40B4-BE49-F238E27FC236}">
                  <a16:creationId xmlns:a16="http://schemas.microsoft.com/office/drawing/2014/main" id="{3EF00865-3809-4667-B4DD-B6AEE87A0EA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7DD7B09E-C66C-4D11-8E02-2A316113B46E}"/>
                </a:ext>
              </a:extLst>
            </p:cNvPr>
            <p:cNvSpPr txBox="1"/>
            <p:nvPr/>
          </p:nvSpPr>
          <p:spPr>
            <a:xfrm>
              <a:off x="542923" y="1793775"/>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firms that buy and sell in international markets, their costs for workers, suppliers, and investors are measured in the currency of the nation where their production occurs.</a:t>
              </a:r>
            </a:p>
          </p:txBody>
        </p:sp>
      </p:grpSp>
      <p:grpSp>
        <p:nvGrpSpPr>
          <p:cNvPr id="10" name="Group 9" descr="Revenues from sales are measured in the currency of the nation where those sales happened.">
            <a:extLst>
              <a:ext uri="{FF2B5EF4-FFF2-40B4-BE49-F238E27FC236}">
                <a16:creationId xmlns:a16="http://schemas.microsoft.com/office/drawing/2014/main" id="{32F9886E-EF3B-4F89-A050-4C9B66FF7775}"/>
              </a:ext>
            </a:extLst>
          </p:cNvPr>
          <p:cNvGrpSpPr/>
          <p:nvPr/>
        </p:nvGrpSpPr>
        <p:grpSpPr>
          <a:xfrm>
            <a:off x="2066922" y="2736568"/>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E13A5E20-CDD1-4294-8F3F-2FCF3C6851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9A711B08-F009-4813-9BF8-851BEB925108}"/>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Revenues from sales are measured in the currency of the nation where those sales happened.</a:t>
              </a:r>
            </a:p>
          </p:txBody>
        </p:sp>
      </p:grpSp>
      <p:grpSp>
        <p:nvGrpSpPr>
          <p:cNvPr id="13" name="Group 12" descr="A Chinese firm exporting abroad will earn some other currency, but will need Chinese yuan to pay the workers, suppliers, and investors in China.">
            <a:extLst>
              <a:ext uri="{FF2B5EF4-FFF2-40B4-BE49-F238E27FC236}">
                <a16:creationId xmlns:a16="http://schemas.microsoft.com/office/drawing/2014/main" id="{CFADB6E7-7D31-430A-B682-CD48BB2BFD48}"/>
              </a:ext>
            </a:extLst>
          </p:cNvPr>
          <p:cNvGrpSpPr/>
          <p:nvPr/>
        </p:nvGrpSpPr>
        <p:grpSpPr>
          <a:xfrm>
            <a:off x="2066922" y="3653057"/>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B4207B-9FD0-4F48-9F10-15BF7DA3AA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C96CD784-646A-49A7-B987-A839A4B9CF70}"/>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Chinese firm exporting abroad will earn some other currency, but will need Chinese yuan to pay the workers, suppliers, and investors in China.</a:t>
              </a:r>
            </a:p>
          </p:txBody>
        </p:sp>
      </p:grpSp>
      <p:grpSp>
        <p:nvGrpSpPr>
          <p:cNvPr id="16" name="Group 15" descr="In foreign exchange markets, this firm will be a supplier of U.S. dollars and a demander of Chinese yuan.">
            <a:extLst>
              <a:ext uri="{FF2B5EF4-FFF2-40B4-BE49-F238E27FC236}">
                <a16:creationId xmlns:a16="http://schemas.microsoft.com/office/drawing/2014/main" id="{D9FCDB26-38DD-4224-A766-89B68426A03A}"/>
              </a:ext>
            </a:extLst>
          </p:cNvPr>
          <p:cNvGrpSpPr/>
          <p:nvPr/>
        </p:nvGrpSpPr>
        <p:grpSpPr>
          <a:xfrm>
            <a:off x="2061275" y="4562860"/>
            <a:ext cx="8063801" cy="806935"/>
            <a:chOff x="537276" y="1736761"/>
            <a:chExt cx="8063801" cy="806935"/>
          </a:xfrm>
          <a:solidFill>
            <a:srgbClr val="627981"/>
          </a:solidFill>
        </p:grpSpPr>
        <p:sp>
          <p:nvSpPr>
            <p:cNvPr id="17" name="Rectangle 16">
              <a:extLst>
                <a:ext uri="{FF2B5EF4-FFF2-40B4-BE49-F238E27FC236}">
                  <a16:creationId xmlns:a16="http://schemas.microsoft.com/office/drawing/2014/main" id="{E8F5872B-EC01-4F96-B136-3746BBA1B5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73603574-3E83-4FD4-8488-97F028D9F624}"/>
                </a:ext>
              </a:extLst>
            </p:cNvPr>
            <p:cNvSpPr txBox="1"/>
            <p:nvPr/>
          </p:nvSpPr>
          <p:spPr>
            <a:xfrm>
              <a:off x="537276" y="1795588"/>
              <a:ext cx="806380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foreign exchange markets, this firm will be a supplier of U.S. dollars and a demander of Chinese yuan.</a:t>
              </a:r>
            </a:p>
          </p:txBody>
        </p:sp>
      </p:grpSp>
      <p:grpSp>
        <p:nvGrpSpPr>
          <p:cNvPr id="19" name="Group 18" descr="International tourists supply their home currency to receive the currency of the country they are visiting.">
            <a:extLst>
              <a:ext uri="{FF2B5EF4-FFF2-40B4-BE49-F238E27FC236}">
                <a16:creationId xmlns:a16="http://schemas.microsoft.com/office/drawing/2014/main" id="{E34FD6AF-3201-46CA-B436-C12D876B3D0A}"/>
              </a:ext>
            </a:extLst>
          </p:cNvPr>
          <p:cNvGrpSpPr/>
          <p:nvPr/>
        </p:nvGrpSpPr>
        <p:grpSpPr>
          <a:xfrm>
            <a:off x="2071847" y="5468157"/>
            <a:ext cx="8063801" cy="806935"/>
            <a:chOff x="537276" y="1736761"/>
            <a:chExt cx="8063801" cy="806935"/>
          </a:xfrm>
          <a:solidFill>
            <a:srgbClr val="627981"/>
          </a:solidFill>
        </p:grpSpPr>
        <p:sp>
          <p:nvSpPr>
            <p:cNvPr id="20" name="Rectangle 19">
              <a:extLst>
                <a:ext uri="{FF2B5EF4-FFF2-40B4-BE49-F238E27FC236}">
                  <a16:creationId xmlns:a16="http://schemas.microsoft.com/office/drawing/2014/main" id="{4A524A43-4151-441C-8109-5E7ED20FB7C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1" name="TextBox 20">
              <a:extLst>
                <a:ext uri="{FF2B5EF4-FFF2-40B4-BE49-F238E27FC236}">
                  <a16:creationId xmlns:a16="http://schemas.microsoft.com/office/drawing/2014/main" id="{9B6D3921-81CE-47B7-BC29-CE497566BCC8}"/>
                </a:ext>
              </a:extLst>
            </p:cNvPr>
            <p:cNvSpPr txBox="1"/>
            <p:nvPr/>
          </p:nvSpPr>
          <p:spPr>
            <a:xfrm>
              <a:off x="537276" y="1795588"/>
              <a:ext cx="806380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International tourists supply their home currency to receive the currency of the country they are visiting.</a:t>
              </a:r>
            </a:p>
          </p:txBody>
        </p:sp>
      </p:grpSp>
    </p:spTree>
    <p:extLst>
      <p:ext uri="{BB962C8B-B14F-4D97-AF65-F5344CB8AC3E}">
        <p14:creationId xmlns:p14="http://schemas.microsoft.com/office/powerpoint/2010/main" val="2315596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8" name="Google Shape;178;p20"/>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International Financial Investments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1</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180" name="Google Shape;180;p20">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descr="We often divide financial investments that cross international boundaries and require exchanging currency into two categories.">
            <a:extLst>
              <a:ext uri="{FF2B5EF4-FFF2-40B4-BE49-F238E27FC236}">
                <a16:creationId xmlns:a16="http://schemas.microsoft.com/office/drawing/2014/main" id="{269BF142-0D0C-481A-98F0-25681E89DD70}"/>
              </a:ext>
            </a:extLst>
          </p:cNvPr>
          <p:cNvGrpSpPr/>
          <p:nvPr/>
        </p:nvGrpSpPr>
        <p:grpSpPr>
          <a:xfrm>
            <a:off x="2066922" y="1580912"/>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5B966283-701B-4BFB-8E9C-ED1B561143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CD92F705-ACD0-46B6-8A59-2D551218AD43}"/>
                </a:ext>
              </a:extLst>
            </p:cNvPr>
            <p:cNvSpPr txBox="1"/>
            <p:nvPr/>
          </p:nvSpPr>
          <p:spPr>
            <a:xfrm>
              <a:off x="542923" y="179377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often divide financial investments that cross international boundaries and require exchanging currency into two categories.</a:t>
              </a:r>
            </a:p>
          </p:txBody>
        </p:sp>
      </p:grpSp>
      <p:grpSp>
        <p:nvGrpSpPr>
          <p:cNvPr id="15" name="Group 14" descr="Foreign direct investment refers to purchasing at least 10% of a firm in another country or starting a new enterprise in another country.">
            <a:extLst>
              <a:ext uri="{FF2B5EF4-FFF2-40B4-BE49-F238E27FC236}">
                <a16:creationId xmlns:a16="http://schemas.microsoft.com/office/drawing/2014/main" id="{1C8F6204-E428-4DBF-8C01-FD6D180F5EDE}"/>
              </a:ext>
            </a:extLst>
          </p:cNvPr>
          <p:cNvGrpSpPr/>
          <p:nvPr/>
        </p:nvGrpSpPr>
        <p:grpSpPr>
          <a:xfrm>
            <a:off x="2066922" y="247987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20B641CC-C38F-4744-96F5-395C677063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F29381A1-9890-44EE-ACA2-29906656A432}"/>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Foreign direct investment </a:t>
              </a:r>
              <a:r>
                <a:rPr lang="en-US" sz="2000" dirty="0">
                  <a:solidFill>
                    <a:schemeClr val="bg1"/>
                  </a:solidFill>
                </a:rPr>
                <a:t>refers to purchasing at least 10% of a firm in another country or starting a new enterprise in another country.</a:t>
              </a:r>
            </a:p>
          </p:txBody>
        </p:sp>
      </p:grpSp>
      <p:grpSp>
        <p:nvGrpSpPr>
          <p:cNvPr id="18" name="Group 17" descr="Portfolio investment is a financial investment that does not involve any management responsibility.">
            <a:extLst>
              <a:ext uri="{FF2B5EF4-FFF2-40B4-BE49-F238E27FC236}">
                <a16:creationId xmlns:a16="http://schemas.microsoft.com/office/drawing/2014/main" id="{44561F16-B957-48FA-A30C-C11872EF4B17}"/>
              </a:ext>
            </a:extLst>
          </p:cNvPr>
          <p:cNvGrpSpPr/>
          <p:nvPr/>
        </p:nvGrpSpPr>
        <p:grpSpPr>
          <a:xfrm>
            <a:off x="2066922" y="3383931"/>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91FCA5CF-50F2-42A9-93C9-F705B40E14E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49452AE2-710F-4ABC-8A66-1A65A42E2CB2}"/>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Portfolio investment </a:t>
              </a:r>
              <a:r>
                <a:rPr lang="en-US" sz="2000" dirty="0">
                  <a:solidFill>
                    <a:schemeClr val="bg1"/>
                  </a:solidFill>
                </a:rPr>
                <a:t>is a financial investment that does not involve any management responsibility.</a:t>
              </a: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2" name="Google Shape;192;p21"/>
          <p:cNvSpPr txBox="1">
            <a:spLocks noGrp="1"/>
          </p:cNvSpPr>
          <p:nvPr>
            <p:ph type="title" idx="4294967295"/>
          </p:nvPr>
        </p:nvSpPr>
        <p:spPr>
          <a:xfrm>
            <a:off x="1524001" y="338445"/>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Arbitrage</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94" name="Google Shape;194;p21">
            <a:extLst>
              <a:ext uri="{C183D7F6-B498-43B3-948B-1728B52AA6E4}">
                <adec:decorative xmlns:adec="http://schemas.microsoft.com/office/drawing/2017/decorative" val="1"/>
              </a:ext>
            </a:extLst>
          </p:cNvPr>
          <p:cNvCxnSpPr/>
          <p:nvPr/>
        </p:nvCxnSpPr>
        <p:spPr>
          <a:xfrm>
            <a:off x="1881189"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7" name="Group 6" descr="Businesspeople often link portfolio investment to expectations about how exchange rates will shift, known as arbitrage.&#10;">
            <a:extLst>
              <a:ext uri="{FF2B5EF4-FFF2-40B4-BE49-F238E27FC236}">
                <a16:creationId xmlns:a16="http://schemas.microsoft.com/office/drawing/2014/main" id="{24A5E855-2890-4EB0-9038-CEB5465ED622}"/>
              </a:ext>
            </a:extLst>
          </p:cNvPr>
          <p:cNvGrpSpPr/>
          <p:nvPr/>
        </p:nvGrpSpPr>
        <p:grpSpPr>
          <a:xfrm>
            <a:off x="2066923" y="131135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19B7D8D1-E3DA-4425-BC04-618D6ABB1BD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DDBDCEBC-9DD0-4CE8-8454-04F46CAB7C02}"/>
                </a:ext>
              </a:extLst>
            </p:cNvPr>
            <p:cNvSpPr txBox="1"/>
            <p:nvPr/>
          </p:nvSpPr>
          <p:spPr>
            <a:xfrm>
              <a:off x="542923" y="1793775"/>
              <a:ext cx="8058154" cy="707886"/>
            </a:xfrm>
            <a:prstGeom prst="rect">
              <a:avLst/>
            </a:prstGeom>
            <a:grpFill/>
          </p:spPr>
          <p:txBody>
            <a:bodyPr wrap="square" rtlCol="0">
              <a:spAutoFit/>
            </a:bodyPr>
            <a:lstStyle/>
            <a:p>
              <a:pPr algn="ctr"/>
              <a:r>
                <a:rPr lang="en-US" sz="2000" dirty="0">
                  <a:solidFill>
                    <a:schemeClr val="bg1"/>
                  </a:solidFill>
                </a:rPr>
                <a:t>Businesspeople often link portfolio investment to expectations about how exchange rates will shift, known as </a:t>
              </a:r>
              <a:r>
                <a:rPr lang="en-US" sz="2000" b="1" dirty="0">
                  <a:solidFill>
                    <a:schemeClr val="bg1"/>
                  </a:solidFill>
                </a:rPr>
                <a:t>arbitrage</a:t>
              </a:r>
              <a:r>
                <a:rPr lang="en-US" sz="2000" dirty="0">
                  <a:solidFill>
                    <a:schemeClr val="bg1"/>
                  </a:solidFill>
                </a:rPr>
                <a:t>.</a:t>
              </a:r>
            </a:p>
          </p:txBody>
        </p:sp>
      </p:grpSp>
      <p:grpSp>
        <p:nvGrpSpPr>
          <p:cNvPr id="10" name="Group 9" descr="(a) An international investor who expects that, in the future, a British pound will buy USD 1.60 instead of its current exchange rate of USD 1.50 may hope for the following chain of events to occur:&#10;">
            <a:extLst>
              <a:ext uri="{FF2B5EF4-FFF2-40B4-BE49-F238E27FC236}">
                <a16:creationId xmlns:a16="http://schemas.microsoft.com/office/drawing/2014/main" id="{72E86D50-6A2F-46D3-8DF1-56F49855BD01}"/>
              </a:ext>
            </a:extLst>
          </p:cNvPr>
          <p:cNvGrpSpPr/>
          <p:nvPr/>
        </p:nvGrpSpPr>
        <p:grpSpPr>
          <a:xfrm>
            <a:off x="672075" y="2373637"/>
            <a:ext cx="4029077" cy="2110726"/>
            <a:chOff x="542923" y="1736761"/>
            <a:chExt cx="8058154" cy="806935"/>
          </a:xfrm>
          <a:solidFill>
            <a:srgbClr val="627981"/>
          </a:solidFill>
        </p:grpSpPr>
        <p:sp>
          <p:nvSpPr>
            <p:cNvPr id="11" name="Rectangle 10">
              <a:extLst>
                <a:ext uri="{FF2B5EF4-FFF2-40B4-BE49-F238E27FC236}">
                  <a16:creationId xmlns:a16="http://schemas.microsoft.com/office/drawing/2014/main" id="{10612270-CF7C-4CED-BEB6-F8ABA32D586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C551DA12-F4D0-4FE3-A339-D475FDD624B7}"/>
                </a:ext>
              </a:extLst>
            </p:cNvPr>
            <p:cNvSpPr txBox="1"/>
            <p:nvPr/>
          </p:nvSpPr>
          <p:spPr>
            <a:xfrm>
              <a:off x="542923" y="1793775"/>
              <a:ext cx="8058154" cy="741281"/>
            </a:xfrm>
            <a:prstGeom prst="rect">
              <a:avLst/>
            </a:prstGeom>
            <a:grpFill/>
          </p:spPr>
          <p:txBody>
            <a:bodyPr wrap="square" rtlCol="0">
              <a:spAutoFit/>
            </a:bodyPr>
            <a:lstStyle/>
            <a:p>
              <a:pPr algn="ctr"/>
              <a:r>
                <a:rPr lang="en-US" sz="2000" dirty="0">
                  <a:solidFill>
                    <a:schemeClr val="bg1"/>
                  </a:solidFill>
                </a:rPr>
                <a:t>(a) An international investor who expects that, in the future, a British pound will buy USD 1.60 instead of its current exchange rate of USD 1.50 may hope for the following chain of events to occur:</a:t>
              </a:r>
            </a:p>
          </p:txBody>
        </p:sp>
      </p:grpSp>
      <p:pic>
        <p:nvPicPr>
          <p:cNvPr id="4" name="Picture 3" descr="Take USD 24,000 and convert it to GBP 16,000. Exchange rate for pound changes from USD 1.50 to USD 1.60. Now convert GBP 16,000 back to USD 25,600 and earn a profit of USD 1,600.">
            <a:extLst>
              <a:ext uri="{FF2B5EF4-FFF2-40B4-BE49-F238E27FC236}">
                <a16:creationId xmlns:a16="http://schemas.microsoft.com/office/drawing/2014/main" id="{EB80019D-5C01-4D8F-A22D-DA9B1DEBC830}"/>
              </a:ext>
            </a:extLst>
          </p:cNvPr>
          <p:cNvPicPr>
            <a:picLocks noChangeAspect="1"/>
          </p:cNvPicPr>
          <p:nvPr/>
        </p:nvPicPr>
        <p:blipFill>
          <a:blip r:embed="rId3"/>
          <a:stretch>
            <a:fillRect/>
          </a:stretch>
        </p:blipFill>
        <p:spPr>
          <a:xfrm>
            <a:off x="4964623" y="2822315"/>
            <a:ext cx="6769412" cy="1339901"/>
          </a:xfrm>
          <a:prstGeom prst="rect">
            <a:avLst/>
          </a:prstGeom>
        </p:spPr>
      </p:pic>
      <p:sp>
        <p:nvSpPr>
          <p:cNvPr id="15" name="TextBox 14">
            <a:extLst>
              <a:ext uri="{FF2B5EF4-FFF2-40B4-BE49-F238E27FC236}">
                <a16:creationId xmlns:a16="http://schemas.microsoft.com/office/drawing/2014/main" id="{8C4634CA-9360-4776-8094-6EA60EAB19BB}"/>
              </a:ext>
            </a:extLst>
          </p:cNvPr>
          <p:cNvSpPr txBox="1"/>
          <p:nvPr/>
        </p:nvSpPr>
        <p:spPr>
          <a:xfrm>
            <a:off x="672074" y="4611231"/>
            <a:ext cx="4029077" cy="1938992"/>
          </a:xfrm>
          <a:prstGeom prst="rect">
            <a:avLst/>
          </a:prstGeom>
          <a:solidFill>
            <a:srgbClr val="627981"/>
          </a:solidFill>
        </p:spPr>
        <p:txBody>
          <a:bodyPr wrap="square" rtlCol="0">
            <a:spAutoFit/>
          </a:bodyPr>
          <a:lstStyle/>
          <a:p>
            <a:pPr algn="ctr"/>
            <a:r>
              <a:rPr lang="en-US" sz="2000" dirty="0">
                <a:solidFill>
                  <a:schemeClr val="bg1"/>
                </a:solidFill>
              </a:rPr>
              <a:t>(b) An international investor who expects that, in the future, a British pound will buy only USD 1.40 instead of its current exchange rate of USD 1.50 may hope for the following chain of events to occur:</a:t>
            </a:r>
          </a:p>
        </p:txBody>
      </p:sp>
      <p:pic>
        <p:nvPicPr>
          <p:cNvPr id="14" name="Picture 13" descr="Take GBP 20,000 and convert it to USD 30,000. Exchange rate for pound changes from USD 1.50 to USD 1.40. Now convert the USD 30,000 back to approximately GBP 21,429 and earn a profit of GBP 1,429.">
            <a:extLst>
              <a:ext uri="{FF2B5EF4-FFF2-40B4-BE49-F238E27FC236}">
                <a16:creationId xmlns:a16="http://schemas.microsoft.com/office/drawing/2014/main" id="{1F1872AA-D00B-432B-89FA-8A78CB1479F1}"/>
              </a:ext>
            </a:extLst>
          </p:cNvPr>
          <p:cNvPicPr>
            <a:picLocks noChangeAspect="1"/>
          </p:cNvPicPr>
          <p:nvPr/>
        </p:nvPicPr>
        <p:blipFill>
          <a:blip r:embed="rId4"/>
          <a:stretch>
            <a:fillRect/>
          </a:stretch>
        </p:blipFill>
        <p:spPr>
          <a:xfrm>
            <a:off x="4964623" y="4908280"/>
            <a:ext cx="6769412" cy="133990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531747" y="349798"/>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Hedging</a:t>
            </a:r>
            <a:endParaRPr kumimoji="0" lang="en-US" sz="18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grpSp>
        <p:nvGrpSpPr>
          <p:cNvPr id="7" name="Group 6" descr="Many portfolio investment decisions are not as simple as betting that the currency's value will change in a certain direction.">
            <a:extLst>
              <a:ext uri="{FF2B5EF4-FFF2-40B4-BE49-F238E27FC236}">
                <a16:creationId xmlns:a16="http://schemas.microsoft.com/office/drawing/2014/main" id="{713F1087-6BF4-4826-B261-DB11BE2725B1}"/>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3EF00865-3809-4667-B4DD-B6AEE87A0EA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7DD7B09E-C66C-4D11-8E02-2A316113B46E}"/>
                </a:ext>
              </a:extLst>
            </p:cNvPr>
            <p:cNvSpPr txBox="1"/>
            <p:nvPr/>
          </p:nvSpPr>
          <p:spPr>
            <a:xfrm>
              <a:off x="542923" y="179377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portfolio investment decisions are not as simple as betting that the currency's value will change in a certain direction.</a:t>
              </a:r>
            </a:p>
          </p:txBody>
        </p:sp>
      </p:grpSp>
      <p:grpSp>
        <p:nvGrpSpPr>
          <p:cNvPr id="10" name="Group 9" descr="Many investors hedge, which means using a financial transaction to protect themselves against an investment risk.">
            <a:extLst>
              <a:ext uri="{FF2B5EF4-FFF2-40B4-BE49-F238E27FC236}">
                <a16:creationId xmlns:a16="http://schemas.microsoft.com/office/drawing/2014/main" id="{32F9886E-EF3B-4F89-A050-4C9B66FF7775}"/>
              </a:ext>
            </a:extLst>
          </p:cNvPr>
          <p:cNvGrpSpPr/>
          <p:nvPr/>
        </p:nvGrpSpPr>
        <p:grpSpPr>
          <a:xfrm>
            <a:off x="2066922" y="2472068"/>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E13A5E20-CDD1-4294-8F3F-2FCF3C68513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2" name="TextBox 11">
              <a:extLst>
                <a:ext uri="{FF2B5EF4-FFF2-40B4-BE49-F238E27FC236}">
                  <a16:creationId xmlns:a16="http://schemas.microsoft.com/office/drawing/2014/main" id="{9A711B08-F009-4813-9BF8-851BEB925108}"/>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investors </a:t>
              </a:r>
              <a:r>
                <a:rPr lang="en-US" sz="2000" b="1" dirty="0">
                  <a:solidFill>
                    <a:schemeClr val="bg1"/>
                  </a:solidFill>
                </a:rPr>
                <a:t>hedge</a:t>
              </a:r>
              <a:r>
                <a:rPr lang="en-US" sz="2000" dirty="0">
                  <a:solidFill>
                    <a:schemeClr val="bg1"/>
                  </a:solidFill>
                </a:rPr>
                <a:t>, which means using a financial transaction to protect themselves against an investment risk.</a:t>
              </a:r>
            </a:p>
          </p:txBody>
        </p:sp>
      </p:grpSp>
      <p:grpSp>
        <p:nvGrpSpPr>
          <p:cNvPr id="13" name="Group 12" descr="Specifically, investors can sign a financial contract and pay a fee that guarantees them a certain exchange rate one year from now.">
            <a:extLst>
              <a:ext uri="{FF2B5EF4-FFF2-40B4-BE49-F238E27FC236}">
                <a16:creationId xmlns:a16="http://schemas.microsoft.com/office/drawing/2014/main" id="{CFADB6E7-7D31-430A-B682-CD48BB2BFD48}"/>
              </a:ext>
            </a:extLst>
          </p:cNvPr>
          <p:cNvGrpSpPr/>
          <p:nvPr/>
        </p:nvGrpSpPr>
        <p:grpSpPr>
          <a:xfrm>
            <a:off x="2061275" y="3375527"/>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B4207B-9FD0-4F48-9F10-15BF7DA3AA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C96CD784-646A-49A7-B987-A839A4B9CF70}"/>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Specifically, investors can sign a financial contract and pay a fee that guarantees them a certain exchange rate one year from now.</a:t>
              </a:r>
            </a:p>
          </p:txBody>
        </p:sp>
      </p:grpSp>
      <p:grpSp>
        <p:nvGrpSpPr>
          <p:cNvPr id="16" name="Group 15" descr="When parties wish to enter financial contracts like hedging, they normally rely on a financial institution or brokerage company.">
            <a:extLst>
              <a:ext uri="{FF2B5EF4-FFF2-40B4-BE49-F238E27FC236}">
                <a16:creationId xmlns:a16="http://schemas.microsoft.com/office/drawing/2014/main" id="{D9FCDB26-38DD-4224-A766-89B68426A03A}"/>
              </a:ext>
            </a:extLst>
          </p:cNvPr>
          <p:cNvGrpSpPr/>
          <p:nvPr/>
        </p:nvGrpSpPr>
        <p:grpSpPr>
          <a:xfrm>
            <a:off x="2055628" y="4282181"/>
            <a:ext cx="8063801" cy="806935"/>
            <a:chOff x="537276" y="1736761"/>
            <a:chExt cx="8063801" cy="806935"/>
          </a:xfrm>
          <a:solidFill>
            <a:srgbClr val="627981"/>
          </a:solidFill>
        </p:grpSpPr>
        <p:sp>
          <p:nvSpPr>
            <p:cNvPr id="17" name="Rectangle 16">
              <a:extLst>
                <a:ext uri="{FF2B5EF4-FFF2-40B4-BE49-F238E27FC236}">
                  <a16:creationId xmlns:a16="http://schemas.microsoft.com/office/drawing/2014/main" id="{E8F5872B-EC01-4F96-B136-3746BBA1B5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73603574-3E83-4FD4-8488-97F028D9F624}"/>
                </a:ext>
              </a:extLst>
            </p:cNvPr>
            <p:cNvSpPr txBox="1"/>
            <p:nvPr/>
          </p:nvSpPr>
          <p:spPr>
            <a:xfrm>
              <a:off x="537276" y="1795588"/>
              <a:ext cx="806380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parties wish to enter financial contracts like hedging, they normally rely on a financial institution or brokerage company.</a:t>
              </a:r>
            </a:p>
          </p:txBody>
        </p:sp>
      </p:grpSp>
    </p:spTree>
    <p:extLst>
      <p:ext uri="{BB962C8B-B14F-4D97-AF65-F5344CB8AC3E}">
        <p14:creationId xmlns:p14="http://schemas.microsoft.com/office/powerpoint/2010/main" val="2727674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1" name="Google Shape;151;p18"/>
          <p:cNvSpPr txBox="1">
            <a:spLocks noGrp="1"/>
          </p:cNvSpPr>
          <p:nvPr>
            <p:ph type="title" idx="4294967295"/>
          </p:nvPr>
        </p:nvSpPr>
        <p:spPr>
          <a:xfrm>
            <a:off x="1531747" y="349798"/>
            <a:ext cx="9144000" cy="554100"/>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dk1"/>
                </a:solidFill>
                <a:effectLst/>
                <a:uLnTx/>
                <a:uFillTx/>
                <a:latin typeface="Century Gothic"/>
                <a:ea typeface="Century Gothic"/>
                <a:cs typeface="Century Gothic"/>
                <a:sym typeface="Century Gothic"/>
              </a:rPr>
              <a:t>International Financial Investments</a:t>
            </a:r>
            <a:r>
              <a:rPr kumimoji="0" lang="en-US" sz="3000" b="0" i="0" u="none" strike="noStrike" kern="1200" cap="none" spc="0" normalizeH="0" baseline="-25000" noProof="0" dirty="0">
                <a:ln>
                  <a:noFill/>
                </a:ln>
                <a:solidFill>
                  <a:schemeClr val="dk1"/>
                </a:solidFill>
                <a:effectLst/>
                <a:uLnTx/>
                <a:uFillTx/>
                <a:latin typeface="Century Gothic"/>
                <a:ea typeface="Century Gothic"/>
                <a:cs typeface="Century Gothic"/>
                <a:sym typeface="Century Gothic"/>
              </a:rPr>
              <a:t>2</a:t>
            </a:r>
            <a:endParaRPr kumimoji="0" lang="en-US" sz="1800" b="0" i="0" u="none" strike="noStrike" kern="1200" cap="none" spc="0" normalizeH="0" baseline="-25000" noProof="0" dirty="0">
              <a:ln>
                <a:noFill/>
              </a:ln>
              <a:solidFill>
                <a:schemeClr val="tx1"/>
              </a:solidFill>
              <a:effectLst/>
              <a:uLnTx/>
              <a:uFillTx/>
              <a:latin typeface="+mn-lt"/>
              <a:ea typeface="+mn-ea"/>
              <a:cs typeface="+mn-cs"/>
            </a:endParaRPr>
          </a:p>
        </p:txBody>
      </p:sp>
      <p:cxnSp>
        <p:nvCxnSpPr>
          <p:cNvPr id="153" name="Google Shape;153;p18">
            <a:extLst>
              <a:ext uri="{C183D7F6-B498-43B3-948B-1728B52AA6E4}">
                <adec:decorative xmlns:adec="http://schemas.microsoft.com/office/drawing/2017/decorative" val="1"/>
              </a:ext>
            </a:extLst>
          </p:cNvPr>
          <p:cNvCxnSpPr/>
          <p:nvPr/>
        </p:nvCxnSpPr>
        <p:spPr>
          <a:xfrm>
            <a:off x="1881188" y="1137908"/>
            <a:ext cx="8429700" cy="0"/>
          </a:xfrm>
          <a:prstGeom prst="straightConnector1">
            <a:avLst/>
          </a:prstGeom>
          <a:noFill/>
          <a:ln w="12700" cap="flat" cmpd="sng">
            <a:solidFill>
              <a:srgbClr val="323542"/>
            </a:solidFill>
            <a:prstDash val="solid"/>
            <a:miter lim="800000"/>
            <a:headEnd type="none" w="sm" len="sm"/>
            <a:tailEnd type="none" w="sm" len="sm"/>
          </a:ln>
        </p:spPr>
      </p:cxnSp>
      <p:sp>
        <p:nvSpPr>
          <p:cNvPr id="19" name="Google Shape;155;p18">
            <a:extLst>
              <a:ext uri="{FF2B5EF4-FFF2-40B4-BE49-F238E27FC236}">
                <a16:creationId xmlns:a16="http://schemas.microsoft.com/office/drawing/2014/main" id="{BC993D1F-D92E-4709-854C-734C7D8E7BFE}"/>
              </a:ext>
            </a:extLst>
          </p:cNvPr>
          <p:cNvSpPr txBox="1"/>
          <p:nvPr/>
        </p:nvSpPr>
        <p:spPr>
          <a:xfrm>
            <a:off x="2095095" y="1323387"/>
            <a:ext cx="8058154" cy="1808914"/>
          </a:xfrm>
          <a:prstGeom prst="rect">
            <a:avLst/>
          </a:prstGeom>
          <a:solidFill>
            <a:srgbClr val="627981"/>
          </a:solidFill>
          <a:ln>
            <a:noFill/>
          </a:ln>
        </p:spPr>
        <p:txBody>
          <a:bodyPr spcFirstLastPara="1" wrap="square" lIns="91425" tIns="45700" rIns="91425" bIns="45700" anchor="t" anchorCtr="0">
            <a:noAutofit/>
          </a:bodyPr>
          <a:lstStyle/>
          <a:p>
            <a:pPr marL="88900" marR="0" lvl="0" algn="ctr" rtl="0">
              <a:spcBef>
                <a:spcPts val="0"/>
              </a:spcBef>
              <a:spcAft>
                <a:spcPts val="0"/>
              </a:spcAft>
              <a:buClr>
                <a:schemeClr val="bg1"/>
              </a:buClr>
              <a:buSzPts val="2200"/>
            </a:pPr>
            <a:r>
              <a:rPr lang="en-US" sz="2000" dirty="0">
                <a:solidFill>
                  <a:schemeClr val="bg1"/>
                </a:solidFill>
                <a:latin typeface="Calibri"/>
                <a:ea typeface="Calibri"/>
                <a:cs typeface="Calibri"/>
                <a:sym typeface="Calibri"/>
              </a:rPr>
              <a:t>Both foreign direct investment and portfolio investment involve two parties:</a:t>
            </a: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000" dirty="0">
                <a:solidFill>
                  <a:schemeClr val="bg1"/>
                </a:solidFill>
                <a:latin typeface="Calibri"/>
                <a:ea typeface="Calibri"/>
                <a:cs typeface="Calibri"/>
                <a:sym typeface="Calibri"/>
              </a:rPr>
              <a:t>An investor who supplies domestic currency</a:t>
            </a:r>
            <a:endParaRPr sz="2000" dirty="0">
              <a:solidFill>
                <a:schemeClr val="bg1"/>
              </a:solidFill>
              <a:latin typeface="Calibri"/>
              <a:ea typeface="Calibri"/>
              <a:cs typeface="Calibri"/>
              <a:sym typeface="Calibri"/>
            </a:endParaRPr>
          </a:p>
          <a:p>
            <a:pPr marL="914400" marR="0" lvl="1" indent="-368300" algn="ctr" rtl="0">
              <a:lnSpc>
                <a:spcPct val="150000"/>
              </a:lnSpc>
              <a:spcBef>
                <a:spcPts val="0"/>
              </a:spcBef>
              <a:spcAft>
                <a:spcPts val="0"/>
              </a:spcAft>
              <a:buClr>
                <a:schemeClr val="bg1"/>
              </a:buClr>
              <a:buSzPts val="2200"/>
              <a:buFont typeface="Courier New" panose="02070309020205020404" pitchFamily="49" charset="0"/>
              <a:buChar char="o"/>
            </a:pPr>
            <a:r>
              <a:rPr lang="en-US" sz="2000" dirty="0">
                <a:solidFill>
                  <a:schemeClr val="bg1"/>
                </a:solidFill>
                <a:latin typeface="Calibri"/>
                <a:ea typeface="Calibri"/>
                <a:cs typeface="Calibri"/>
                <a:sym typeface="Calibri"/>
              </a:rPr>
              <a:t>An investor who demands a foreign currency</a:t>
            </a:r>
            <a:endParaRPr sz="2000" dirty="0">
              <a:solidFill>
                <a:schemeClr val="bg1"/>
              </a:solidFill>
              <a:latin typeface="Calibri"/>
              <a:ea typeface="Calibri"/>
              <a:cs typeface="Calibri"/>
              <a:sym typeface="Calibri"/>
            </a:endParaRPr>
          </a:p>
        </p:txBody>
      </p:sp>
      <p:grpSp>
        <p:nvGrpSpPr>
          <p:cNvPr id="21" name="Group 20" descr="With portfolio investment, the client purchases less than 10% of a company; portfolio investment often has a short-term focus.&#10;">
            <a:extLst>
              <a:ext uri="{FF2B5EF4-FFF2-40B4-BE49-F238E27FC236}">
                <a16:creationId xmlns:a16="http://schemas.microsoft.com/office/drawing/2014/main" id="{503697B0-95B2-4703-8C7F-389C471DF10B}"/>
              </a:ext>
            </a:extLst>
          </p:cNvPr>
          <p:cNvGrpSpPr/>
          <p:nvPr/>
        </p:nvGrpSpPr>
        <p:grpSpPr>
          <a:xfrm>
            <a:off x="2100742" y="3244545"/>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FC74A992-00EC-47F1-9C93-CE8AAD86A4D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88F0958A-9093-422F-8456-136E5E2448C8}"/>
                </a:ext>
              </a:extLst>
            </p:cNvPr>
            <p:cNvSpPr txBox="1"/>
            <p:nvPr/>
          </p:nvSpPr>
          <p:spPr>
            <a:xfrm>
              <a:off x="558421" y="1795588"/>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portfolio investment, the client purchases less than 10% of a company; portfolio investment often has a short-term focus.</a:t>
              </a:r>
            </a:p>
          </p:txBody>
        </p:sp>
      </p:grpSp>
      <p:grpSp>
        <p:nvGrpSpPr>
          <p:cNvPr id="24" name="Group 23" descr="With foreign direct investment, the investor purchases more than 10% of a company and typically assumes some managerial responsibility; foreign direct investment has a more long-term focus.&#10;">
            <a:extLst>
              <a:ext uri="{FF2B5EF4-FFF2-40B4-BE49-F238E27FC236}">
                <a16:creationId xmlns:a16="http://schemas.microsoft.com/office/drawing/2014/main" id="{1030D48C-47F3-440F-A00E-52BD1E0FF2CC}"/>
              </a:ext>
            </a:extLst>
          </p:cNvPr>
          <p:cNvGrpSpPr/>
          <p:nvPr/>
        </p:nvGrpSpPr>
        <p:grpSpPr>
          <a:xfrm>
            <a:off x="2095095" y="4135701"/>
            <a:ext cx="8063801" cy="1074490"/>
            <a:chOff x="537276" y="1736761"/>
            <a:chExt cx="8063801" cy="1074490"/>
          </a:xfrm>
          <a:solidFill>
            <a:srgbClr val="627981"/>
          </a:solidFill>
        </p:grpSpPr>
        <p:sp>
          <p:nvSpPr>
            <p:cNvPr id="25" name="Rectangle 24">
              <a:extLst>
                <a:ext uri="{FF2B5EF4-FFF2-40B4-BE49-F238E27FC236}">
                  <a16:creationId xmlns:a16="http://schemas.microsoft.com/office/drawing/2014/main" id="{88474A65-1087-4EBE-9DF4-FBDA448ED0C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6" name="TextBox 25">
              <a:extLst>
                <a:ext uri="{FF2B5EF4-FFF2-40B4-BE49-F238E27FC236}">
                  <a16:creationId xmlns:a16="http://schemas.microsoft.com/office/drawing/2014/main" id="{C636B02E-FEBE-4399-8B00-3A372FB0F7F3}"/>
                </a:ext>
              </a:extLst>
            </p:cNvPr>
            <p:cNvSpPr txBox="1"/>
            <p:nvPr/>
          </p:nvSpPr>
          <p:spPr>
            <a:xfrm>
              <a:off x="537276" y="1795588"/>
              <a:ext cx="806380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foreign direct investment, the investor purchases more than 10% of a company and typically assumes some managerial responsibility; foreign direct investment has a more long-term focus.</a:t>
              </a:r>
            </a:p>
          </p:txBody>
        </p:sp>
      </p:grpSp>
    </p:spTree>
    <p:extLst>
      <p:ext uri="{BB962C8B-B14F-4D97-AF65-F5344CB8AC3E}">
        <p14:creationId xmlns:p14="http://schemas.microsoft.com/office/powerpoint/2010/main" val="1578929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32C762-8600-4E56-A1BC-E4B66BC4E3B7}">
  <ds:schemaRefs>
    <ds:schemaRef ds:uri="http://purl.org/dc/elements/1.1/"/>
    <ds:schemaRef ds:uri="http://www.w3.org/XML/1998/namespace"/>
    <ds:schemaRef ds:uri="http://schemas.microsoft.com/office/2006/documentManagement/types"/>
    <ds:schemaRef ds:uri="http://schemas.openxmlformats.org/package/2006/metadata/core-properties"/>
    <ds:schemaRef ds:uri="06d9c582-05c2-476b-83d2-72ab8b1380b2"/>
    <ds:schemaRef ds:uri="http://schemas.microsoft.com/office/2006/metadata/properties"/>
    <ds:schemaRef ds:uri="http://purl.org/dc/terms/"/>
    <ds:schemaRef ds:uri="http://schemas.microsoft.com/office/infopath/2007/PartnerControls"/>
    <ds:schemaRef ds:uri="fdab59f7-c3a7-48e5-acd8-618ce834776e"/>
    <ds:schemaRef ds:uri="http://purl.org/dc/dcmitype/"/>
  </ds:schemaRefs>
</ds:datastoreItem>
</file>

<file path=customXml/itemProps2.xml><?xml version="1.0" encoding="utf-8"?>
<ds:datastoreItem xmlns:ds="http://schemas.openxmlformats.org/officeDocument/2006/customXml" ds:itemID="{B72EE11E-A0E3-43EA-ADA2-901A4A9D47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C377F11-5B7C-40FA-BE2A-BFCFF2C25D1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313</TotalTime>
  <Words>1809</Words>
  <Application>Microsoft Office PowerPoint</Application>
  <PresentationFormat>Widescreen</PresentationFormat>
  <Paragraphs>166</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Century Gothic</vt:lpstr>
      <vt:lpstr>Courier New</vt:lpstr>
      <vt:lpstr>Arial</vt:lpstr>
      <vt:lpstr>Calibri</vt:lpstr>
      <vt:lpstr>Calibri Light</vt:lpstr>
      <vt:lpstr>Office Theme</vt:lpstr>
      <vt:lpstr>How the Foreign Exchange Market Works</vt:lpstr>
      <vt:lpstr>Introduction</vt:lpstr>
      <vt:lpstr>The Extraordinary Size of the Foreign Exchange Markets</vt:lpstr>
      <vt:lpstr>Demanders and Suppliers of Currency in Foreign Exchange Markets1</vt:lpstr>
      <vt:lpstr>Demanders and Suppliers of Currency in Foreign Exchange Markets2</vt:lpstr>
      <vt:lpstr>International Financial Investments1</vt:lpstr>
      <vt:lpstr>Arbitrage</vt:lpstr>
      <vt:lpstr>Hedging</vt:lpstr>
      <vt:lpstr>International Financial Investments2</vt:lpstr>
      <vt:lpstr>Participants in the Exchange Rate Market</vt:lpstr>
      <vt:lpstr>Strengthening and Weakening Currency</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30</cp:revision>
  <dcterms:modified xsi:type="dcterms:W3CDTF">2026-02-02T18:58:27Z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