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16"/>
  </p:notesMasterIdLst>
  <p:sldIdLst>
    <p:sldId id="433" r:id="rId6"/>
    <p:sldId id="434" r:id="rId7"/>
    <p:sldId id="435" r:id="rId8"/>
    <p:sldId id="436" r:id="rId9"/>
    <p:sldId id="437" r:id="rId10"/>
    <p:sldId id="438" r:id="rId11"/>
    <p:sldId id="439" r:id="rId12"/>
    <p:sldId id="440" r:id="rId13"/>
    <p:sldId id="441" r:id="rId14"/>
    <p:sldId id="432"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FF5A33"/>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DEFC908-27EC-4457-AB53-F3625CB68942}" v="3" dt="2026-02-02T18:55:32.12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075" autoAdjust="0"/>
    <p:restoredTop sz="84841" autoAdjust="0"/>
  </p:normalViewPr>
  <p:slideViewPr>
    <p:cSldViewPr snapToGrid="0">
      <p:cViewPr varScale="1">
        <p:scale>
          <a:sx n="66" d="100"/>
          <a:sy n="66" d="100"/>
        </p:scale>
        <p:origin x="974"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2/2/2026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By the end of this lesson, you will be able to contrast consumer surplus, producer surplus, and social surplus; explain why price floors and price ceilings can be inefficient; and analyze demand and supply as a social adjustment mechanism.</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378544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familiar demand and supply diagram holds within it the concept of economic efficiency. Efficiency in the demand and supply model has the same basic meaning: the economy is getting as much benefit as possible from its scarce resources, and all the possible gains from trade have been achieved.</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441490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Consumer surplus is the difference between the benefit that the consumer receives and the price that the consumer pays. The demand curve reflects a consumer's willingness to pay or, in other words, the benefit that consumers expect to receive from consuming a product. Consumer surplus is represented by the area below the demand curve and above the price.</a:t>
            </a: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271664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Producer surplus is the difference between the price a seller actually gets for a product and the minimum price the seller is willing to accept. The supply curve shows the quantity that sellers are willing to sell at each price. Producer surplus is represented by the area above the supply curve and below the price.</a:t>
            </a: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707748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Social surplus is the sum of consumer surplus and producer surplus. Social surplus is also known as economic surplus or total surplus. Social surplus is larger at equilibrium quantity and price than it would be at any other quantity, demonstrating the economic efficiency of the market equilibrium.</a:t>
            </a: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506100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imposition of a price control will prevent a market from adjusting to its equilibrium price and quantity, creating an inefficient outcome. Price floors and price ceilings will transfer some consumer surplus to producers or some producer surplus to consumers. The loss in social surplus that occurs when the economy produces at an inefficient quantity is called deadweight loss.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548183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price floor causes a surplus, as quantity supplied exceeds quantity demanded. A price ceiling causes a shortage, as quantity demanded exceeds quantity supplied. A binding price floor reduces consumer surplus, while a binding price ceiling reduces producer surplus.</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125071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sz="1200" dirty="0">
                <a:solidFill>
                  <a:schemeClr val="bg1"/>
                </a:solidFill>
              </a:rPr>
              <a:t>The loss to social surplus resulting from a price control is referred to as deadweight loss, as it benefits neither producers nor consumers.</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445639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sz="1200" dirty="0">
                <a:solidFill>
                  <a:schemeClr val="bg1"/>
                </a:solidFill>
              </a:rPr>
              <a:t>Consumer surplus is the gap between the price that consumers are willing to pay, based on their preferences, and the market equilibrium price.</a:t>
            </a:r>
          </a:p>
          <a:p>
            <a:pPr marL="0" indent="0">
              <a:buFont typeface="Arial" panose="020B0604020202020204" pitchFamily="34" charset="0"/>
              <a:buNone/>
            </a:pPr>
            <a:r>
              <a:rPr lang="en-US" sz="1200" dirty="0">
                <a:solidFill>
                  <a:schemeClr val="bg1"/>
                </a:solidFill>
              </a:rPr>
              <a:t>Producer surplus is the gap between the price for which producers are willing to sell a product, based on their costs, and the market equilibrium price.</a:t>
            </a:r>
          </a:p>
          <a:p>
            <a:pPr marL="0" indent="0">
              <a:buFont typeface="Arial" panose="020B0604020202020204" pitchFamily="34" charset="0"/>
              <a:buNone/>
            </a:pPr>
            <a:r>
              <a:rPr lang="en-US" sz="1200" dirty="0">
                <a:solidFill>
                  <a:schemeClr val="bg1"/>
                </a:solidFill>
              </a:rPr>
              <a:t>Social surplus is the sum of consumer surplus and producer surplus.</a:t>
            </a:r>
          </a:p>
          <a:p>
            <a:pPr marL="0" indent="0">
              <a:buFont typeface="Arial" panose="020B0604020202020204" pitchFamily="34" charset="0"/>
              <a:buNone/>
            </a:pPr>
            <a:r>
              <a:rPr lang="en-US" sz="1200" dirty="0">
                <a:solidFill>
                  <a:schemeClr val="bg1"/>
                </a:solidFill>
              </a:rPr>
              <a:t>Total surplus is larger at the equilibrium quantity and price than it will be at any other quantity and price.</a:t>
            </a:r>
          </a:p>
          <a:p>
            <a:pPr marL="0" indent="0">
              <a:buFont typeface="Arial" panose="020B0604020202020204" pitchFamily="34" charset="0"/>
              <a:buNone/>
            </a:pPr>
            <a:r>
              <a:rPr lang="en-US" sz="1200" dirty="0">
                <a:solidFill>
                  <a:schemeClr val="bg1"/>
                </a:solidFill>
              </a:rPr>
              <a:t>Deadweight loss is loss in total surplus that occurs when the economy produces at an inefficient quantity.</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549741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2/2/2026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2.xml"/><Relationship Id="rId5" Type="http://schemas.openxmlformats.org/officeDocument/2006/relationships/image" Target="../media/image8.png"/><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lumMod val="75000"/>
                  <a:lumOff val="25000"/>
                </a:prstClr>
              </a:solidFill>
              <a:effectLst/>
              <a:uLnTx/>
              <a:uFillTx/>
              <a:latin typeface="Calibri" panose="020F0502020204030204"/>
              <a:ea typeface="+mn-ea"/>
              <a:cs typeface="+mn-cs"/>
            </a:endParaRPr>
          </a:p>
        </p:txBody>
      </p:sp>
      <p:cxnSp>
        <p:nvCxnSpPr>
          <p:cNvPr id="11" name="Straight Connector 10">
            <a:extLst>
              <a:ext uri="{C183D7F6-B498-43B3-948B-1728B52AA6E4}">
                <adec:decorative xmlns:adec="http://schemas.microsoft.com/office/drawing/2017/decorative" val="1"/>
              </a:ext>
            </a:extLst>
          </p:cNvPr>
          <p:cNvCxnSpPr/>
          <p:nvPr/>
        </p:nvCxnSpPr>
        <p:spPr>
          <a:xfrm>
            <a:off x="3071446" y="250995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itle 8"/>
          <p:cNvSpPr txBox="1">
            <a:spLocks noGrp="1"/>
          </p:cNvSpPr>
          <p:nvPr>
            <p:ph type="title" idx="4294967295"/>
          </p:nvPr>
        </p:nvSpPr>
        <p:spPr>
          <a:xfrm>
            <a:off x="638337" y="2968154"/>
            <a:ext cx="10915325" cy="92333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prstClr val="black">
                    <a:lumMod val="75000"/>
                    <a:lumOff val="25000"/>
                  </a:prstClr>
                </a:solidFill>
                <a:effectLst/>
                <a:uLnTx/>
                <a:uFillTx/>
                <a:latin typeface="Century Gothic" panose="020B0502020202020204" pitchFamily="34" charset="0"/>
                <a:ea typeface="+mn-ea"/>
                <a:cs typeface="+mn-cs"/>
              </a:rPr>
              <a:t>Demand, Supply, and Efficiency</a:t>
            </a:r>
            <a:endParaRPr kumimoji="0" lang="en-US" sz="5400" b="0" i="0" u="none" strike="noStrike" kern="1200" cap="none" spc="0" normalizeH="0" baseline="0" noProof="0" dirty="0">
              <a:ln>
                <a:noFill/>
              </a:ln>
              <a:solidFill>
                <a:schemeClr val="tx1">
                  <a:lumMod val="75000"/>
                  <a:lumOff val="25000"/>
                </a:schemeClr>
              </a:solidFill>
              <a:effectLst/>
              <a:uLnTx/>
              <a:uFillTx/>
              <a:latin typeface="Century Gothic" panose="020B0502020202020204" pitchFamily="34" charset="0"/>
              <a:ea typeface="+mn-ea"/>
              <a:cs typeface="+mn-cs"/>
            </a:endParaRPr>
          </a:p>
        </p:txBody>
      </p:sp>
      <p:cxnSp>
        <p:nvCxnSpPr>
          <p:cNvPr id="14" name="Straight Connector 13">
            <a:extLst>
              <a:ext uri="{C183D7F6-B498-43B3-948B-1728B52AA6E4}">
                <adec:decorative xmlns:adec="http://schemas.microsoft.com/office/drawing/2017/decorative" val="1"/>
              </a:ext>
            </a:extLst>
          </p:cNvPr>
          <p:cNvCxnSpPr/>
          <p:nvPr/>
        </p:nvCxnSpPr>
        <p:spPr>
          <a:xfrm>
            <a:off x="3071446" y="4341038"/>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spTree>
    <p:extLst>
      <p:ext uri="{BB962C8B-B14F-4D97-AF65-F5344CB8AC3E}">
        <p14:creationId xmlns:p14="http://schemas.microsoft.com/office/powerpoint/2010/main" val="35937770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sp>
        <p:nvSpPr>
          <p:cNvPr id="5" name="Title 4"/>
          <p:cNvSpPr txBox="1">
            <a:spLocks noGrp="1"/>
          </p:cNvSpPr>
          <p:nvPr>
            <p:ph type="title" idx="4294967295"/>
          </p:nvPr>
        </p:nvSpPr>
        <p:spPr>
          <a:xfrm>
            <a:off x="1524000" y="1410227"/>
            <a:ext cx="9144000"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32403191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Efficiency</a:t>
            </a:r>
          </a:p>
        </p:txBody>
      </p:sp>
      <p:cxnSp>
        <p:nvCxnSpPr>
          <p:cNvPr id="27" name="Straight Connector 26">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descr="The familiar demand and supply diagram holds within it the concept of economic efficiency.">
            <a:extLst>
              <a:ext uri="{FF2B5EF4-FFF2-40B4-BE49-F238E27FC236}">
                <a16:creationId xmlns:a16="http://schemas.microsoft.com/office/drawing/2014/main" id="{F6C69D49-7254-4258-AE2E-7847229325F1}"/>
              </a:ext>
            </a:extLst>
          </p:cNvPr>
          <p:cNvGrpSpPr/>
          <p:nvPr/>
        </p:nvGrpSpPr>
        <p:grpSpPr>
          <a:xfrm>
            <a:off x="1881188" y="1581537"/>
            <a:ext cx="4029079" cy="1033348"/>
            <a:chOff x="542922" y="1736762"/>
            <a:chExt cx="8058155" cy="536880"/>
          </a:xfrm>
          <a:solidFill>
            <a:srgbClr val="627981"/>
          </a:solidFill>
        </p:grpSpPr>
        <p:sp>
          <p:nvSpPr>
            <p:cNvPr id="10" name="Rectangle 9">
              <a:extLst>
                <a:ext uri="{FF2B5EF4-FFF2-40B4-BE49-F238E27FC236}">
                  <a16:creationId xmlns:a16="http://schemas.microsoft.com/office/drawing/2014/main" id="{D2F7CD2B-7EED-47BE-9992-E498C10093B0}"/>
                </a:ext>
              </a:extLst>
            </p:cNvPr>
            <p:cNvSpPr/>
            <p:nvPr/>
          </p:nvSpPr>
          <p:spPr>
            <a:xfrm>
              <a:off x="542924" y="1736762"/>
              <a:ext cx="8058153" cy="53688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BBB40698-4601-44B3-A6F7-D12F64D16843}"/>
                </a:ext>
              </a:extLst>
            </p:cNvPr>
            <p:cNvSpPr txBox="1"/>
            <p:nvPr/>
          </p:nvSpPr>
          <p:spPr>
            <a:xfrm>
              <a:off x="542922" y="1745949"/>
              <a:ext cx="7807571" cy="527692"/>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familiar demand and supply diagram holds within it the concept of economic efficiency.</a:t>
              </a:r>
            </a:p>
          </p:txBody>
        </p:sp>
      </p:grpSp>
      <p:grpSp>
        <p:nvGrpSpPr>
          <p:cNvPr id="15" name="Group 14" descr="Efficiency in the demand and supply model has the same basic meaning: the economy is getting as much benefit as possible from its scarce resources, and all the possible gains from trade have been achieved.">
            <a:extLst>
              <a:ext uri="{FF2B5EF4-FFF2-40B4-BE49-F238E27FC236}">
                <a16:creationId xmlns:a16="http://schemas.microsoft.com/office/drawing/2014/main" id="{08D48BEE-4468-457F-8DC3-7CD720D63C57}"/>
              </a:ext>
            </a:extLst>
          </p:cNvPr>
          <p:cNvGrpSpPr/>
          <p:nvPr/>
        </p:nvGrpSpPr>
        <p:grpSpPr>
          <a:xfrm>
            <a:off x="1881188" y="2755581"/>
            <a:ext cx="4029079" cy="2572228"/>
            <a:chOff x="542922" y="1736762"/>
            <a:chExt cx="8058155" cy="1336411"/>
          </a:xfrm>
          <a:solidFill>
            <a:srgbClr val="627981"/>
          </a:solidFill>
        </p:grpSpPr>
        <p:sp>
          <p:nvSpPr>
            <p:cNvPr id="17" name="Rectangle 16">
              <a:extLst>
                <a:ext uri="{FF2B5EF4-FFF2-40B4-BE49-F238E27FC236}">
                  <a16:creationId xmlns:a16="http://schemas.microsoft.com/office/drawing/2014/main" id="{23368D21-0A1C-4676-AE65-CE35E2E45986}"/>
                </a:ext>
              </a:extLst>
            </p:cNvPr>
            <p:cNvSpPr/>
            <p:nvPr/>
          </p:nvSpPr>
          <p:spPr>
            <a:xfrm>
              <a:off x="542924" y="1736762"/>
              <a:ext cx="8058153" cy="133641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DDB31577-8577-477F-B789-D401A65449C9}"/>
                </a:ext>
              </a:extLst>
            </p:cNvPr>
            <p:cNvSpPr txBox="1"/>
            <p:nvPr/>
          </p:nvSpPr>
          <p:spPr>
            <a:xfrm>
              <a:off x="542922" y="1745949"/>
              <a:ext cx="7807571" cy="1327224"/>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Efficiency in the demand and supply model has the same basic meaning: the economy is getting as much benefit as possible from its scarce resources, and all the possible gains from trade have been achieved.</a:t>
              </a:r>
            </a:p>
          </p:txBody>
        </p:sp>
      </p:grpSp>
      <p:pic>
        <p:nvPicPr>
          <p:cNvPr id="2" name="Picture 1" descr="The graph shows the demand and supply for gasoline where the two curves intersect at the point of equilibrium.">
            <a:extLst>
              <a:ext uri="{FF2B5EF4-FFF2-40B4-BE49-F238E27FC236}">
                <a16:creationId xmlns:a16="http://schemas.microsoft.com/office/drawing/2014/main" id="{F1DF817E-38FE-FD06-ED80-D6B595952511}"/>
              </a:ext>
            </a:extLst>
          </p:cNvPr>
          <p:cNvPicPr>
            <a:picLocks noChangeAspect="1"/>
          </p:cNvPicPr>
          <p:nvPr/>
        </p:nvPicPr>
        <p:blipFill>
          <a:blip r:embed="rId3"/>
          <a:stretch>
            <a:fillRect/>
          </a:stretch>
        </p:blipFill>
        <p:spPr>
          <a:xfrm>
            <a:off x="5988905" y="1581537"/>
            <a:ext cx="5672592" cy="3872352"/>
          </a:xfrm>
          <a:prstGeom prst="rect">
            <a:avLst/>
          </a:prstGeom>
        </p:spPr>
      </p:pic>
      <p:sp>
        <p:nvSpPr>
          <p:cNvPr id="20" name="Oval 19">
            <a:extLst>
              <a:ext uri="{FF2B5EF4-FFF2-40B4-BE49-F238E27FC236}">
                <a16:creationId xmlns:a16="http://schemas.microsoft.com/office/drawing/2014/main" id="{8A8CC7D6-3EEB-43D8-AD4B-FE7ACA64AC38}"/>
              </a:ext>
              <a:ext uri="{C183D7F6-B498-43B3-948B-1728B52AA6E4}">
                <adec:decorative xmlns:adec="http://schemas.microsoft.com/office/drawing/2017/decorative" val="1"/>
              </a:ext>
            </a:extLst>
          </p:cNvPr>
          <p:cNvSpPr/>
          <p:nvPr/>
        </p:nvSpPr>
        <p:spPr>
          <a:xfrm rot="5400000">
            <a:off x="9468857" y="2671817"/>
            <a:ext cx="406400" cy="1483885"/>
          </a:xfrm>
          <a:prstGeom prst="ellipse">
            <a:avLst/>
          </a:prstGeom>
          <a:noFill/>
          <a:ln w="38100">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741983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Consumer Surplus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F70A9E7C-27CD-4254-A102-29009352B2EC}"/>
              </a:ext>
            </a:extLst>
          </p:cNvPr>
          <p:cNvSpPr txBox="1"/>
          <p:nvPr/>
        </p:nvSpPr>
        <p:spPr>
          <a:xfrm>
            <a:off x="1881188" y="1599219"/>
            <a:ext cx="4030881" cy="1323439"/>
          </a:xfrm>
          <a:prstGeom prst="rect">
            <a:avLst/>
          </a:prstGeom>
          <a:solidFill>
            <a:srgbClr val="627981"/>
          </a:solid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Consumer surplus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is the difference between the benefit that the consumer receives and the price that the consumer pays.</a:t>
            </a:r>
          </a:p>
        </p:txBody>
      </p:sp>
      <p:sp>
        <p:nvSpPr>
          <p:cNvPr id="15" name="TextBox 14">
            <a:extLst>
              <a:ext uri="{FF2B5EF4-FFF2-40B4-BE49-F238E27FC236}">
                <a16:creationId xmlns:a16="http://schemas.microsoft.com/office/drawing/2014/main" id="{2F13F698-D5A7-48E9-8F68-85B11F563F3B}"/>
              </a:ext>
            </a:extLst>
          </p:cNvPr>
          <p:cNvSpPr txBox="1"/>
          <p:nvPr/>
        </p:nvSpPr>
        <p:spPr>
          <a:xfrm>
            <a:off x="1881187" y="3052968"/>
            <a:ext cx="4030881" cy="1631216"/>
          </a:xfrm>
          <a:prstGeom prst="rect">
            <a:avLst/>
          </a:prstGeom>
          <a:solidFill>
            <a:srgbClr val="627981"/>
          </a:solid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demand curve reflects a consumer's willingness to pay or, in other words, the benefit that consumers expect to receive from consuming a product.</a:t>
            </a:r>
          </a:p>
        </p:txBody>
      </p:sp>
      <p:sp>
        <p:nvSpPr>
          <p:cNvPr id="8" name="TextBox 7">
            <a:extLst>
              <a:ext uri="{FF2B5EF4-FFF2-40B4-BE49-F238E27FC236}">
                <a16:creationId xmlns:a16="http://schemas.microsoft.com/office/drawing/2014/main" id="{1E2997FC-08B9-49C0-B06E-38405B257769}"/>
              </a:ext>
            </a:extLst>
          </p:cNvPr>
          <p:cNvSpPr txBox="1"/>
          <p:nvPr/>
        </p:nvSpPr>
        <p:spPr>
          <a:xfrm>
            <a:off x="1881186" y="4814494"/>
            <a:ext cx="4030881" cy="1015663"/>
          </a:xfrm>
          <a:prstGeom prst="rect">
            <a:avLst/>
          </a:prstGeom>
          <a:solidFill>
            <a:srgbClr val="627981"/>
          </a:solid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Consumer surplus is represented by the area below the demand curve and above the price.</a:t>
            </a:r>
          </a:p>
        </p:txBody>
      </p:sp>
      <p:pic>
        <p:nvPicPr>
          <p:cNvPr id="3" name="Picture 2" descr="A graph showing intersecting supply and demand curves, with a region below the demand curve and above the equilibrium price labeled as consumer surplus">
            <a:extLst>
              <a:ext uri="{FF2B5EF4-FFF2-40B4-BE49-F238E27FC236}">
                <a16:creationId xmlns:a16="http://schemas.microsoft.com/office/drawing/2014/main" id="{07C07916-E34F-10C8-00C9-24470C5E4B51}"/>
              </a:ext>
            </a:extLst>
          </p:cNvPr>
          <p:cNvPicPr>
            <a:picLocks noChangeAspect="1"/>
          </p:cNvPicPr>
          <p:nvPr/>
        </p:nvPicPr>
        <p:blipFill rotWithShape="1">
          <a:blip r:embed="rId3"/>
          <a:srcRect t="6816"/>
          <a:stretch/>
        </p:blipFill>
        <p:spPr>
          <a:xfrm>
            <a:off x="5912067" y="1300468"/>
            <a:ext cx="5952775" cy="5219081"/>
          </a:xfrm>
          <a:prstGeom prst="rect">
            <a:avLst/>
          </a:prstGeom>
        </p:spPr>
      </p:pic>
      <p:sp>
        <p:nvSpPr>
          <p:cNvPr id="10" name="Oval 9">
            <a:extLst>
              <a:ext uri="{FF2B5EF4-FFF2-40B4-BE49-F238E27FC236}">
                <a16:creationId xmlns:a16="http://schemas.microsoft.com/office/drawing/2014/main" id="{D6D9C50B-F0DA-49E6-8520-F60932219BD1}"/>
              </a:ext>
              <a:ext uri="{C183D7F6-B498-43B3-948B-1728B52AA6E4}">
                <adec:decorative xmlns:adec="http://schemas.microsoft.com/office/drawing/2017/decorative" val="1"/>
              </a:ext>
            </a:extLst>
          </p:cNvPr>
          <p:cNvSpPr/>
          <p:nvPr/>
        </p:nvSpPr>
        <p:spPr>
          <a:xfrm rot="5400000">
            <a:off x="7982879" y="2402655"/>
            <a:ext cx="363376" cy="2223026"/>
          </a:xfrm>
          <a:prstGeom prst="ellipse">
            <a:avLst/>
          </a:prstGeom>
          <a:noFill/>
          <a:ln w="38100">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970230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Producer Surplus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F70A9E7C-27CD-4254-A102-29009352B2EC}"/>
              </a:ext>
            </a:extLst>
          </p:cNvPr>
          <p:cNvSpPr txBox="1"/>
          <p:nvPr/>
        </p:nvSpPr>
        <p:spPr>
          <a:xfrm>
            <a:off x="1881188" y="1599219"/>
            <a:ext cx="4030881" cy="1631216"/>
          </a:xfrm>
          <a:prstGeom prst="rect">
            <a:avLst/>
          </a:prstGeom>
          <a:solidFill>
            <a:srgbClr val="627981"/>
          </a:solid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Producer surplus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is the difference between the price a seller actually gets for a product and the minimum price the seller is willing to accept.</a:t>
            </a:r>
          </a:p>
        </p:txBody>
      </p:sp>
      <p:sp>
        <p:nvSpPr>
          <p:cNvPr id="15" name="TextBox 14">
            <a:extLst>
              <a:ext uri="{FF2B5EF4-FFF2-40B4-BE49-F238E27FC236}">
                <a16:creationId xmlns:a16="http://schemas.microsoft.com/office/drawing/2014/main" id="{2F13F698-D5A7-48E9-8F68-85B11F563F3B}"/>
              </a:ext>
            </a:extLst>
          </p:cNvPr>
          <p:cNvSpPr txBox="1"/>
          <p:nvPr/>
        </p:nvSpPr>
        <p:spPr>
          <a:xfrm>
            <a:off x="1881185" y="3381702"/>
            <a:ext cx="4030881" cy="1015663"/>
          </a:xfrm>
          <a:prstGeom prst="rect">
            <a:avLst/>
          </a:prstGeom>
          <a:solidFill>
            <a:srgbClr val="627981"/>
          </a:solid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supply curve shows the quantity that sellers are willing to sell at each price.</a:t>
            </a:r>
          </a:p>
        </p:txBody>
      </p:sp>
      <p:sp>
        <p:nvSpPr>
          <p:cNvPr id="8" name="TextBox 7">
            <a:extLst>
              <a:ext uri="{FF2B5EF4-FFF2-40B4-BE49-F238E27FC236}">
                <a16:creationId xmlns:a16="http://schemas.microsoft.com/office/drawing/2014/main" id="{1E2997FC-08B9-49C0-B06E-38405B257769}"/>
              </a:ext>
            </a:extLst>
          </p:cNvPr>
          <p:cNvSpPr txBox="1"/>
          <p:nvPr/>
        </p:nvSpPr>
        <p:spPr>
          <a:xfrm>
            <a:off x="1881185" y="4548632"/>
            <a:ext cx="4030881" cy="1015663"/>
          </a:xfrm>
          <a:prstGeom prst="rect">
            <a:avLst/>
          </a:prstGeom>
          <a:solidFill>
            <a:srgbClr val="627981"/>
          </a:solid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Producer surplus is represented by the area above the supply curve and below the price.</a:t>
            </a:r>
          </a:p>
        </p:txBody>
      </p:sp>
      <p:pic>
        <p:nvPicPr>
          <p:cNvPr id="2" name="Picture 1" descr="A graph showing intersecting supply and demand curves, with a region above the supply curve and below the equilibrium price labeled as producer surplus">
            <a:extLst>
              <a:ext uri="{FF2B5EF4-FFF2-40B4-BE49-F238E27FC236}">
                <a16:creationId xmlns:a16="http://schemas.microsoft.com/office/drawing/2014/main" id="{0008D8BE-6BC8-A4E6-B1F6-AC409476920F}"/>
              </a:ext>
            </a:extLst>
          </p:cNvPr>
          <p:cNvPicPr>
            <a:picLocks noChangeAspect="1"/>
          </p:cNvPicPr>
          <p:nvPr/>
        </p:nvPicPr>
        <p:blipFill rotWithShape="1">
          <a:blip r:embed="rId3"/>
          <a:srcRect t="6816"/>
          <a:stretch/>
        </p:blipFill>
        <p:spPr>
          <a:xfrm>
            <a:off x="5912067" y="1300468"/>
            <a:ext cx="5952775" cy="5219081"/>
          </a:xfrm>
          <a:prstGeom prst="rect">
            <a:avLst/>
          </a:prstGeom>
        </p:spPr>
      </p:pic>
      <p:sp>
        <p:nvSpPr>
          <p:cNvPr id="4" name="Oval 3">
            <a:extLst>
              <a:ext uri="{FF2B5EF4-FFF2-40B4-BE49-F238E27FC236}">
                <a16:creationId xmlns:a16="http://schemas.microsoft.com/office/drawing/2014/main" id="{572FE03E-4B1C-8C3F-0CBB-0EBEB8FE1436}"/>
              </a:ext>
              <a:ext uri="{C183D7F6-B498-43B3-948B-1728B52AA6E4}">
                <adec:decorative xmlns:adec="http://schemas.microsoft.com/office/drawing/2017/decorative" val="1"/>
              </a:ext>
            </a:extLst>
          </p:cNvPr>
          <p:cNvSpPr/>
          <p:nvPr/>
        </p:nvSpPr>
        <p:spPr>
          <a:xfrm rot="5400000">
            <a:off x="7972719" y="2687927"/>
            <a:ext cx="363376" cy="2223026"/>
          </a:xfrm>
          <a:prstGeom prst="ellipse">
            <a:avLst/>
          </a:prstGeom>
          <a:noFill/>
          <a:ln w="38100">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723521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Social Surplus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F70A9E7C-27CD-4254-A102-29009352B2EC}"/>
              </a:ext>
            </a:extLst>
          </p:cNvPr>
          <p:cNvSpPr txBox="1"/>
          <p:nvPr/>
        </p:nvSpPr>
        <p:spPr>
          <a:xfrm>
            <a:off x="1881188" y="1599219"/>
            <a:ext cx="4030881" cy="1015663"/>
          </a:xfrm>
          <a:prstGeom prst="rect">
            <a:avLst/>
          </a:prstGeom>
          <a:solidFill>
            <a:srgbClr val="627981"/>
          </a:solid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Social surplus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is the sum of consumer surplus and producer surplus.</a:t>
            </a:r>
          </a:p>
        </p:txBody>
      </p:sp>
      <p:sp>
        <p:nvSpPr>
          <p:cNvPr id="15" name="TextBox 14">
            <a:extLst>
              <a:ext uri="{FF2B5EF4-FFF2-40B4-BE49-F238E27FC236}">
                <a16:creationId xmlns:a16="http://schemas.microsoft.com/office/drawing/2014/main" id="{2F13F698-D5A7-48E9-8F68-85B11F563F3B}"/>
              </a:ext>
            </a:extLst>
          </p:cNvPr>
          <p:cNvSpPr txBox="1"/>
          <p:nvPr/>
        </p:nvSpPr>
        <p:spPr>
          <a:xfrm>
            <a:off x="1881184" y="2760528"/>
            <a:ext cx="4030881" cy="707886"/>
          </a:xfrm>
          <a:prstGeom prst="rect">
            <a:avLst/>
          </a:prstGeom>
          <a:solidFill>
            <a:srgbClr val="627981"/>
          </a:solid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Social surplus is also known as economic surplus or total surplus.</a:t>
            </a:r>
          </a:p>
        </p:txBody>
      </p:sp>
      <p:sp>
        <p:nvSpPr>
          <p:cNvPr id="8" name="TextBox 7">
            <a:extLst>
              <a:ext uri="{FF2B5EF4-FFF2-40B4-BE49-F238E27FC236}">
                <a16:creationId xmlns:a16="http://schemas.microsoft.com/office/drawing/2014/main" id="{1E2997FC-08B9-49C0-B06E-38405B257769}"/>
              </a:ext>
            </a:extLst>
          </p:cNvPr>
          <p:cNvSpPr txBox="1"/>
          <p:nvPr/>
        </p:nvSpPr>
        <p:spPr>
          <a:xfrm>
            <a:off x="1881183" y="3614060"/>
            <a:ext cx="4030881" cy="1938992"/>
          </a:xfrm>
          <a:prstGeom prst="rect">
            <a:avLst/>
          </a:prstGeom>
          <a:solidFill>
            <a:srgbClr val="627981"/>
          </a:solid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Social surplus is larger at equilibrium quantity and price than it would be at any other quantity, demonstrating the economic efficiency of the market equilibrium.</a:t>
            </a:r>
          </a:p>
        </p:txBody>
      </p:sp>
      <p:pic>
        <p:nvPicPr>
          <p:cNvPr id="2" name="Picture 1" descr="A graph showing intersecting supply and demand curves, with a region above the supply curve and below the equilibrium price labeled as producer surplus, and the region below the demand curve and above the price labeled as consumer surplus">
            <a:extLst>
              <a:ext uri="{FF2B5EF4-FFF2-40B4-BE49-F238E27FC236}">
                <a16:creationId xmlns:a16="http://schemas.microsoft.com/office/drawing/2014/main" id="{4091A9E2-8E2F-BBDB-C623-24406F2DEF69}"/>
              </a:ext>
            </a:extLst>
          </p:cNvPr>
          <p:cNvPicPr>
            <a:picLocks noChangeAspect="1"/>
          </p:cNvPicPr>
          <p:nvPr/>
        </p:nvPicPr>
        <p:blipFill rotWithShape="1">
          <a:blip r:embed="rId3"/>
          <a:srcRect t="6816"/>
          <a:stretch/>
        </p:blipFill>
        <p:spPr>
          <a:xfrm>
            <a:off x="5912067" y="1300468"/>
            <a:ext cx="5952775" cy="5219081"/>
          </a:xfrm>
          <a:prstGeom prst="rect">
            <a:avLst/>
          </a:prstGeom>
        </p:spPr>
      </p:pic>
    </p:spTree>
    <p:extLst>
      <p:ext uri="{BB962C8B-B14F-4D97-AF65-F5344CB8AC3E}">
        <p14:creationId xmlns:p14="http://schemas.microsoft.com/office/powerpoint/2010/main" val="41797653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Inefficiency of Price Floors and Price Ceilings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descr="The imposition of a price control will prevent a market from adjusting to its equilibrium price and quantity, creating an inefficient outcome.">
            <a:extLst>
              <a:ext uri="{FF2B5EF4-FFF2-40B4-BE49-F238E27FC236}">
                <a16:creationId xmlns:a16="http://schemas.microsoft.com/office/drawing/2014/main" id="{7DD9859B-7C42-4736-96DA-CE1330E411D7}"/>
              </a:ext>
            </a:extLst>
          </p:cNvPr>
          <p:cNvGrpSpPr/>
          <p:nvPr/>
        </p:nvGrpSpPr>
        <p:grpSpPr>
          <a:xfrm>
            <a:off x="2066922" y="1580912"/>
            <a:ext cx="8058154" cy="806935"/>
            <a:chOff x="542923" y="1736761"/>
            <a:chExt cx="8058154" cy="806935"/>
          </a:xfrm>
          <a:solidFill>
            <a:srgbClr val="627981"/>
          </a:solidFill>
        </p:grpSpPr>
        <p:sp>
          <p:nvSpPr>
            <p:cNvPr id="6" name="Rectangle 5">
              <a:extLst>
                <a:ext uri="{FF2B5EF4-FFF2-40B4-BE49-F238E27FC236}">
                  <a16:creationId xmlns:a16="http://schemas.microsoft.com/office/drawing/2014/main" id="{85D17B5D-DA17-4935-A283-56CA778727A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613E2FC1-3E46-40F0-8C92-608C636DC4CF}"/>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imposition of a price control will prevent a market from adjusting to its equilibrium price and quantity, creating an inefficient outcome.</a:t>
              </a:r>
            </a:p>
          </p:txBody>
        </p:sp>
      </p:grpSp>
      <p:grpSp>
        <p:nvGrpSpPr>
          <p:cNvPr id="8" name="Group 7" descr="Price floors and price ceilings will transfer some consumer surplus to producers or some producer surplus to consumers.">
            <a:extLst>
              <a:ext uri="{FF2B5EF4-FFF2-40B4-BE49-F238E27FC236}">
                <a16:creationId xmlns:a16="http://schemas.microsoft.com/office/drawing/2014/main" id="{CF377A92-2591-44D5-8495-A6C218B02859}"/>
              </a:ext>
            </a:extLst>
          </p:cNvPr>
          <p:cNvGrpSpPr/>
          <p:nvPr/>
        </p:nvGrpSpPr>
        <p:grpSpPr>
          <a:xfrm>
            <a:off x="2066922" y="2504956"/>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AC6CD04A-EFEC-4CE2-B061-E12C097CB61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a:extLst>
                <a:ext uri="{FF2B5EF4-FFF2-40B4-BE49-F238E27FC236}">
                  <a16:creationId xmlns:a16="http://schemas.microsoft.com/office/drawing/2014/main" id="{459D6AFC-BBD9-4A93-BE74-36188EF2882C}"/>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Price floors and price ceilings will transfer some consumer surplus to producers or some producer surplus to consumers.</a:t>
              </a:r>
            </a:p>
          </p:txBody>
        </p:sp>
      </p:grpSp>
      <p:grpSp>
        <p:nvGrpSpPr>
          <p:cNvPr id="11" name="Group 10" descr="The loss in social surplus that occurs when the economy produces at an inefficient quantity is called deadweight loss.">
            <a:extLst>
              <a:ext uri="{FF2B5EF4-FFF2-40B4-BE49-F238E27FC236}">
                <a16:creationId xmlns:a16="http://schemas.microsoft.com/office/drawing/2014/main" id="{147C15C6-DB6A-4067-A5B0-86003B7A9157}"/>
              </a:ext>
            </a:extLst>
          </p:cNvPr>
          <p:cNvGrpSpPr/>
          <p:nvPr/>
        </p:nvGrpSpPr>
        <p:grpSpPr>
          <a:xfrm>
            <a:off x="2066922" y="3429000"/>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E4FA638B-AD31-46C3-A9A2-28435DD7239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066E0F08-23F5-4775-B0F5-343E8F202374}"/>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loss in social surplus that occurs when the economy produces at an inefficient quantity is called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deadweight loss</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r>
            </a:p>
          </p:txBody>
        </p:sp>
      </p:grpSp>
    </p:spTree>
    <p:extLst>
      <p:ext uri="{BB962C8B-B14F-4D97-AF65-F5344CB8AC3E}">
        <p14:creationId xmlns:p14="http://schemas.microsoft.com/office/powerpoint/2010/main" val="39104892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Effect of Price Controls</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E02ED4A7-91F2-4058-B71D-EDF48AD3BC94}"/>
              </a:ext>
            </a:extLst>
          </p:cNvPr>
          <p:cNvSpPr txBox="1"/>
          <p:nvPr/>
        </p:nvSpPr>
        <p:spPr>
          <a:xfrm>
            <a:off x="1941187" y="1311151"/>
            <a:ext cx="3737626" cy="461665"/>
          </a:xfrm>
          <a:prstGeom prst="rect">
            <a:avLst/>
          </a:prstGeom>
          <a:solidFill>
            <a:srgbClr val="627981"/>
          </a:solid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Price ceiling causes shortage</a:t>
            </a:r>
          </a:p>
        </p:txBody>
      </p:sp>
      <p:sp>
        <p:nvSpPr>
          <p:cNvPr id="9" name="TextBox 8">
            <a:extLst>
              <a:ext uri="{FF2B5EF4-FFF2-40B4-BE49-F238E27FC236}">
                <a16:creationId xmlns:a16="http://schemas.microsoft.com/office/drawing/2014/main" id="{E327E08D-CCC2-45B5-9C4C-04DD59274F7C}"/>
              </a:ext>
            </a:extLst>
          </p:cNvPr>
          <p:cNvSpPr txBox="1"/>
          <p:nvPr/>
        </p:nvSpPr>
        <p:spPr>
          <a:xfrm>
            <a:off x="3171964" y="1771567"/>
            <a:ext cx="805029" cy="461665"/>
          </a:xfrm>
          <a:prstGeom prst="rect">
            <a:avLst/>
          </a:prstGeom>
          <a:solidFill>
            <a:srgbClr val="627981"/>
          </a:solid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1" u="none" strike="noStrike" kern="1200" cap="none" spc="0" normalizeH="0" baseline="0" noProof="0" dirty="0">
                <a:ln>
                  <a:noFill/>
                </a:ln>
                <a:solidFill>
                  <a:prstClr val="white"/>
                </a:solidFill>
                <a:effectLst/>
                <a:uLnTx/>
                <a:uFillTx/>
                <a:latin typeface="Calibri" panose="020F0502020204030204"/>
                <a:ea typeface="+mn-ea"/>
                <a:cs typeface="+mn-cs"/>
              </a:rPr>
              <a:t>D </a:t>
            </a: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&gt; </a:t>
            </a:r>
            <a:r>
              <a:rPr kumimoji="0" lang="en-US" sz="2400" b="0" i="1" u="none" strike="noStrike" kern="1200" cap="none" spc="0" normalizeH="0" baseline="0" noProof="0" dirty="0">
                <a:ln>
                  <a:noFill/>
                </a:ln>
                <a:solidFill>
                  <a:prstClr val="white"/>
                </a:solidFill>
                <a:effectLst/>
                <a:uLnTx/>
                <a:uFillTx/>
                <a:latin typeface="Calibri" panose="020F0502020204030204"/>
                <a:ea typeface="+mn-ea"/>
                <a:cs typeface="+mn-cs"/>
              </a:rPr>
              <a:t>S</a:t>
            </a: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extBox 1">
            <a:extLst>
              <a:ext uri="{FF2B5EF4-FFF2-40B4-BE49-F238E27FC236}">
                <a16:creationId xmlns:a16="http://schemas.microsoft.com/office/drawing/2014/main" id="{38BE0759-F082-47F3-9737-AAA86154992E}"/>
              </a:ext>
            </a:extLst>
          </p:cNvPr>
          <p:cNvSpPr txBox="1"/>
          <p:nvPr/>
        </p:nvSpPr>
        <p:spPr>
          <a:xfrm>
            <a:off x="6818148" y="1297581"/>
            <a:ext cx="3343223" cy="461665"/>
          </a:xfrm>
          <a:prstGeom prst="rect">
            <a:avLst/>
          </a:prstGeom>
          <a:solidFill>
            <a:srgbClr val="627981"/>
          </a:solid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Price floor causes surplus</a:t>
            </a:r>
          </a:p>
        </p:txBody>
      </p:sp>
      <p:sp>
        <p:nvSpPr>
          <p:cNvPr id="10" name="TextBox 9">
            <a:extLst>
              <a:ext uri="{FF2B5EF4-FFF2-40B4-BE49-F238E27FC236}">
                <a16:creationId xmlns:a16="http://schemas.microsoft.com/office/drawing/2014/main" id="{EB4054F6-0F33-4801-BB2D-F96B28FBA866}"/>
              </a:ext>
            </a:extLst>
          </p:cNvPr>
          <p:cNvSpPr txBox="1"/>
          <p:nvPr/>
        </p:nvSpPr>
        <p:spPr>
          <a:xfrm>
            <a:off x="7966186" y="1759246"/>
            <a:ext cx="805029" cy="461665"/>
          </a:xfrm>
          <a:prstGeom prst="rect">
            <a:avLst/>
          </a:prstGeom>
          <a:solidFill>
            <a:srgbClr val="627981"/>
          </a:solid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1" u="none" strike="noStrike" kern="1200" cap="none" spc="0" normalizeH="0" baseline="0" noProof="0" dirty="0">
                <a:ln>
                  <a:noFill/>
                </a:ln>
                <a:solidFill>
                  <a:prstClr val="white"/>
                </a:solidFill>
                <a:effectLst/>
                <a:uLnTx/>
                <a:uFillTx/>
                <a:latin typeface="Calibri" panose="020F0502020204030204"/>
                <a:ea typeface="+mn-ea"/>
                <a:cs typeface="+mn-cs"/>
              </a:rPr>
              <a:t>S </a:t>
            </a: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&gt; </a:t>
            </a:r>
            <a:r>
              <a:rPr kumimoji="0" lang="en-US" sz="2400" b="0" i="1" u="none" strike="noStrike" kern="1200" cap="none" spc="0" normalizeH="0" baseline="0" noProof="0" dirty="0">
                <a:ln>
                  <a:noFill/>
                </a:ln>
                <a:solidFill>
                  <a:prstClr val="white"/>
                </a:solidFill>
                <a:effectLst/>
                <a:uLnTx/>
                <a:uFillTx/>
                <a:latin typeface="Calibri" panose="020F0502020204030204"/>
                <a:ea typeface="+mn-ea"/>
                <a:cs typeface="+mn-cs"/>
              </a:rPr>
              <a:t>D</a:t>
            </a: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12" name="Picture 11" descr="Two graphs: one graph showing a demand and supply curve with the area under the demand curve and above the price floor as new consumer surplus and the other showing a demand and supply curve with the area above the supply curve and below the price ceiling as new producer surplus">
            <a:extLst>
              <a:ext uri="{FF2B5EF4-FFF2-40B4-BE49-F238E27FC236}">
                <a16:creationId xmlns:a16="http://schemas.microsoft.com/office/drawing/2014/main" id="{040660F5-9FA3-C51C-F742-84A02C246B18}"/>
              </a:ext>
            </a:extLst>
          </p:cNvPr>
          <p:cNvPicPr>
            <a:picLocks noChangeAspect="1"/>
          </p:cNvPicPr>
          <p:nvPr/>
        </p:nvPicPr>
        <p:blipFill>
          <a:blip r:embed="rId3"/>
          <a:stretch>
            <a:fillRect/>
          </a:stretch>
        </p:blipFill>
        <p:spPr>
          <a:xfrm>
            <a:off x="2350544" y="2485090"/>
            <a:ext cx="7490912" cy="4096906"/>
          </a:xfrm>
          <a:prstGeom prst="rect">
            <a:avLst/>
          </a:prstGeom>
        </p:spPr>
      </p:pic>
    </p:spTree>
    <p:extLst>
      <p:ext uri="{BB962C8B-B14F-4D97-AF65-F5344CB8AC3E}">
        <p14:creationId xmlns:p14="http://schemas.microsoft.com/office/powerpoint/2010/main" val="10504627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Effect of Price Controls</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4" name="Group 23" descr="The loss to social surplus resulting from a price control is referred to as deadweight loss, as it benefits neither producers nor consumers.">
            <a:extLst>
              <a:ext uri="{FF2B5EF4-FFF2-40B4-BE49-F238E27FC236}">
                <a16:creationId xmlns:a16="http://schemas.microsoft.com/office/drawing/2014/main" id="{179D4FD4-265C-4E65-98C3-28175FF12A45}"/>
              </a:ext>
            </a:extLst>
          </p:cNvPr>
          <p:cNvGrpSpPr/>
          <p:nvPr/>
        </p:nvGrpSpPr>
        <p:grpSpPr>
          <a:xfrm>
            <a:off x="2066922" y="1580912"/>
            <a:ext cx="8058154" cy="806935"/>
            <a:chOff x="542923" y="1736761"/>
            <a:chExt cx="8058154" cy="806935"/>
          </a:xfrm>
          <a:solidFill>
            <a:srgbClr val="627981"/>
          </a:solidFill>
        </p:grpSpPr>
        <p:sp>
          <p:nvSpPr>
            <p:cNvPr id="25" name="Rectangle 24">
              <a:extLst>
                <a:ext uri="{FF2B5EF4-FFF2-40B4-BE49-F238E27FC236}">
                  <a16:creationId xmlns:a16="http://schemas.microsoft.com/office/drawing/2014/main" id="{62BA14FA-2675-4389-B3D9-1847FC31950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7" name="TextBox 26">
              <a:extLst>
                <a:ext uri="{FF2B5EF4-FFF2-40B4-BE49-F238E27FC236}">
                  <a16:creationId xmlns:a16="http://schemas.microsoft.com/office/drawing/2014/main" id="{1932CAB0-5EF4-4F4D-AA37-00B21DD8A674}"/>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loss to social surplus resulting from a price control is referred to as deadweight loss, as it benefits neither producers nor consumers.</a:t>
              </a:r>
            </a:p>
          </p:txBody>
        </p:sp>
      </p:grpSp>
      <p:pic>
        <p:nvPicPr>
          <p:cNvPr id="4" name="Picture 3" descr="Two graphs showing intersecting demand and supply curves. The area to the left of the equilibrium of the curves is identified as deadweight loss.">
            <a:extLst>
              <a:ext uri="{FF2B5EF4-FFF2-40B4-BE49-F238E27FC236}">
                <a16:creationId xmlns:a16="http://schemas.microsoft.com/office/drawing/2014/main" id="{27BF544C-BB71-1E7E-351C-4D8DA7A5B89E}"/>
              </a:ext>
            </a:extLst>
          </p:cNvPr>
          <p:cNvPicPr>
            <a:picLocks noChangeAspect="1"/>
          </p:cNvPicPr>
          <p:nvPr/>
        </p:nvPicPr>
        <p:blipFill>
          <a:blip r:embed="rId3"/>
          <a:stretch>
            <a:fillRect/>
          </a:stretch>
        </p:blipFill>
        <p:spPr>
          <a:xfrm>
            <a:off x="2426032" y="2574365"/>
            <a:ext cx="7339934" cy="4082265"/>
          </a:xfrm>
          <a:prstGeom prst="rect">
            <a:avLst/>
          </a:prstGeom>
        </p:spPr>
      </p:pic>
    </p:spTree>
    <p:extLst>
      <p:ext uri="{BB962C8B-B14F-4D97-AF65-F5344CB8AC3E}">
        <p14:creationId xmlns:p14="http://schemas.microsoft.com/office/powerpoint/2010/main" val="4528485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Summary</a:t>
            </a:r>
            <a:endPar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341780"/>
            <a:ext cx="9273061" cy="4708981"/>
          </a:xfrm>
          <a:prstGeom prst="rect">
            <a:avLst/>
          </a:prstGeom>
          <a:solidFill>
            <a:srgbClr val="627981"/>
          </a:solidFill>
          <a:ln>
            <a:solidFill>
              <a:srgbClr val="627981"/>
            </a:solidFill>
          </a:ln>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Consumer surplus is the gap between the price that consumers are willing to pay, based on their preferences, and the market equilibrium price.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Producer surplus is the gap between the price for which producers are willing to sell a product, based on their costs, and the market equilibrium price.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Social surplus is the sum of consumer surplus and producer surplus.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Total surplus is larger at the equilibrium quantity and price than it will be at any other quantity and price.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Deadweight loss is loss in total surplus that occurs when the economy produces at an inefficient quantity.</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585184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9C06540-C531-437C-AEDB-C37D96CD4DE8}">
  <ds:schemaRefs>
    <ds:schemaRef ds:uri="http://schemas.microsoft.com/office/2006/metadata/properties"/>
    <ds:schemaRef ds:uri="06d9c582-05c2-476b-83d2-72ab8b1380b2"/>
    <ds:schemaRef ds:uri="http://www.w3.org/XML/1998/namespace"/>
    <ds:schemaRef ds:uri="http://purl.org/dc/dcmitype/"/>
    <ds:schemaRef ds:uri="fdab59f7-c3a7-48e5-acd8-618ce834776e"/>
    <ds:schemaRef ds:uri="http://purl.org/dc/elements/1.1/"/>
    <ds:schemaRef ds:uri="http://schemas.microsoft.com/office/2006/documentManagement/types"/>
    <ds:schemaRef ds:uri="http://schemas.microsoft.com/office/infopath/2007/PartnerControls"/>
    <ds:schemaRef ds:uri="http://schemas.openxmlformats.org/package/2006/metadata/core-properties"/>
    <ds:schemaRef ds:uri="http://purl.org/dc/terms/"/>
  </ds:schemaRefs>
</ds:datastoreItem>
</file>

<file path=customXml/itemProps2.xml><?xml version="1.0" encoding="utf-8"?>
<ds:datastoreItem xmlns:ds="http://schemas.openxmlformats.org/officeDocument/2006/customXml" ds:itemID="{4DBB0971-7943-4CD8-A842-E283D109A49C}">
  <ds:schemaRefs>
    <ds:schemaRef ds:uri="http://schemas.microsoft.com/sharepoint/v3/contenttype/forms"/>
  </ds:schemaRefs>
</ds:datastoreItem>
</file>

<file path=customXml/itemProps3.xml><?xml version="1.0" encoding="utf-8"?>
<ds:datastoreItem xmlns:ds="http://schemas.openxmlformats.org/officeDocument/2006/customXml" ds:itemID="{DD5EEC14-4D35-4BC1-80C5-B6A39CDFFBF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431</TotalTime>
  <Words>984</Words>
  <Application>Microsoft Office PowerPoint</Application>
  <PresentationFormat>Widescreen</PresentationFormat>
  <Paragraphs>68</Paragraphs>
  <Slides>10</Slides>
  <Notes>9</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10</vt:i4>
      </vt:variant>
    </vt:vector>
  </HeadingPairs>
  <TitlesOfParts>
    <vt:vector size="16" baseType="lpstr">
      <vt:lpstr>Arial</vt:lpstr>
      <vt:lpstr>Calibri</vt:lpstr>
      <vt:lpstr>Calibri Light</vt:lpstr>
      <vt:lpstr>Century Gothic</vt:lpstr>
      <vt:lpstr>Office Theme</vt:lpstr>
      <vt:lpstr>1_Office Theme</vt:lpstr>
      <vt:lpstr>Demand, Supply, and Efficiency</vt:lpstr>
      <vt:lpstr>Efficiency</vt:lpstr>
      <vt:lpstr>Consumer Surplus</vt:lpstr>
      <vt:lpstr>Producer Surplus</vt:lpstr>
      <vt:lpstr>Social Surplus</vt:lpstr>
      <vt:lpstr>Inefficiency of Price Floors and Price Ceilings</vt:lpstr>
      <vt:lpstr>Effect of Price Controls1</vt:lpstr>
      <vt:lpstr>Effect of Price Controls2</vt:lpstr>
      <vt:lpstr>Summary</vt:lpstr>
      <vt:lpstr>HAWKES LEARNING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Economics, 2nd Edition</dc:title>
  <dc:creator>Hawkes Learning</dc:creator>
  <cp:lastModifiedBy>Caitlin Coleman</cp:lastModifiedBy>
  <cp:revision>41</cp:revision>
  <dcterms:created xsi:type="dcterms:W3CDTF">2017-06-16T13:06:21Z</dcterms:created>
  <dcterms:modified xsi:type="dcterms:W3CDTF">2026-02-02T18:55:32Z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